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4.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tags/tag1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2.xml" ContentType="application/vnd.openxmlformats-officedocument.presentationml.tags+xml"/>
  <Override PartName="/ppt/notesSlides/notesSlide21.xml" ContentType="application/vnd.openxmlformats-officedocument.presentationml.notesSlide+xml"/>
  <Override PartName="/ppt/tags/tag13.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4.xml" ContentType="application/vnd.openxmlformats-officedocument.presentationml.tags+xml"/>
  <Override PartName="/ppt/notesSlides/notesSlide25.xml" ContentType="application/vnd.openxmlformats-officedocument.presentationml.notesSlide+xml"/>
  <Override PartName="/ppt/tags/tag15.xml" ContentType="application/vnd.openxmlformats-officedocument.presentationml.tags+xml"/>
  <Override PartName="/ppt/notesSlides/notesSlide26.xml" ContentType="application/vnd.openxmlformats-officedocument.presentationml.notesSlide+xml"/>
  <Override PartName="/ppt/tags/tag16.xml" ContentType="application/vnd.openxmlformats-officedocument.presentationml.tags+xml"/>
  <Override PartName="/ppt/notesSlides/notesSlide27.xml" ContentType="application/vnd.openxmlformats-officedocument.presentationml.notesSlide+xml"/>
  <Override PartName="/ppt/tags/tag17.xml" ContentType="application/vnd.openxmlformats-officedocument.presentationml.tags+xml"/>
  <Override PartName="/ppt/notesSlides/notesSlide28.xml" ContentType="application/vnd.openxmlformats-officedocument.presentationml.notesSlide+xml"/>
  <Override PartName="/ppt/tags/tag18.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19.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20.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21.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4" r:id="rId1"/>
    <p:sldMasterId id="2147483711" r:id="rId2"/>
    <p:sldMasterId id="2147483718" r:id="rId3"/>
    <p:sldMasterId id="2147483726" r:id="rId4"/>
    <p:sldMasterId id="2147483720" r:id="rId5"/>
  </p:sldMasterIdLst>
  <p:notesMasterIdLst>
    <p:notesMasterId r:id="rId81"/>
  </p:notesMasterIdLst>
  <p:sldIdLst>
    <p:sldId id="256" r:id="rId6"/>
    <p:sldId id="260" r:id="rId7"/>
    <p:sldId id="261" r:id="rId8"/>
    <p:sldId id="262" r:id="rId9"/>
    <p:sldId id="263" r:id="rId10"/>
    <p:sldId id="264" r:id="rId11"/>
    <p:sldId id="266" r:id="rId12"/>
    <p:sldId id="267" r:id="rId13"/>
    <p:sldId id="268" r:id="rId14"/>
    <p:sldId id="270" r:id="rId15"/>
    <p:sldId id="271" r:id="rId16"/>
    <p:sldId id="272" r:id="rId17"/>
    <p:sldId id="273" r:id="rId18"/>
    <p:sldId id="274" r:id="rId19"/>
    <p:sldId id="277" r:id="rId20"/>
    <p:sldId id="278" r:id="rId21"/>
    <p:sldId id="283" r:id="rId22"/>
    <p:sldId id="279" r:id="rId23"/>
    <p:sldId id="281" r:id="rId24"/>
    <p:sldId id="284" r:id="rId25"/>
    <p:sldId id="285" r:id="rId26"/>
    <p:sldId id="287" r:id="rId27"/>
    <p:sldId id="288" r:id="rId28"/>
    <p:sldId id="290" r:id="rId29"/>
    <p:sldId id="294" r:id="rId30"/>
    <p:sldId id="296" r:id="rId31"/>
    <p:sldId id="297" r:id="rId32"/>
    <p:sldId id="298" r:id="rId33"/>
    <p:sldId id="299" r:id="rId34"/>
    <p:sldId id="300" r:id="rId35"/>
    <p:sldId id="302" r:id="rId36"/>
    <p:sldId id="303" r:id="rId37"/>
    <p:sldId id="304" r:id="rId38"/>
    <p:sldId id="305" r:id="rId39"/>
    <p:sldId id="306" r:id="rId40"/>
    <p:sldId id="307" r:id="rId41"/>
    <p:sldId id="308" r:id="rId42"/>
    <p:sldId id="309" r:id="rId43"/>
    <p:sldId id="310" r:id="rId44"/>
    <p:sldId id="311" r:id="rId45"/>
    <p:sldId id="312" r:id="rId46"/>
    <p:sldId id="313" r:id="rId47"/>
    <p:sldId id="314" r:id="rId48"/>
    <p:sldId id="315" r:id="rId49"/>
    <p:sldId id="316" r:id="rId50"/>
    <p:sldId id="317" r:id="rId51"/>
    <p:sldId id="318" r:id="rId52"/>
    <p:sldId id="319" r:id="rId53"/>
    <p:sldId id="320" r:id="rId54"/>
    <p:sldId id="321" r:id="rId55"/>
    <p:sldId id="322" r:id="rId56"/>
    <p:sldId id="323" r:id="rId57"/>
    <p:sldId id="324" r:id="rId58"/>
    <p:sldId id="332" r:id="rId59"/>
    <p:sldId id="333" r:id="rId60"/>
    <p:sldId id="335" r:id="rId61"/>
    <p:sldId id="336" r:id="rId62"/>
    <p:sldId id="337" r:id="rId63"/>
    <p:sldId id="338" r:id="rId64"/>
    <p:sldId id="340" r:id="rId65"/>
    <p:sldId id="341" r:id="rId66"/>
    <p:sldId id="342" r:id="rId67"/>
    <p:sldId id="343" r:id="rId68"/>
    <p:sldId id="345" r:id="rId69"/>
    <p:sldId id="346" r:id="rId70"/>
    <p:sldId id="347" r:id="rId71"/>
    <p:sldId id="348" r:id="rId72"/>
    <p:sldId id="349" r:id="rId73"/>
    <p:sldId id="350" r:id="rId74"/>
    <p:sldId id="351" r:id="rId75"/>
    <p:sldId id="352" r:id="rId76"/>
    <p:sldId id="353" r:id="rId77"/>
    <p:sldId id="354" r:id="rId78"/>
    <p:sldId id="355" r:id="rId79"/>
    <p:sldId id="356" r:id="rId80"/>
  </p:sldIdLst>
  <p:sldSz cx="9144000" cy="6858000" type="screen4x3"/>
  <p:notesSz cx="6858000" cy="9144000"/>
  <p:embeddedFontLst>
    <p:embeddedFont>
      <p:font typeface="Arial Narrow" panose="020B0606020202030204" pitchFamily="34" charset="0"/>
      <p:regular r:id="rId82"/>
      <p:bold r:id="rId83"/>
      <p:italic r:id="rId84"/>
      <p:boldItalic r:id="rId85"/>
    </p:embeddedFont>
    <p:embeddedFont>
      <p:font typeface="Arial Unicode MS" panose="020B0604020202020204" pitchFamily="34" charset="-128"/>
      <p:regular r:id="rId86"/>
    </p:embeddedFont>
    <p:embeddedFont>
      <p:font typeface="Comic Sans MS" panose="030F0702030302020204" pitchFamily="66" charset="0"/>
      <p:regular r:id="rId87"/>
      <p:bold r:id="rId88"/>
      <p:italic r:id="rId89"/>
      <p:boldItalic r:id="rId90"/>
    </p:embeddedFont>
    <p:embeddedFont>
      <p:font typeface="Gudea" panose="02000000000000000000" pitchFamily="2" charset="0"/>
      <p:italic r:id="rId91"/>
    </p:embeddedFont>
    <p:embeddedFont>
      <p:font typeface="Lucida Console" panose="020B0609040504020204" pitchFamily="49" charset="0"/>
      <p:regular r:id="rId92"/>
    </p:embeddedFont>
    <p:embeddedFont>
      <p:font typeface="Minion Pro Med" panose="02040503050306020203" pitchFamily="18" charset="0"/>
      <p:regular r:id="rId93"/>
      <p:italic r:id="rId94"/>
    </p:embeddedFont>
    <p:embeddedFont>
      <p:font typeface="Montserrat" panose="00000500000000000000" pitchFamily="2" charset="0"/>
      <p:regular r:id="rId95"/>
      <p:bold r:id="rId96"/>
      <p:italic r:id="rId97"/>
      <p:boldItalic r:id="rId98"/>
    </p:embeddedFont>
    <p:embeddedFont>
      <p:font typeface="Montserrat SemiBold" panose="00000700000000000000" pitchFamily="2" charset="0"/>
      <p:bold r:id="rId99"/>
      <p:boldItalic r:id="rId100"/>
    </p:embeddedFont>
    <p:embeddedFont>
      <p:font typeface="Myriad Pro" panose="020B0503030403020204" pitchFamily="34" charset="0"/>
      <p:regular r:id="rId101"/>
      <p:bold r:id="rId102"/>
      <p:italic r:id="rId103"/>
      <p:boldItalic r:id="rId104"/>
    </p:embeddedFont>
    <p:embeddedFont>
      <p:font typeface="Old English Text MT" panose="03040902040508030806" pitchFamily="66" charset="0"/>
      <p:regular r:id="rId105"/>
    </p:embeddedFont>
    <p:embeddedFont>
      <p:font typeface="Source Serif Pro" panose="02040603050405020204" pitchFamily="18" charset="0"/>
      <p:regular r:id="rId106"/>
      <p:bold r:id="rId107"/>
      <p:italic r:id="rId108"/>
      <p:boldItalic r:id="rId10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04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BE099A-E3FB-4E03-9037-EFDCDC164308}" v="32" dt="2024-04-18T14:01:46.7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9424" autoAdjust="0"/>
  </p:normalViewPr>
  <p:slideViewPr>
    <p:cSldViewPr>
      <p:cViewPr varScale="1">
        <p:scale>
          <a:sx n="80" d="100"/>
          <a:sy n="80" d="100"/>
        </p:scale>
        <p:origin x="1032" y="90"/>
      </p:cViewPr>
      <p:guideLst>
        <p:guide orient="horz" pos="2160"/>
        <p:guide pos="2880"/>
      </p:guideLst>
    </p:cSldViewPr>
  </p:slideViewPr>
  <p:notesTextViewPr>
    <p:cViewPr>
      <p:scale>
        <a:sx n="1" d="1"/>
        <a:sy n="1" d="1"/>
      </p:scale>
      <p:origin x="0" y="0"/>
    </p:cViewPr>
  </p:notesTextViewPr>
  <p:sorterViewPr>
    <p:cViewPr>
      <p:scale>
        <a:sx n="100" d="100"/>
        <a:sy n="100" d="100"/>
      </p:scale>
      <p:origin x="0" y="-237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font" Target="fonts/font3.fntdata"/><Relationship Id="rId89" Type="http://schemas.openxmlformats.org/officeDocument/2006/relationships/font" Target="fonts/font8.fntdata"/><Relationship Id="rId112" Type="http://schemas.openxmlformats.org/officeDocument/2006/relationships/theme" Target="theme/theme1.xml"/><Relationship Id="rId16" Type="http://schemas.openxmlformats.org/officeDocument/2006/relationships/slide" Target="slides/slide11.xml"/><Relationship Id="rId107" Type="http://schemas.openxmlformats.org/officeDocument/2006/relationships/font" Target="fonts/font26.fntdata"/><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font" Target="fonts/font21.fntdata"/><Relationship Id="rId5" Type="http://schemas.openxmlformats.org/officeDocument/2006/relationships/slideMaster" Target="slideMasters/slideMaster5.xml"/><Relationship Id="rId90" Type="http://schemas.openxmlformats.org/officeDocument/2006/relationships/font" Target="fonts/font9.fntdata"/><Relationship Id="rId95" Type="http://schemas.openxmlformats.org/officeDocument/2006/relationships/font" Target="fonts/font14.fntdata"/><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tableStyles" Target="tableStyles.xml"/><Relationship Id="rId80" Type="http://schemas.openxmlformats.org/officeDocument/2006/relationships/slide" Target="slides/slide75.xml"/><Relationship Id="rId85" Type="http://schemas.openxmlformats.org/officeDocument/2006/relationships/font" Target="fonts/font4.fntdata"/><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font" Target="fonts/font22.fntdata"/><Relationship Id="rId108" Type="http://schemas.openxmlformats.org/officeDocument/2006/relationships/font" Target="fonts/font27.fntdata"/><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font" Target="fonts/font10.fntdata"/><Relationship Id="rId96"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font" Target="fonts/font25.fntdata"/><Relationship Id="rId114" Type="http://schemas.microsoft.com/office/2016/11/relationships/changesInfo" Target="changesInfos/changesInfo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notesMaster" Target="notesMasters/notesMaster1.xml"/><Relationship Id="rId86" Type="http://schemas.openxmlformats.org/officeDocument/2006/relationships/font" Target="fonts/font5.fntdata"/><Relationship Id="rId94" Type="http://schemas.openxmlformats.org/officeDocument/2006/relationships/font" Target="fonts/font13.fntdata"/><Relationship Id="rId99" Type="http://schemas.openxmlformats.org/officeDocument/2006/relationships/font" Target="fonts/font18.fntdata"/><Relationship Id="rId101" Type="http://schemas.openxmlformats.org/officeDocument/2006/relationships/font" Target="fonts/font20.fntdata"/><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font" Target="fonts/font28.fntdata"/><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font" Target="fonts/font16.fntdata"/><Relationship Id="rId104" Type="http://schemas.openxmlformats.org/officeDocument/2006/relationships/font" Target="fonts/font23.fntdata"/><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font" Target="fonts/font11.fntdata"/><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font" Target="fonts/font6.fntdata"/><Relationship Id="rId110" Type="http://schemas.openxmlformats.org/officeDocument/2006/relationships/presProps" Target="presProps.xml"/><Relationship Id="rId115" Type="http://schemas.microsoft.com/office/2015/10/relationships/revisionInfo" Target="revisionInfo.xml"/><Relationship Id="rId61" Type="http://schemas.openxmlformats.org/officeDocument/2006/relationships/slide" Target="slides/slide56.xml"/><Relationship Id="rId82" Type="http://schemas.openxmlformats.org/officeDocument/2006/relationships/font" Target="fonts/font1.fntdata"/><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font" Target="fonts/font19.fntdata"/><Relationship Id="rId105" Type="http://schemas.openxmlformats.org/officeDocument/2006/relationships/font" Target="fonts/font24.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font" Target="fonts/font12.fntdata"/><Relationship Id="rId98" Type="http://schemas.openxmlformats.org/officeDocument/2006/relationships/font" Target="fonts/font17.fntdata"/><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font" Target="fonts/font2.fntdata"/><Relationship Id="rId88" Type="http://schemas.openxmlformats.org/officeDocument/2006/relationships/font" Target="fonts/font7.fntdata"/><Relationship Id="rId11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Brown" userId="de4355ee-7296-4195-ba97-c8dead83c87d" providerId="ADAL" clId="{A50E9627-BCB4-4EAE-8E8D-7B868EA2CB3E}"/>
    <pc:docChg chg="custSel delSld modSld">
      <pc:chgData name="Bob Brown" userId="de4355ee-7296-4195-ba97-c8dead83c87d" providerId="ADAL" clId="{A50E9627-BCB4-4EAE-8E8D-7B868EA2CB3E}" dt="2024-04-18T18:40:27.070" v="14" actId="1076"/>
      <pc:docMkLst>
        <pc:docMk/>
      </pc:docMkLst>
      <pc:sldChg chg="delSp modSp mod">
        <pc:chgData name="Bob Brown" userId="de4355ee-7296-4195-ba97-c8dead83c87d" providerId="ADAL" clId="{A50E9627-BCB4-4EAE-8E8D-7B868EA2CB3E}" dt="2024-04-18T18:40:27.070" v="14" actId="1076"/>
        <pc:sldMkLst>
          <pc:docMk/>
          <pc:sldMk cId="3095576246" sldId="256"/>
        </pc:sldMkLst>
        <pc:spChg chg="mod">
          <ac:chgData name="Bob Brown" userId="de4355ee-7296-4195-ba97-c8dead83c87d" providerId="ADAL" clId="{A50E9627-BCB4-4EAE-8E8D-7B868EA2CB3E}" dt="2024-04-17T19:18:18.539" v="8" actId="20577"/>
          <ac:spMkLst>
            <pc:docMk/>
            <pc:sldMk cId="3095576246" sldId="256"/>
            <ac:spMk id="3" creationId="{00000000-0000-0000-0000-000000000000}"/>
          </ac:spMkLst>
        </pc:spChg>
        <pc:spChg chg="del">
          <ac:chgData name="Bob Brown" userId="de4355ee-7296-4195-ba97-c8dead83c87d" providerId="ADAL" clId="{A50E9627-BCB4-4EAE-8E8D-7B868EA2CB3E}" dt="2024-04-17T19:18:07.763" v="1" actId="478"/>
          <ac:spMkLst>
            <pc:docMk/>
            <pc:sldMk cId="3095576246" sldId="256"/>
            <ac:spMk id="9" creationId="{92526FB9-B983-B7FA-C75C-7B38339D3C37}"/>
          </ac:spMkLst>
        </pc:spChg>
        <pc:spChg chg="del">
          <ac:chgData name="Bob Brown" userId="de4355ee-7296-4195-ba97-c8dead83c87d" providerId="ADAL" clId="{A50E9627-BCB4-4EAE-8E8D-7B868EA2CB3E}" dt="2024-04-17T19:18:07.763" v="1" actId="478"/>
          <ac:spMkLst>
            <pc:docMk/>
            <pc:sldMk cId="3095576246" sldId="256"/>
            <ac:spMk id="10" creationId="{DFFEDC1D-390C-4251-2998-EFD64D5A070E}"/>
          </ac:spMkLst>
        </pc:spChg>
        <pc:spChg chg="del">
          <ac:chgData name="Bob Brown" userId="de4355ee-7296-4195-ba97-c8dead83c87d" providerId="ADAL" clId="{A50E9627-BCB4-4EAE-8E8D-7B868EA2CB3E}" dt="2024-04-17T19:18:07.763" v="1" actId="478"/>
          <ac:spMkLst>
            <pc:docMk/>
            <pc:sldMk cId="3095576246" sldId="256"/>
            <ac:spMk id="12" creationId="{C4E19049-6B68-233C-EA2C-89652042DE76}"/>
          </ac:spMkLst>
        </pc:spChg>
        <pc:grpChg chg="mod">
          <ac:chgData name="Bob Brown" userId="de4355ee-7296-4195-ba97-c8dead83c87d" providerId="ADAL" clId="{A50E9627-BCB4-4EAE-8E8D-7B868EA2CB3E}" dt="2024-04-18T18:40:27.070" v="14" actId="1076"/>
          <ac:grpSpMkLst>
            <pc:docMk/>
            <pc:sldMk cId="3095576246" sldId="256"/>
            <ac:grpSpMk id="4" creationId="{70D8C064-1CA3-4C25-7F82-CD093C8EE46A}"/>
          </ac:grpSpMkLst>
        </pc:grpChg>
        <pc:picChg chg="del">
          <ac:chgData name="Bob Brown" userId="de4355ee-7296-4195-ba97-c8dead83c87d" providerId="ADAL" clId="{A50E9627-BCB4-4EAE-8E8D-7B868EA2CB3E}" dt="2024-04-17T19:17:56.088" v="0" actId="478"/>
          <ac:picMkLst>
            <pc:docMk/>
            <pc:sldMk cId="3095576246" sldId="256"/>
            <ac:picMk id="8" creationId="{70B81F9C-B378-3AB2-A119-4CDF1E58CB64}"/>
          </ac:picMkLst>
        </pc:picChg>
        <pc:picChg chg="del">
          <ac:chgData name="Bob Brown" userId="de4355ee-7296-4195-ba97-c8dead83c87d" providerId="ADAL" clId="{A50E9627-BCB4-4EAE-8E8D-7B868EA2CB3E}" dt="2024-04-17T19:18:07.763" v="1" actId="478"/>
          <ac:picMkLst>
            <pc:docMk/>
            <pc:sldMk cId="3095576246" sldId="256"/>
            <ac:picMk id="11" creationId="{5BDB4747-2175-0ED4-1F7D-3D1F386A335A}"/>
          </ac:picMkLst>
        </pc:picChg>
      </pc:sldChg>
      <pc:sldChg chg="del">
        <pc:chgData name="Bob Brown" userId="de4355ee-7296-4195-ba97-c8dead83c87d" providerId="ADAL" clId="{A50E9627-BCB4-4EAE-8E8D-7B868EA2CB3E}" dt="2024-04-17T19:22:24.318" v="9" actId="47"/>
        <pc:sldMkLst>
          <pc:docMk/>
          <pc:sldMk cId="3170356245" sldId="258"/>
        </pc:sldMkLst>
      </pc:sldChg>
      <pc:sldChg chg="del">
        <pc:chgData name="Bob Brown" userId="de4355ee-7296-4195-ba97-c8dead83c87d" providerId="ADAL" clId="{A50E9627-BCB4-4EAE-8E8D-7B868EA2CB3E}" dt="2024-04-17T19:22:25.098" v="10" actId="47"/>
        <pc:sldMkLst>
          <pc:docMk/>
          <pc:sldMk cId="3545367874" sldId="259"/>
        </pc:sldMkLst>
      </pc:sldChg>
      <pc:sldChg chg="del">
        <pc:chgData name="Bob Brown" userId="de4355ee-7296-4195-ba97-c8dead83c87d" providerId="ADAL" clId="{A50E9627-BCB4-4EAE-8E8D-7B868EA2CB3E}" dt="2024-04-17T19:22:26.171" v="11" actId="47"/>
        <pc:sldMkLst>
          <pc:docMk/>
          <pc:sldMk cId="1005526777" sldId="276"/>
        </pc:sldMkLst>
      </pc:sldChg>
      <pc:sldChg chg="modNotesTx">
        <pc:chgData name="Bob Brown" userId="de4355ee-7296-4195-ba97-c8dead83c87d" providerId="ADAL" clId="{A50E9627-BCB4-4EAE-8E8D-7B868EA2CB3E}" dt="2024-04-17T19:23:32.508" v="12" actId="313"/>
        <pc:sldMkLst>
          <pc:docMk/>
          <pc:sldMk cId="4268917589" sldId="284"/>
        </pc:sldMkLst>
      </pc:sldChg>
      <pc:sldChg chg="modSp mod">
        <pc:chgData name="Bob Brown" userId="de4355ee-7296-4195-ba97-c8dead83c87d" providerId="ADAL" clId="{A50E9627-BCB4-4EAE-8E8D-7B868EA2CB3E}" dt="2024-04-17T19:25:23.232" v="13" actId="1076"/>
        <pc:sldMkLst>
          <pc:docMk/>
          <pc:sldMk cId="2134509368" sldId="315"/>
        </pc:sldMkLst>
        <pc:picChg chg="mod">
          <ac:chgData name="Bob Brown" userId="de4355ee-7296-4195-ba97-c8dead83c87d" providerId="ADAL" clId="{A50E9627-BCB4-4EAE-8E8D-7B868EA2CB3E}" dt="2024-04-17T19:25:23.232" v="13" actId="1076"/>
          <ac:picMkLst>
            <pc:docMk/>
            <pc:sldMk cId="2134509368" sldId="315"/>
            <ac:picMk id="4" creationId="{AC5BB584-BA49-3EBE-E942-DB7D67C1EFA8}"/>
          </ac:picMkLst>
        </pc:picChg>
      </pc:sldChg>
    </pc:docChg>
  </pc:docChgLst>
  <pc:docChgLst>
    <pc:chgData name="Bob Brown" userId="de4355ee-7296-4195-ba97-c8dead83c87d" providerId="ADAL" clId="{A5BE099A-E3FB-4E03-9037-EFDCDC164308}"/>
    <pc:docChg chg="custSel modSld">
      <pc:chgData name="Bob Brown" userId="de4355ee-7296-4195-ba97-c8dead83c87d" providerId="ADAL" clId="{A5BE099A-E3FB-4E03-9037-EFDCDC164308}" dt="2024-04-23T13:59:19.689" v="43" actId="962"/>
      <pc:docMkLst>
        <pc:docMk/>
      </pc:docMkLst>
      <pc:sldChg chg="modSp">
        <pc:chgData name="Bob Brown" userId="de4355ee-7296-4195-ba97-c8dead83c87d" providerId="ADAL" clId="{A5BE099A-E3FB-4E03-9037-EFDCDC164308}" dt="2024-04-18T13:40:37.094" v="5" actId="20577"/>
        <pc:sldMkLst>
          <pc:docMk/>
          <pc:sldMk cId="430080943" sldId="268"/>
        </pc:sldMkLst>
        <pc:spChg chg="mod">
          <ac:chgData name="Bob Brown" userId="de4355ee-7296-4195-ba97-c8dead83c87d" providerId="ADAL" clId="{A5BE099A-E3FB-4E03-9037-EFDCDC164308}" dt="2024-04-18T13:40:37.094" v="5" actId="20577"/>
          <ac:spMkLst>
            <pc:docMk/>
            <pc:sldMk cId="430080943" sldId="268"/>
            <ac:spMk id="53251" creationId="{00000000-0000-0000-0000-000000000000}"/>
          </ac:spMkLst>
        </pc:spChg>
      </pc:sldChg>
      <pc:sldChg chg="modSp">
        <pc:chgData name="Bob Brown" userId="de4355ee-7296-4195-ba97-c8dead83c87d" providerId="ADAL" clId="{A5BE099A-E3FB-4E03-9037-EFDCDC164308}" dt="2024-04-18T13:41:05.024" v="16" actId="20577"/>
        <pc:sldMkLst>
          <pc:docMk/>
          <pc:sldMk cId="4027008762" sldId="270"/>
        </pc:sldMkLst>
        <pc:spChg chg="mod">
          <ac:chgData name="Bob Brown" userId="de4355ee-7296-4195-ba97-c8dead83c87d" providerId="ADAL" clId="{A5BE099A-E3FB-4E03-9037-EFDCDC164308}" dt="2024-04-18T13:41:05.024" v="16" actId="20577"/>
          <ac:spMkLst>
            <pc:docMk/>
            <pc:sldMk cId="4027008762" sldId="270"/>
            <ac:spMk id="54275" creationId="{00000000-0000-0000-0000-000000000000}"/>
          </ac:spMkLst>
        </pc:spChg>
      </pc:sldChg>
      <pc:sldChg chg="modSp mod">
        <pc:chgData name="Bob Brown" userId="de4355ee-7296-4195-ba97-c8dead83c87d" providerId="ADAL" clId="{A5BE099A-E3FB-4E03-9037-EFDCDC164308}" dt="2024-04-18T13:43:04.050" v="17" actId="14100"/>
        <pc:sldMkLst>
          <pc:docMk/>
          <pc:sldMk cId="475069130" sldId="273"/>
        </pc:sldMkLst>
        <pc:spChg chg="mod">
          <ac:chgData name="Bob Brown" userId="de4355ee-7296-4195-ba97-c8dead83c87d" providerId="ADAL" clId="{A5BE099A-E3FB-4E03-9037-EFDCDC164308}" dt="2024-04-18T13:43:04.050" v="17" actId="14100"/>
          <ac:spMkLst>
            <pc:docMk/>
            <pc:sldMk cId="475069130" sldId="273"/>
            <ac:spMk id="50179" creationId="{00000000-0000-0000-0000-000000000000}"/>
          </ac:spMkLst>
        </pc:spChg>
      </pc:sldChg>
      <pc:sldChg chg="modSp">
        <pc:chgData name="Bob Brown" userId="de4355ee-7296-4195-ba97-c8dead83c87d" providerId="ADAL" clId="{A5BE099A-E3FB-4E03-9037-EFDCDC164308}" dt="2024-04-18T13:46:30.086" v="28" actId="20577"/>
        <pc:sldMkLst>
          <pc:docMk/>
          <pc:sldMk cId="2039263828" sldId="305"/>
        </pc:sldMkLst>
        <pc:spChg chg="mod">
          <ac:chgData name="Bob Brown" userId="de4355ee-7296-4195-ba97-c8dead83c87d" providerId="ADAL" clId="{A5BE099A-E3FB-4E03-9037-EFDCDC164308}" dt="2024-04-18T13:46:30.086" v="28" actId="20577"/>
          <ac:spMkLst>
            <pc:docMk/>
            <pc:sldMk cId="2039263828" sldId="305"/>
            <ac:spMk id="50181" creationId="{00000000-0000-0000-0000-000000000000}"/>
          </ac:spMkLst>
        </pc:spChg>
      </pc:sldChg>
      <pc:sldChg chg="addSp delSp modSp mod">
        <pc:chgData name="Bob Brown" userId="de4355ee-7296-4195-ba97-c8dead83c87d" providerId="ADAL" clId="{A5BE099A-E3FB-4E03-9037-EFDCDC164308}" dt="2024-04-18T14:02:32.374" v="41" actId="1036"/>
        <pc:sldMkLst>
          <pc:docMk/>
          <pc:sldMk cId="2123405422" sldId="317"/>
        </pc:sldMkLst>
        <pc:spChg chg="mod">
          <ac:chgData name="Bob Brown" userId="de4355ee-7296-4195-ba97-c8dead83c87d" providerId="ADAL" clId="{A5BE099A-E3FB-4E03-9037-EFDCDC164308}" dt="2024-04-18T14:01:46.707" v="37" actId="20577"/>
          <ac:spMkLst>
            <pc:docMk/>
            <pc:sldMk cId="2123405422" sldId="317"/>
            <ac:spMk id="45059" creationId="{00000000-0000-0000-0000-000000000000}"/>
          </ac:spMkLst>
        </pc:spChg>
        <pc:picChg chg="add del">
          <ac:chgData name="Bob Brown" userId="de4355ee-7296-4195-ba97-c8dead83c87d" providerId="ADAL" clId="{A5BE099A-E3FB-4E03-9037-EFDCDC164308}" dt="2024-04-18T13:57:51.162" v="30" actId="478"/>
          <ac:picMkLst>
            <pc:docMk/>
            <pc:sldMk cId="2123405422" sldId="317"/>
            <ac:picMk id="2" creationId="{38613C22-A4A1-50C7-1747-1C766A73B284}"/>
          </ac:picMkLst>
        </pc:picChg>
        <pc:picChg chg="add mod">
          <ac:chgData name="Bob Brown" userId="de4355ee-7296-4195-ba97-c8dead83c87d" providerId="ADAL" clId="{A5BE099A-E3FB-4E03-9037-EFDCDC164308}" dt="2024-04-18T14:02:32.374" v="41" actId="1036"/>
          <ac:picMkLst>
            <pc:docMk/>
            <pc:sldMk cId="2123405422" sldId="317"/>
            <ac:picMk id="5" creationId="{B19AB375-1117-83FB-41A0-E20D60F7FBBF}"/>
          </ac:picMkLst>
        </pc:picChg>
      </pc:sldChg>
      <pc:sldChg chg="modSp mod">
        <pc:chgData name="Bob Brown" userId="de4355ee-7296-4195-ba97-c8dead83c87d" providerId="ADAL" clId="{A5BE099A-E3FB-4E03-9037-EFDCDC164308}" dt="2024-04-23T13:59:19.689" v="43" actId="962"/>
        <pc:sldMkLst>
          <pc:docMk/>
          <pc:sldMk cId="4080352195" sldId="346"/>
        </pc:sldMkLst>
        <pc:picChg chg="mod">
          <ac:chgData name="Bob Brown" userId="de4355ee-7296-4195-ba97-c8dead83c87d" providerId="ADAL" clId="{A5BE099A-E3FB-4E03-9037-EFDCDC164308}" dt="2024-04-23T13:59:19.689" v="43" actId="962"/>
          <ac:picMkLst>
            <pc:docMk/>
            <pc:sldMk cId="4080352195" sldId="346"/>
            <ac:picMk id="5" creationId="{CD5737D1-7598-FACD-F08D-81573802B8E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5FBBF1-D527-4F6C-AFDB-99704D21AE39}" type="datetimeFigureOut">
              <a:rPr lang="en-US" smtClean="0"/>
              <a:t>4/23/24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EFDB98-6CE1-4EF1-9D61-D937B9200445}" type="slidenum">
              <a:rPr lang="en-US" smtClean="0"/>
              <a:t>‹#›</a:t>
            </a:fld>
            <a:endParaRPr lang="en-US"/>
          </a:p>
        </p:txBody>
      </p:sp>
    </p:spTree>
    <p:extLst>
      <p:ext uri="{BB962C8B-B14F-4D97-AF65-F5344CB8AC3E}">
        <p14:creationId xmlns:p14="http://schemas.microsoft.com/office/powerpoint/2010/main" val="30863729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en.wikipedia.org/wiki/Gottfried_Leibniz"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en.wikipedia.org/wiki/I_Ching"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Time: 1:08</a:t>
            </a:r>
          </a:p>
        </p:txBody>
      </p:sp>
      <p:sp>
        <p:nvSpPr>
          <p:cNvPr id="4" name="Slide Number Placeholder 3"/>
          <p:cNvSpPr>
            <a:spLocks noGrp="1"/>
          </p:cNvSpPr>
          <p:nvPr>
            <p:ph type="sldNum" sz="quarter" idx="5"/>
          </p:nvPr>
        </p:nvSpPr>
        <p:spPr/>
        <p:txBody>
          <a:bodyPr/>
          <a:lstStyle/>
          <a:p>
            <a:fld id="{EDEFDB98-6CE1-4EF1-9D61-D937B9200445}" type="slidenum">
              <a:rPr lang="en-US" smtClean="0"/>
              <a:t>1</a:t>
            </a:fld>
            <a:endParaRPr lang="en-US"/>
          </a:p>
        </p:txBody>
      </p:sp>
    </p:spTree>
    <p:extLst>
      <p:ext uri="{BB962C8B-B14F-4D97-AF65-F5344CB8AC3E}">
        <p14:creationId xmlns:p14="http://schemas.microsoft.com/office/powerpoint/2010/main" val="32410579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Allen Turing invents computer science at Bletchley Park in England ... Something that he described as a place as ugly as its name.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And in 1945 John von Neumann was at the Los Alamos National Laboratory in New Mexico trying to solve the hydrodynamic equations of an H Bomb. The A Bomb was already taken care of by Oppenheimer and Feynman, right?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 von Neumann is trying to figure out the hydrodynamics of the hydrogen bomb with a pencil. And being one of the smartest people of the last century he quickly figured out that he could not do that.  So - he hunted around for people who were working on electronic computing, went there, told them how to build a computer, and then disappeared back to Los Alamos and waited until they finished.</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It was von Neumann who invented the stored program concept and invented the instruction cycle which we will talk about a little later in the semester, and the use of binary numbers with computing.</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10</a:t>
            </a:fld>
            <a:endParaRPr lang="en-US"/>
          </a:p>
        </p:txBody>
      </p:sp>
    </p:spTree>
    <p:extLst>
      <p:ext uri="{BB962C8B-B14F-4D97-AF65-F5344CB8AC3E}">
        <p14:creationId xmlns:p14="http://schemas.microsoft.com/office/powerpoint/2010/main" val="20491324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Moore’s Law isn’t really a physical law; it was an empirical observation that has been proven correct with minor differences for 60 years or more.</a:t>
            </a:r>
          </a:p>
        </p:txBody>
      </p:sp>
      <p:sp>
        <p:nvSpPr>
          <p:cNvPr id="4" name="Slide Number Placeholder 3"/>
          <p:cNvSpPr>
            <a:spLocks noGrp="1"/>
          </p:cNvSpPr>
          <p:nvPr>
            <p:ph type="sldNum" sz="quarter" idx="5"/>
          </p:nvPr>
        </p:nvSpPr>
        <p:spPr/>
        <p:txBody>
          <a:bodyPr/>
          <a:lstStyle/>
          <a:p>
            <a:pPr>
              <a:defRPr/>
            </a:pPr>
            <a:fld id="{50017745-3131-40E9-A39C-D615FCF05CB0}" type="slidenum">
              <a:rPr lang="en-US" smtClean="0"/>
              <a:pPr>
                <a:defRPr/>
              </a:pPr>
              <a:t>11</a:t>
            </a:fld>
            <a:endParaRPr lang="en-US"/>
          </a:p>
        </p:txBody>
      </p:sp>
    </p:spTree>
    <p:extLst>
      <p:ext uri="{BB962C8B-B14F-4D97-AF65-F5344CB8AC3E}">
        <p14:creationId xmlns:p14="http://schemas.microsoft.com/office/powerpoint/2010/main" val="22660927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EFDB98-6CE1-4EF1-9D61-D937B9200445}" type="slidenum">
              <a:rPr lang="en-US" smtClean="0"/>
              <a:t>12</a:t>
            </a:fld>
            <a:endParaRPr lang="en-US"/>
          </a:p>
        </p:txBody>
      </p:sp>
    </p:spTree>
    <p:extLst>
      <p:ext uri="{BB962C8B-B14F-4D97-AF65-F5344CB8AC3E}">
        <p14:creationId xmlns:p14="http://schemas.microsoft.com/office/powerpoint/2010/main" val="31022963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fontScale="92500" lnSpcReduction="10000"/>
          </a:bodyPr>
          <a:lstStyle/>
          <a:p>
            <a:r>
              <a:rPr lang="en-US" sz="1200" kern="1200" dirty="0">
                <a:solidFill>
                  <a:schemeClr val="tx1"/>
                </a:solidFill>
                <a:latin typeface="Times New Roman" pitchFamily="18" charset="0"/>
                <a:ea typeface="+mn-ea"/>
                <a:cs typeface="+mn-cs"/>
              </a:rPr>
              <a:t>An important thing about modern computing is this idea of</a:t>
            </a:r>
            <a:r>
              <a:rPr lang="en-US" sz="1200" kern="1200" baseline="0" dirty="0">
                <a:solidFill>
                  <a:schemeClr val="tx1"/>
                </a:solidFill>
                <a:latin typeface="Times New Roman" pitchFamily="18" charset="0"/>
                <a:ea typeface="+mn-ea"/>
                <a:cs typeface="+mn-cs"/>
              </a:rPr>
              <a:t> </a:t>
            </a:r>
            <a:r>
              <a:rPr lang="en-US" sz="1200" kern="1200" dirty="0">
                <a:solidFill>
                  <a:schemeClr val="tx1"/>
                </a:solidFill>
                <a:latin typeface="Times New Roman" pitchFamily="18" charset="0"/>
                <a:ea typeface="+mn-ea"/>
                <a:cs typeface="+mn-cs"/>
              </a:rPr>
              <a:t>standards.  What standards buy us is compatibility of either hardware or data or sometimes both.</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Those standards might come from a committee like the American National Standards Institute, the International Standards organization, or the Institute for Electrical and electronic Engineers or a standard might be adopted from popular use - a De Facto standard rather than one that went through some sort of formal process.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It is the existence of standards that let computer systems inter-operate.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You go off and buy, I don’t know, it is a Gateway people still making computers? Nobody is saying anything so maybe not. You go off and buy somebody’s computer and you go over to microcenter and you buy a router made by somebody else and you expect to be able to plug them into one another and have them just work. That is the result of standardization.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In the 1960s if you bought a computer from IBM you bought everything else from IBM, too. Because nobody else’s equipment would work.</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If you bought a computer from the Burroughs boys, you bought everything else from the Burroughs boys because nothing else would work with that Burroughs computer.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development of standardization has moved us a huge way forward in computing.</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System: Here's the definition. A collection of components linked together to perform specific functions and recognizable from the outside as a unit. Everything outside the system is its environment. So, the self-driving car, that's the system. Everything outside is the environment. And systems communicate with the environment through interfaces.</a:t>
            </a:r>
          </a:p>
        </p:txBody>
      </p:sp>
      <p:sp>
        <p:nvSpPr>
          <p:cNvPr id="4" name="Slide Number Placeholder 3"/>
          <p:cNvSpPr>
            <a:spLocks noGrp="1"/>
          </p:cNvSpPr>
          <p:nvPr>
            <p:ph type="sldNum" sz="quarter" idx="5"/>
          </p:nvPr>
        </p:nvSpPr>
        <p:spPr/>
        <p:txBody>
          <a:bodyPr/>
          <a:lstStyle/>
          <a:p>
            <a:fld id="{EA6F4E56-6737-48C6-900A-74A9DF4C2AD7}" type="slidenum">
              <a:rPr lang="en-US" smtClean="0"/>
              <a:t>14</a:t>
            </a:fld>
            <a:endParaRPr lang="en-US"/>
          </a:p>
        </p:txBody>
      </p:sp>
    </p:spTree>
    <p:extLst>
      <p:ext uri="{BB962C8B-B14F-4D97-AF65-F5344CB8AC3E}">
        <p14:creationId xmlns:p14="http://schemas.microsoft.com/office/powerpoint/2010/main" val="35478569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Roman number looks suspiciously like tally marks.</a:t>
            </a:r>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15</a:t>
            </a:fld>
            <a:endParaRPr lang="en-US"/>
          </a:p>
        </p:txBody>
      </p:sp>
    </p:spTree>
    <p:extLst>
      <p:ext uri="{BB962C8B-B14F-4D97-AF65-F5344CB8AC3E}">
        <p14:creationId xmlns:p14="http://schemas.microsoft.com/office/powerpoint/2010/main" val="18801810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http://mathscitech.org/articles/zero-to-zero-power</a:t>
            </a:r>
          </a:p>
        </p:txBody>
      </p:sp>
      <p:sp>
        <p:nvSpPr>
          <p:cNvPr id="4" name="Slide Number Placeholder 3"/>
          <p:cNvSpPr>
            <a:spLocks noGrp="1"/>
          </p:cNvSpPr>
          <p:nvPr>
            <p:ph type="sldNum" sz="quarter" idx="10"/>
          </p:nvPr>
        </p:nvSpPr>
        <p:spPr/>
        <p:txBody>
          <a:bodyPr/>
          <a:lstStyle/>
          <a:p>
            <a:pPr>
              <a:defRPr/>
            </a:pPr>
            <a:fld id="{4E93BEFE-4F52-44B0-BA08-42D864AA9A2C}"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Write down the powers of two for each place, starting with two-to-the-zero power on the right.</a:t>
            </a:r>
          </a:p>
          <a:p>
            <a:r>
              <a:rPr lang="en-US" dirty="0"/>
              <a:t>Write down the decimal values of those powers of two.</a:t>
            </a:r>
          </a:p>
          <a:p>
            <a:r>
              <a:rPr lang="en-US" dirty="0"/>
              <a:t>Add up the decimal values for each position where the binary digit is a one, </a:t>
            </a:r>
          </a:p>
        </p:txBody>
      </p:sp>
      <p:sp>
        <p:nvSpPr>
          <p:cNvPr id="4" name="Slide Number Placeholder 3"/>
          <p:cNvSpPr>
            <a:spLocks noGrp="1"/>
          </p:cNvSpPr>
          <p:nvPr>
            <p:ph type="sldNum" sz="quarter" idx="5"/>
          </p:nvPr>
        </p:nvSpPr>
        <p:spPr/>
        <p:txBody>
          <a:bodyPr/>
          <a:lstStyle/>
          <a:p>
            <a:fld id="{4DF9A578-A704-413C-AEC4-159F7A72A2F1}" type="slidenum">
              <a:rPr lang="en-US" smtClean="0"/>
              <a:t>17</a:t>
            </a:fld>
            <a:endParaRPr lang="en-US"/>
          </a:p>
        </p:txBody>
      </p:sp>
    </p:spTree>
    <p:extLst>
      <p:ext uri="{BB962C8B-B14F-4D97-AF65-F5344CB8AC3E}">
        <p14:creationId xmlns:p14="http://schemas.microsoft.com/office/powerpoint/2010/main" val="32363099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EFDB98-6CE1-4EF1-9D61-D937B9200445}" type="slidenum">
              <a:rPr lang="en-US" smtClean="0"/>
              <a:t>18</a:t>
            </a:fld>
            <a:endParaRPr lang="en-US"/>
          </a:p>
        </p:txBody>
      </p:sp>
    </p:spTree>
    <p:extLst>
      <p:ext uri="{BB962C8B-B14F-4D97-AF65-F5344CB8AC3E}">
        <p14:creationId xmlns:p14="http://schemas.microsoft.com/office/powerpoint/2010/main" val="25433574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International Electrotechnical Commission has defined names for powers of two.</a:t>
            </a:r>
          </a:p>
          <a:p>
            <a:r>
              <a:rPr lang="en-US" dirty="0"/>
              <a:t>They are similar to kilo, mega, and giga, but contain the syllable bi for binary.</a:t>
            </a:r>
          </a:p>
          <a:p>
            <a:endParaRPr lang="en-US" dirty="0"/>
          </a:p>
        </p:txBody>
      </p:sp>
      <p:sp>
        <p:nvSpPr>
          <p:cNvPr id="4" name="Slide Number Placeholder 3"/>
          <p:cNvSpPr>
            <a:spLocks noGrp="1"/>
          </p:cNvSpPr>
          <p:nvPr>
            <p:ph type="sldNum" sz="quarter" idx="5"/>
          </p:nvPr>
        </p:nvSpPr>
        <p:spPr/>
        <p:txBody>
          <a:bodyPr/>
          <a:lstStyle/>
          <a:p>
            <a:fld id="{EDEFDB98-6CE1-4EF1-9D61-D937B9200445}" type="slidenum">
              <a:rPr lang="en-US" smtClean="0"/>
              <a:t>19</a:t>
            </a:fld>
            <a:endParaRPr lang="en-US"/>
          </a:p>
        </p:txBody>
      </p:sp>
    </p:spTree>
    <p:extLst>
      <p:ext uri="{BB962C8B-B14F-4D97-AF65-F5344CB8AC3E}">
        <p14:creationId xmlns:p14="http://schemas.microsoft.com/office/powerpoint/2010/main" val="30125210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One of the tools that we use for developing mental models is this thing called abstraction.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Abstraction is removing unnecessary complexity and unnecessary and unneeded is bold and underlined because it is the key part of the definition.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Removes </a:t>
            </a:r>
            <a:r>
              <a:rPr lang="en-US" sz="1200" i="1" u="sng" kern="1200" dirty="0">
                <a:solidFill>
                  <a:schemeClr val="tx1"/>
                </a:solidFill>
                <a:latin typeface="Times New Roman" pitchFamily="18" charset="0"/>
                <a:ea typeface="+mn-ea"/>
                <a:cs typeface="+mn-cs"/>
              </a:rPr>
              <a:t>unnecessary</a:t>
            </a:r>
            <a:r>
              <a:rPr lang="en-US" sz="1200" kern="1200" dirty="0">
                <a:solidFill>
                  <a:schemeClr val="tx1"/>
                </a:solidFill>
                <a:latin typeface="Times New Roman" pitchFamily="18" charset="0"/>
                <a:ea typeface="+mn-ea"/>
                <a:cs typeface="+mn-cs"/>
              </a:rPr>
              <a:t> complexity from the mental model.</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 we can have different mental models at different levels of abstraction and we are going to do that.  We will select mental models at different levels of abstraction as we work through the course this semester.</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Divide the decimal number repeatedly by two.  The </a:t>
            </a:r>
            <a:r>
              <a:rPr lang="en-US" b="1" dirty="0"/>
              <a:t>remainders </a:t>
            </a:r>
            <a:r>
              <a:rPr lang="en-US" dirty="0"/>
              <a:t>are the bits of the binary number. The remainder from the first division is the low order bit.</a:t>
            </a:r>
          </a:p>
        </p:txBody>
      </p:sp>
      <p:sp>
        <p:nvSpPr>
          <p:cNvPr id="4" name="Slide Number Placeholder 3"/>
          <p:cNvSpPr>
            <a:spLocks noGrp="1"/>
          </p:cNvSpPr>
          <p:nvPr>
            <p:ph type="sldNum" sz="quarter" idx="5"/>
          </p:nvPr>
        </p:nvSpPr>
        <p:spPr/>
        <p:txBody>
          <a:bodyPr/>
          <a:lstStyle/>
          <a:p>
            <a:fld id="{EDEFDB98-6CE1-4EF1-9D61-D937B9200445}" type="slidenum">
              <a:rPr lang="en-US" smtClean="0"/>
              <a:t>20</a:t>
            </a:fld>
            <a:endParaRPr lang="en-US"/>
          </a:p>
        </p:txBody>
      </p:sp>
    </p:spTree>
    <p:extLst>
      <p:ext uri="{BB962C8B-B14F-4D97-AF65-F5344CB8AC3E}">
        <p14:creationId xmlns:p14="http://schemas.microsoft.com/office/powerpoint/2010/main" val="13281042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we enumerate (number) things starting with zero, we can enumerate 2</a:t>
            </a:r>
            <a:r>
              <a:rPr lang="en-US" i="1" baseline="30000" dirty="0"/>
              <a:t>n </a:t>
            </a:r>
            <a:r>
              <a:rPr lang="en-US" dirty="0"/>
              <a:t>items with an </a:t>
            </a:r>
            <a:r>
              <a:rPr lang="en-US" i="1" dirty="0"/>
              <a:t>n</a:t>
            </a:r>
            <a:r>
              <a:rPr lang="en-US" dirty="0"/>
              <a:t>-bit </a:t>
            </a:r>
            <a:r>
              <a:rPr lang="en-US" dirty="0" err="1"/>
              <a:t>nuumber</a:t>
            </a:r>
            <a:r>
              <a:rPr lang="en-US" dirty="0"/>
              <a:t>.  The book starts with Chapter Zero to emphasize this.  However, the largest unsigned number we can represent in </a:t>
            </a:r>
            <a:r>
              <a:rPr lang="en-US" i="1" dirty="0"/>
              <a:t>n</a:t>
            </a:r>
            <a:r>
              <a:rPr lang="en-US" dirty="0"/>
              <a:t> bits is 2</a:t>
            </a:r>
            <a:r>
              <a:rPr lang="en-US" i="1" baseline="30000" dirty="0"/>
              <a:t>n </a:t>
            </a:r>
            <a:r>
              <a:rPr lang="en-US" dirty="0"/>
              <a:t> – 1 because one of the 2</a:t>
            </a:r>
            <a:r>
              <a:rPr lang="en-US" i="1" baseline="30000" dirty="0"/>
              <a:t>n </a:t>
            </a:r>
            <a:r>
              <a:rPr lang="en-US" dirty="0"/>
              <a:t> items is zero.</a:t>
            </a:r>
          </a:p>
        </p:txBody>
      </p:sp>
      <p:sp>
        <p:nvSpPr>
          <p:cNvPr id="4" name="Slide Number Placeholder 3"/>
          <p:cNvSpPr>
            <a:spLocks noGrp="1"/>
          </p:cNvSpPr>
          <p:nvPr>
            <p:ph type="sldNum" sz="quarter" idx="5"/>
          </p:nvPr>
        </p:nvSpPr>
        <p:spPr/>
        <p:txBody>
          <a:bodyPr/>
          <a:lstStyle/>
          <a:p>
            <a:fld id="{EDEFDB98-6CE1-4EF1-9D61-D937B9200445}" type="slidenum">
              <a:rPr lang="en-US" smtClean="0"/>
              <a:t>21</a:t>
            </a:fld>
            <a:endParaRPr lang="en-US"/>
          </a:p>
        </p:txBody>
      </p:sp>
    </p:spTree>
    <p:extLst>
      <p:ext uri="{BB962C8B-B14F-4D97-AF65-F5344CB8AC3E}">
        <p14:creationId xmlns:p14="http://schemas.microsoft.com/office/powerpoint/2010/main" val="42698489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r>
              <a:rPr lang="en-US" dirty="0"/>
              <a:t>http://en.wikipedia.org/wiki/Binary_number</a:t>
            </a:r>
          </a:p>
          <a:p>
            <a:r>
              <a:rPr lang="en-US" dirty="0"/>
              <a:t>The modern binary number system was discovered by </a:t>
            </a:r>
            <a:r>
              <a:rPr lang="en-US" dirty="0">
                <a:hlinkClick r:id="rId3" tooltip="Gottfried Leibniz"/>
              </a:rPr>
              <a:t>Gottfried Leibniz</a:t>
            </a:r>
            <a:r>
              <a:rPr lang="en-US" dirty="0"/>
              <a:t> in 1679 and appears in his article </a:t>
            </a:r>
            <a:r>
              <a:rPr lang="en-US" i="1" dirty="0"/>
              <a:t>Explication de </a:t>
            </a:r>
            <a:r>
              <a:rPr lang="en-US" i="1" dirty="0" err="1"/>
              <a:t>l'Arithmétique</a:t>
            </a:r>
            <a:r>
              <a:rPr lang="en-US" i="1" dirty="0"/>
              <a:t> </a:t>
            </a:r>
            <a:r>
              <a:rPr lang="en-US" i="1" dirty="0" err="1"/>
              <a:t>Binaire</a:t>
            </a:r>
            <a:r>
              <a:rPr lang="en-US" dirty="0"/>
              <a:t>. However, systems related to binary numbers have appeared earlier in multiple cultures including ancient Egypt, China, and India. Leibniz was specifically inspired by the Chinese </a:t>
            </a:r>
            <a:r>
              <a:rPr lang="en-US" dirty="0">
                <a:hlinkClick r:id="rId4" tooltip="I Ching"/>
              </a:rPr>
              <a:t>I </a:t>
            </a:r>
            <a:r>
              <a:rPr lang="en-US" dirty="0" err="1">
                <a:hlinkClick r:id="rId4" tooltip="I Ching"/>
              </a:rPr>
              <a:t>Ching</a:t>
            </a:r>
            <a:r>
              <a:rPr lang="en-US" dirty="0"/>
              <a:t>.</a:t>
            </a:r>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22</a:t>
            </a:fld>
            <a:endParaRPr lang="en-US"/>
          </a:p>
        </p:txBody>
      </p:sp>
    </p:spTree>
    <p:extLst>
      <p:ext uri="{BB962C8B-B14F-4D97-AF65-F5344CB8AC3E}">
        <p14:creationId xmlns:p14="http://schemas.microsoft.com/office/powerpoint/2010/main" val="40010836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EFDB98-6CE1-4EF1-9D61-D937B9200445}" type="slidenum">
              <a:rPr lang="en-US" smtClean="0"/>
              <a:t>23</a:t>
            </a:fld>
            <a:endParaRPr lang="en-US"/>
          </a:p>
        </p:txBody>
      </p:sp>
    </p:spTree>
    <p:extLst>
      <p:ext uri="{BB962C8B-B14F-4D97-AF65-F5344CB8AC3E}">
        <p14:creationId xmlns:p14="http://schemas.microsoft.com/office/powerpoint/2010/main" val="34877842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EFDB98-6CE1-4EF1-9D61-D937B9200445}" type="slidenum">
              <a:rPr lang="en-US" smtClean="0"/>
              <a:t>24</a:t>
            </a:fld>
            <a:endParaRPr lang="en-US"/>
          </a:p>
        </p:txBody>
      </p:sp>
    </p:spTree>
    <p:extLst>
      <p:ext uri="{BB962C8B-B14F-4D97-AF65-F5344CB8AC3E}">
        <p14:creationId xmlns:p14="http://schemas.microsoft.com/office/powerpoint/2010/main" val="25916194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F6E2FF-F2DC-4202-8A85-F7832DE4558A}" type="slidenum">
              <a:rPr lang="en-US" smtClean="0"/>
              <a:t>25</a:t>
            </a:fld>
            <a:endParaRPr lang="en-US"/>
          </a:p>
        </p:txBody>
      </p:sp>
    </p:spTree>
    <p:extLst>
      <p:ext uri="{BB962C8B-B14F-4D97-AF65-F5344CB8AC3E}">
        <p14:creationId xmlns:p14="http://schemas.microsoft.com/office/powerpoint/2010/main" val="22092344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F6E2FF-F2DC-4202-8A85-F7832DE4558A}" type="slidenum">
              <a:rPr lang="en-US" smtClean="0"/>
              <a:t>26</a:t>
            </a:fld>
            <a:endParaRPr lang="en-US"/>
          </a:p>
        </p:txBody>
      </p:sp>
    </p:spTree>
    <p:extLst>
      <p:ext uri="{BB962C8B-B14F-4D97-AF65-F5344CB8AC3E}">
        <p14:creationId xmlns:p14="http://schemas.microsoft.com/office/powerpoint/2010/main" val="19540746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works because adding one to a binary number is accomplished by flipping all 1s to 0s from the right until a 0 is reached, flip that to 1 and stop (essentially carrying the overflow of adding 1 to 1).</a:t>
            </a:r>
          </a:p>
          <a:p>
            <a:endParaRPr lang="en-US" dirty="0"/>
          </a:p>
          <a:p>
            <a:r>
              <a:rPr lang="en-US" dirty="0"/>
              <a:t>So one method flips only the bits to the left of the first one, while the other flips all bits, then flips the first 1 (now 0) and the bits to the right of it back.</a:t>
            </a:r>
          </a:p>
        </p:txBody>
      </p:sp>
      <p:sp>
        <p:nvSpPr>
          <p:cNvPr id="4" name="Slide Number Placeholder 3"/>
          <p:cNvSpPr>
            <a:spLocks noGrp="1"/>
          </p:cNvSpPr>
          <p:nvPr>
            <p:ph type="sldNum" sz="quarter" idx="5"/>
          </p:nvPr>
        </p:nvSpPr>
        <p:spPr/>
        <p:txBody>
          <a:bodyPr/>
          <a:lstStyle/>
          <a:p>
            <a:fld id="{59F6E2FF-F2DC-4202-8A85-F7832DE4558A}" type="slidenum">
              <a:rPr lang="en-US" smtClean="0"/>
              <a:t>27</a:t>
            </a:fld>
            <a:endParaRPr lang="en-US"/>
          </a:p>
        </p:txBody>
      </p:sp>
    </p:spTree>
    <p:extLst>
      <p:ext uri="{BB962C8B-B14F-4D97-AF65-F5344CB8AC3E}">
        <p14:creationId xmlns:p14="http://schemas.microsoft.com/office/powerpoint/2010/main" val="10202306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0348614C-9675-483A-8820-EE1FBF88ED00}" type="slidenum">
              <a:rPr lang="en-US"/>
              <a:pPr/>
              <a:t>28</a:t>
            </a:fld>
            <a:endParaRPr lang="en-US"/>
          </a:p>
        </p:txBody>
      </p:sp>
      <p:sp>
        <p:nvSpPr>
          <p:cNvPr id="65539" name="Rectangle 2"/>
          <p:cNvSpPr>
            <a:spLocks noGrp="1" noRot="1" noChangeAspect="1" noChangeArrowheads="1" noTextEdit="1"/>
          </p:cNvSpPr>
          <p:nvPr>
            <p:ph type="sldImg"/>
          </p:nvPr>
        </p:nvSpPr>
        <p:spPr>
          <a:xfrm>
            <a:off x="1257300" y="720725"/>
            <a:ext cx="4800600" cy="3600450"/>
          </a:xfrm>
          <a:ln/>
        </p:spPr>
      </p:sp>
      <p:sp>
        <p:nvSpPr>
          <p:cNvPr id="65540" name="Rectangle 3"/>
          <p:cNvSpPr>
            <a:spLocks noGrp="1" noChangeArrowheads="1"/>
          </p:cNvSpPr>
          <p:nvPr>
            <p:ph type="body" idx="1"/>
          </p:nvPr>
        </p:nvSpPr>
        <p:spPr>
          <a:noFill/>
          <a:ln/>
        </p:spPr>
        <p:txBody>
          <a:bodyPr/>
          <a:lstStyle/>
          <a:p>
            <a:r>
              <a:rPr lang="en-US" dirty="0"/>
              <a:t>If you add two numbers of opposite sign, the magnitude of the result must be of smaller magnitude than either of the addends, so overflow cannot occur.</a:t>
            </a:r>
          </a:p>
          <a:p>
            <a:endParaRPr lang="en-US" dirty="0"/>
          </a:p>
          <a:p>
            <a:r>
              <a:rPr lang="en-US" dirty="0"/>
              <a:t>If you add two numbers of the same sign and get a result that is of the opposite sign, </a:t>
            </a:r>
            <a:r>
              <a:rPr lang="en-US" i="1" dirty="0"/>
              <a:t>something is wrong!  </a:t>
            </a:r>
            <a:r>
              <a:rPr lang="en-US" i="0" dirty="0"/>
              <a:t>That “something” is that overflow has occurred.</a:t>
            </a:r>
          </a:p>
          <a:p>
            <a:endParaRPr lang="en-US" i="0" dirty="0"/>
          </a:p>
          <a:p>
            <a:r>
              <a:rPr lang="en-US" i="0" dirty="0"/>
              <a:t>In digital logic, The overflow condition is checked by comparing the carry in to the leftmost bit with the carry out from the leftmost bit. Recall that an XOR gate produces a one, or true, when the input bits are equal and a zero, or false when they’re different. There are two ways that can happen. </a:t>
            </a:r>
          </a:p>
          <a:p>
            <a:endParaRPr lang="en-US" i="0" dirty="0"/>
          </a:p>
          <a:p>
            <a:r>
              <a:rPr lang="en-US" i="0" dirty="0"/>
              <a:t>Case 1: If the carry in to the leftmost bit is zero, the only way the carry out can be one is if both A and B of the leftmost bit were one, i.e. both negative. The sum of 1+1 (plus zero for the carry in) will be zero with a carry out. The two operands were negative, but the leftmost bit of the result will be zero, or be positive, and overflow has occurred.</a:t>
            </a:r>
          </a:p>
          <a:p>
            <a:endParaRPr lang="en-US" i="0" dirty="0"/>
          </a:p>
          <a:p>
            <a:r>
              <a:rPr lang="en-US" i="0" dirty="0"/>
              <a:t>Case 2: If the carry in to the leftmost bit is one, the only way carry out can be zero is if both A and B of the leftmost bit were zero, i.e. positive. The sum of 0+0+1 will be one. The two operands were positive, but the carry out will be zero and leftmost bit of the result will be one, or negative, and overflow has occurred.</a:t>
            </a:r>
          </a:p>
          <a:p>
            <a:endParaRPr lang="en-US" i="1"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F6E2FF-F2DC-4202-8A85-F7832DE4558A}" type="slidenum">
              <a:rPr lang="en-US" smtClean="0"/>
              <a:t>29</a:t>
            </a:fld>
            <a:endParaRPr lang="en-US"/>
          </a:p>
        </p:txBody>
      </p:sp>
    </p:spTree>
    <p:extLst>
      <p:ext uri="{BB962C8B-B14F-4D97-AF65-F5344CB8AC3E}">
        <p14:creationId xmlns:p14="http://schemas.microsoft.com/office/powerpoint/2010/main" val="3700957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Here is one mental model of computing. This is the input process output or IPO model.</a:t>
            </a:r>
          </a:p>
          <a:p>
            <a:r>
              <a:rPr lang="en-US" sz="1200" kern="1200" dirty="0">
                <a:solidFill>
                  <a:schemeClr val="tx1"/>
                </a:solidFill>
                <a:latin typeface="Times New Roman" pitchFamily="18" charset="0"/>
                <a:ea typeface="+mn-ea"/>
                <a:cs typeface="+mn-cs"/>
              </a:rPr>
              <a:t>And there is nothing in there that looks like a computer very much. What we are focused on with this mental model is transformations.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Time cards go in, pay checks come out.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Test scores go in - course grades come out.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 we have an input, some sort of defined process, and a desired result.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And we can think about computing that way and all of the details about CPU and RAM and Gigahertz and all of that stuff is abstracted away. It is not important to this mental model. The mental model does include storage.</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F6E2FF-F2DC-4202-8A85-F7832DE4558A}" type="slidenum">
              <a:rPr lang="en-US" smtClean="0"/>
              <a:t>30</a:t>
            </a:fld>
            <a:endParaRPr lang="en-US"/>
          </a:p>
        </p:txBody>
      </p:sp>
    </p:spTree>
    <p:extLst>
      <p:ext uri="{BB962C8B-B14F-4D97-AF65-F5344CB8AC3E}">
        <p14:creationId xmlns:p14="http://schemas.microsoft.com/office/powerpoint/2010/main" val="35973938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F6E2FF-F2DC-4202-8A85-F7832DE4558A}" type="slidenum">
              <a:rPr lang="en-US" smtClean="0"/>
              <a:t>31</a:t>
            </a:fld>
            <a:endParaRPr lang="en-US"/>
          </a:p>
        </p:txBody>
      </p:sp>
    </p:spTree>
    <p:extLst>
      <p:ext uri="{BB962C8B-B14F-4D97-AF65-F5344CB8AC3E}">
        <p14:creationId xmlns:p14="http://schemas.microsoft.com/office/powerpoint/2010/main" val="20699763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F6E2FF-F2DC-4202-8A85-F7832DE4558A}" type="slidenum">
              <a:rPr lang="en-US" smtClean="0"/>
              <a:t>32</a:t>
            </a:fld>
            <a:endParaRPr lang="en-US"/>
          </a:p>
        </p:txBody>
      </p:sp>
    </p:spTree>
    <p:extLst>
      <p:ext uri="{BB962C8B-B14F-4D97-AF65-F5344CB8AC3E}">
        <p14:creationId xmlns:p14="http://schemas.microsoft.com/office/powerpoint/2010/main" val="723204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F6E2FF-F2DC-4202-8A85-F7832DE4558A}" type="slidenum">
              <a:rPr lang="en-US" smtClean="0"/>
              <a:t>33</a:t>
            </a:fld>
            <a:endParaRPr lang="en-US"/>
          </a:p>
        </p:txBody>
      </p:sp>
    </p:spTree>
    <p:extLst>
      <p:ext uri="{BB962C8B-B14F-4D97-AF65-F5344CB8AC3E}">
        <p14:creationId xmlns:p14="http://schemas.microsoft.com/office/powerpoint/2010/main" val="28733065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33DA500E-56B8-4C3F-84A7-146591C6941B}" type="slidenum">
              <a:rPr lang="en-US"/>
              <a:pPr/>
              <a:t>34</a:t>
            </a:fld>
            <a:endParaRPr lang="en-US"/>
          </a:p>
        </p:txBody>
      </p:sp>
      <p:sp>
        <p:nvSpPr>
          <p:cNvPr id="66563" name="Rectangle 2"/>
          <p:cNvSpPr>
            <a:spLocks noGrp="1" noRot="1" noChangeAspect="1" noChangeArrowheads="1" noTextEdit="1"/>
          </p:cNvSpPr>
          <p:nvPr>
            <p:ph type="sldImg"/>
          </p:nvPr>
        </p:nvSpPr>
        <p:spPr>
          <a:xfrm>
            <a:off x="1257300" y="720725"/>
            <a:ext cx="4800600" cy="3600450"/>
          </a:xfrm>
          <a:ln/>
        </p:spPr>
      </p:sp>
      <p:sp>
        <p:nvSpPr>
          <p:cNvPr id="66564" name="Rectangle 3"/>
          <p:cNvSpPr>
            <a:spLocks noGrp="1" noChangeArrowheads="1"/>
          </p:cNvSpPr>
          <p:nvPr>
            <p:ph type="body" idx="1"/>
          </p:nvPr>
        </p:nvSpPr>
        <p:spPr>
          <a:noFill/>
          <a:ln/>
        </p:spPr>
        <p:txBody>
          <a:bodyPr/>
          <a:lstStyle/>
          <a:p>
            <a:r>
              <a:rPr lang="en-US" dirty="0"/>
              <a:t>The sign bit names this a signed-magnitude number</a:t>
            </a:r>
          </a:p>
          <a:p>
            <a:r>
              <a:rPr lang="en-US" dirty="0"/>
              <a:t>The exponent is stored as an excess 127 number, so it is signed.</a:t>
            </a:r>
          </a:p>
          <a:p>
            <a:endParaRPr lang="en-US" dirty="0"/>
          </a:p>
          <a:p>
            <a:r>
              <a:rPr lang="en-US" dirty="0"/>
              <a:t>Exponents are 1 to 254; effective range -126 to +127</a:t>
            </a:r>
          </a:p>
          <a:p>
            <a:r>
              <a:rPr lang="en-US" dirty="0"/>
              <a:t>zero and 255 are reserved.</a:t>
            </a:r>
          </a:p>
          <a:p>
            <a:endParaRPr lang="en-US" dirty="0"/>
          </a:p>
          <a:p>
            <a:r>
              <a:rPr lang="en-US" dirty="0"/>
              <a:t>The fraction has a “implicit one bit" because it is normalized.</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EFDB98-6CE1-4EF1-9D61-D937B9200445}" type="slidenum">
              <a:rPr lang="en-US" smtClean="0"/>
              <a:t>35</a:t>
            </a:fld>
            <a:endParaRPr lang="en-US"/>
          </a:p>
        </p:txBody>
      </p:sp>
    </p:spTree>
    <p:extLst>
      <p:ext uri="{BB962C8B-B14F-4D97-AF65-F5344CB8AC3E}">
        <p14:creationId xmlns:p14="http://schemas.microsoft.com/office/powerpoint/2010/main" val="28584561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EFDB98-6CE1-4EF1-9D61-D937B9200445}" type="slidenum">
              <a:rPr lang="en-US" smtClean="0"/>
              <a:t>36</a:t>
            </a:fld>
            <a:endParaRPr lang="en-US"/>
          </a:p>
        </p:txBody>
      </p:sp>
    </p:spTree>
    <p:extLst>
      <p:ext uri="{BB962C8B-B14F-4D97-AF65-F5344CB8AC3E}">
        <p14:creationId xmlns:p14="http://schemas.microsoft.com/office/powerpoint/2010/main" val="9964382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linguistics, a </a:t>
            </a:r>
            <a:r>
              <a:rPr lang="en-US" b="1" dirty="0"/>
              <a:t>grapheme</a:t>
            </a:r>
            <a:r>
              <a:rPr lang="en-US" dirty="0"/>
              <a:t> is the smallest functional unit of a writing system   https://en.wikipedia.org/wiki/Grapheme</a:t>
            </a:r>
          </a:p>
          <a:p>
            <a:r>
              <a:rPr lang="en-US" dirty="0"/>
              <a:t>Graphemes are expressed as glyphs.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typography, a glyph is an elemental symbol within an agreed set of symbols, intended to represent a readable character for the purposes of writing and thereby expressing thoughts, ideas and concepts. As such, glyphs are considered to be unique marks that collectively add up to the spelling of a word, or otherwise contribute to a specific meaning of what is written, with that meaning dependent on cultural and social usage. https://en.wikipedia.org/wiki/Glyph</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Greek small alpha looks like a Latin small A without hook but is a different grapheme.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FCBC280-07B7-4CCF-911A-3098401705BA}" type="slidenum">
              <a:rPr lang="en-US" smtClean="0"/>
              <a:t>37</a:t>
            </a:fld>
            <a:endParaRPr lang="en-US"/>
          </a:p>
        </p:txBody>
      </p:sp>
    </p:spTree>
    <p:extLst>
      <p:ext uri="{BB962C8B-B14F-4D97-AF65-F5344CB8AC3E}">
        <p14:creationId xmlns:p14="http://schemas.microsoft.com/office/powerpoint/2010/main" val="27918062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CBC280-07B7-4CCF-911A-3098401705BA}" type="slidenum">
              <a:rPr lang="en-US" smtClean="0"/>
              <a:t>38</a:t>
            </a:fld>
            <a:endParaRPr lang="en-US"/>
          </a:p>
        </p:txBody>
      </p:sp>
    </p:spTree>
    <p:extLst>
      <p:ext uri="{BB962C8B-B14F-4D97-AF65-F5344CB8AC3E}">
        <p14:creationId xmlns:p14="http://schemas.microsoft.com/office/powerpoint/2010/main" val="12741310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CBC280-07B7-4CCF-911A-3098401705BA}" type="slidenum">
              <a:rPr lang="en-US" smtClean="0"/>
              <a:t>39</a:t>
            </a:fld>
            <a:endParaRPr lang="en-US"/>
          </a:p>
        </p:txBody>
      </p:sp>
    </p:spTree>
    <p:extLst>
      <p:ext uri="{BB962C8B-B14F-4D97-AF65-F5344CB8AC3E}">
        <p14:creationId xmlns:p14="http://schemas.microsoft.com/office/powerpoint/2010/main" val="1454254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Here is another mental model, also an example of abstraction, but very different..</a:t>
            </a:r>
          </a:p>
          <a:p>
            <a:r>
              <a:rPr lang="en-US" sz="1200" kern="1200" dirty="0">
                <a:solidFill>
                  <a:schemeClr val="tx1"/>
                </a:solidFill>
                <a:latin typeface="Times New Roman" pitchFamily="18" charset="0"/>
                <a:ea typeface="+mn-ea"/>
                <a:cs typeface="+mn-cs"/>
              </a:rPr>
              <a:t> </a:t>
            </a:r>
          </a:p>
          <a:p>
            <a:r>
              <a:rPr lang="en-US" sz="1200" kern="1200" dirty="0">
                <a:solidFill>
                  <a:schemeClr val="tx1"/>
                </a:solidFill>
                <a:latin typeface="Times New Roman" pitchFamily="18" charset="0"/>
                <a:ea typeface="+mn-ea"/>
                <a:cs typeface="+mn-cs"/>
              </a:rPr>
              <a:t>In this case it is a mental model of the physical parts of the computer. So I’ve got communications and keyboards and monitors and disks and printers and speakers.</a:t>
            </a:r>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CBC280-07B7-4CCF-911A-3098401705BA}" type="slidenum">
              <a:rPr lang="en-US" smtClean="0"/>
              <a:t>40</a:t>
            </a:fld>
            <a:endParaRPr lang="en-US"/>
          </a:p>
        </p:txBody>
      </p:sp>
    </p:spTree>
    <p:extLst>
      <p:ext uri="{BB962C8B-B14F-4D97-AF65-F5344CB8AC3E}">
        <p14:creationId xmlns:p14="http://schemas.microsoft.com/office/powerpoint/2010/main" val="25313044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UTF-* is Unicode Transformation Format, 8 bit.</a:t>
            </a:r>
          </a:p>
          <a:p>
            <a:endParaRPr lang="en-US" dirty="0"/>
          </a:p>
          <a:p>
            <a:r>
              <a:rPr lang="en-US" dirty="0"/>
              <a:t>UTF-8 originally allowed for 6 bytes</a:t>
            </a:r>
            <a:r>
              <a:rPr lang="en-US" baseline="0" dirty="0"/>
              <a:t> and 31 bits; restricted in 2003 to match the 16 planes of Unicode.</a:t>
            </a:r>
            <a:endParaRPr lang="en-US" dirty="0"/>
          </a:p>
        </p:txBody>
      </p:sp>
      <p:sp>
        <p:nvSpPr>
          <p:cNvPr id="4" name="Slide Number Placeholder 3"/>
          <p:cNvSpPr>
            <a:spLocks noGrp="1"/>
          </p:cNvSpPr>
          <p:nvPr>
            <p:ph type="sldNum" sz="quarter" idx="10"/>
          </p:nvPr>
        </p:nvSpPr>
        <p:spPr/>
        <p:txBody>
          <a:bodyPr/>
          <a:lstStyle/>
          <a:p>
            <a:pPr>
              <a:defRPr/>
            </a:pPr>
            <a:fld id="{70F2EFB2-16F1-452F-8929-0B7441B140D9}"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CBC280-07B7-4CCF-911A-3098401705BA}" type="slidenum">
              <a:rPr lang="en-US" smtClean="0"/>
              <a:t>42</a:t>
            </a:fld>
            <a:endParaRPr lang="en-US"/>
          </a:p>
        </p:txBody>
      </p:sp>
    </p:spTree>
    <p:extLst>
      <p:ext uri="{BB962C8B-B14F-4D97-AF65-F5344CB8AC3E}">
        <p14:creationId xmlns:p14="http://schemas.microsoft.com/office/powerpoint/2010/main" val="3595904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Pixels are sometimes called pels.</a:t>
            </a:r>
          </a:p>
        </p:txBody>
      </p:sp>
      <p:sp>
        <p:nvSpPr>
          <p:cNvPr id="4" name="Slide Number Placeholder 3"/>
          <p:cNvSpPr>
            <a:spLocks noGrp="1"/>
          </p:cNvSpPr>
          <p:nvPr>
            <p:ph type="sldNum" sz="quarter" idx="5"/>
          </p:nvPr>
        </p:nvSpPr>
        <p:spPr/>
        <p:txBody>
          <a:bodyPr/>
          <a:lstStyle/>
          <a:p>
            <a:fld id="{4FCBC280-07B7-4CCF-911A-3098401705BA}" type="slidenum">
              <a:rPr lang="en-US" smtClean="0"/>
              <a:t>43</a:t>
            </a:fld>
            <a:endParaRPr lang="en-US"/>
          </a:p>
        </p:txBody>
      </p:sp>
    </p:spTree>
    <p:extLst>
      <p:ext uri="{BB962C8B-B14F-4D97-AF65-F5344CB8AC3E}">
        <p14:creationId xmlns:p14="http://schemas.microsoft.com/office/powerpoint/2010/main" val="33187119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CBC280-07B7-4CCF-911A-3098401705BA}" type="slidenum">
              <a:rPr lang="en-US" smtClean="0"/>
              <a:t>44</a:t>
            </a:fld>
            <a:endParaRPr lang="en-US"/>
          </a:p>
        </p:txBody>
      </p:sp>
    </p:spTree>
    <p:extLst>
      <p:ext uri="{BB962C8B-B14F-4D97-AF65-F5344CB8AC3E}">
        <p14:creationId xmlns:p14="http://schemas.microsoft.com/office/powerpoint/2010/main" val="33166175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fourth ink, black, is necessary because cyan, magenta, and yellow together make a sort-of muddy brown.</a:t>
            </a:r>
          </a:p>
        </p:txBody>
      </p:sp>
      <p:sp>
        <p:nvSpPr>
          <p:cNvPr id="4" name="Slide Number Placeholder 3"/>
          <p:cNvSpPr>
            <a:spLocks noGrp="1"/>
          </p:cNvSpPr>
          <p:nvPr>
            <p:ph type="sldNum" sz="quarter" idx="5"/>
          </p:nvPr>
        </p:nvSpPr>
        <p:spPr/>
        <p:txBody>
          <a:bodyPr/>
          <a:lstStyle/>
          <a:p>
            <a:fld id="{4FCBC280-07B7-4CCF-911A-3098401705BA}" type="slidenum">
              <a:rPr lang="en-US" smtClean="0"/>
              <a:t>45</a:t>
            </a:fld>
            <a:endParaRPr lang="en-US"/>
          </a:p>
        </p:txBody>
      </p:sp>
    </p:spTree>
    <p:extLst>
      <p:ext uri="{BB962C8B-B14F-4D97-AF65-F5344CB8AC3E}">
        <p14:creationId xmlns:p14="http://schemas.microsoft.com/office/powerpoint/2010/main" val="27231380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CBC280-07B7-4CCF-911A-3098401705BA}" type="slidenum">
              <a:rPr lang="en-US" smtClean="0"/>
              <a:t>46</a:t>
            </a:fld>
            <a:endParaRPr lang="en-US"/>
          </a:p>
        </p:txBody>
      </p:sp>
    </p:spTree>
    <p:extLst>
      <p:ext uri="{BB962C8B-B14F-4D97-AF65-F5344CB8AC3E}">
        <p14:creationId xmlns:p14="http://schemas.microsoft.com/office/powerpoint/2010/main" val="120321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CBC280-07B7-4CCF-911A-3098401705BA}" type="slidenum">
              <a:rPr lang="en-US" smtClean="0"/>
              <a:t>47</a:t>
            </a:fld>
            <a:endParaRPr lang="en-US"/>
          </a:p>
        </p:txBody>
      </p:sp>
    </p:spTree>
    <p:extLst>
      <p:ext uri="{BB962C8B-B14F-4D97-AF65-F5344CB8AC3E}">
        <p14:creationId xmlns:p14="http://schemas.microsoft.com/office/powerpoint/2010/main" val="17215552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CBC280-07B7-4CCF-911A-3098401705BA}" type="slidenum">
              <a:rPr lang="en-US" smtClean="0"/>
              <a:t>48</a:t>
            </a:fld>
            <a:endParaRPr lang="en-US"/>
          </a:p>
        </p:txBody>
      </p:sp>
    </p:spTree>
    <p:extLst>
      <p:ext uri="{BB962C8B-B14F-4D97-AF65-F5344CB8AC3E}">
        <p14:creationId xmlns:p14="http://schemas.microsoft.com/office/powerpoint/2010/main" val="396212737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CBC280-07B7-4CCF-911A-3098401705BA}" type="slidenum">
              <a:rPr lang="en-US" smtClean="0"/>
              <a:t>49</a:t>
            </a:fld>
            <a:endParaRPr lang="en-US"/>
          </a:p>
        </p:txBody>
      </p:sp>
    </p:spTree>
    <p:extLst>
      <p:ext uri="{BB962C8B-B14F-4D97-AF65-F5344CB8AC3E}">
        <p14:creationId xmlns:p14="http://schemas.microsoft.com/office/powerpoint/2010/main" val="18211058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latin typeface="Times New Roman" panose="02020603050405020304" pitchFamily="18" charset="0"/>
              </a:rPr>
              <a:t>In the twenty-first century, digital computers are everywhere. You almost certainly have one with you now, although you may call it a “phone.” You are more</a:t>
            </a:r>
            <a:br>
              <a:rPr lang="en-US" dirty="0"/>
            </a:br>
            <a:r>
              <a:rPr lang="en-US" dirty="0">
                <a:effectLst/>
                <a:latin typeface="Times New Roman" panose="02020603050405020304" pitchFamily="18" charset="0"/>
              </a:rPr>
              <a:t>likely to be reading this book on a digital device than on paper.</a:t>
            </a:r>
            <a:br>
              <a:rPr lang="en-US" dirty="0"/>
            </a:br>
            <a:endParaRPr lang="en-US" dirty="0"/>
          </a:p>
          <a:p>
            <a:r>
              <a:rPr lang="en-US" dirty="0"/>
              <a:t>An electronic digital computer is a machine. It has mechanisms for receiving input of information, for processing and storing information, and for producing and communicating results. You will find computers in all kinds of specialized devices, but the computer itself is one of the most general-purpose machines ever devised. The more general a technology, the more and more varied the uses to which it will be put. We use computers for everything from preparing tax returns and processing them to landing airplanes, generating medical images, and displaying pictures of cats.</a:t>
            </a:r>
          </a:p>
          <a:p>
            <a:endParaRPr lang="en-US" dirty="0"/>
          </a:p>
          <a:p>
            <a:endParaRPr lang="en-US" dirty="0"/>
          </a:p>
        </p:txBody>
      </p:sp>
      <p:sp>
        <p:nvSpPr>
          <p:cNvPr id="4" name="Slide Number Placeholder 3"/>
          <p:cNvSpPr>
            <a:spLocks noGrp="1"/>
          </p:cNvSpPr>
          <p:nvPr>
            <p:ph type="sldNum" sz="quarter" idx="5"/>
          </p:nvPr>
        </p:nvSpPr>
        <p:spPr/>
        <p:txBody>
          <a:bodyPr/>
          <a:lstStyle/>
          <a:p>
            <a:fld id="{EA6F4E56-6737-48C6-900A-74A9DF4C2AD7}" type="slidenum">
              <a:rPr lang="en-US" smtClean="0"/>
              <a:t>5</a:t>
            </a:fld>
            <a:endParaRPr lang="en-US"/>
          </a:p>
        </p:txBody>
      </p:sp>
    </p:spTree>
    <p:extLst>
      <p:ext uri="{BB962C8B-B14F-4D97-AF65-F5344CB8AC3E}">
        <p14:creationId xmlns:p14="http://schemas.microsoft.com/office/powerpoint/2010/main" val="30824961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Nyquist’s sampling theorem is also called </a:t>
            </a:r>
            <a:r>
              <a:rPr lang="en-US"/>
              <a:t>the Nyquist–Shannon sampling theorem.</a:t>
            </a:r>
            <a:endParaRPr lang="en-US" dirty="0"/>
          </a:p>
          <a:p>
            <a:endParaRPr lang="en-US" dirty="0"/>
          </a:p>
          <a:p>
            <a:r>
              <a:rPr lang="en-US" dirty="0"/>
              <a:t>The 440 A is A above middle C.</a:t>
            </a:r>
          </a:p>
        </p:txBody>
      </p:sp>
      <p:sp>
        <p:nvSpPr>
          <p:cNvPr id="4" name="Slide Number Placeholder 3"/>
          <p:cNvSpPr>
            <a:spLocks noGrp="1"/>
          </p:cNvSpPr>
          <p:nvPr>
            <p:ph type="sldNum" sz="quarter" idx="10"/>
          </p:nvPr>
        </p:nvSpPr>
        <p:spPr/>
        <p:txBody>
          <a:bodyPr/>
          <a:lstStyle/>
          <a:p>
            <a:pPr>
              <a:defRPr/>
            </a:pPr>
            <a:fld id="{216FECA3-42CF-402C-8265-FAF542E8346B}" type="slidenum">
              <a:rPr lang="en-US" smtClean="0"/>
              <a:pPr>
                <a:defRPr/>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EFDB98-6CE1-4EF1-9D61-D937B9200445}" type="slidenum">
              <a:rPr lang="en-US" smtClean="0"/>
              <a:t>51</a:t>
            </a:fld>
            <a:endParaRPr lang="en-US"/>
          </a:p>
        </p:txBody>
      </p:sp>
    </p:spTree>
    <p:extLst>
      <p:ext uri="{BB962C8B-B14F-4D97-AF65-F5344CB8AC3E}">
        <p14:creationId xmlns:p14="http://schemas.microsoft.com/office/powerpoint/2010/main" val="253681470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are responsible for the truth tables of all the functions we studied.</a:t>
            </a:r>
          </a:p>
        </p:txBody>
      </p:sp>
      <p:sp>
        <p:nvSpPr>
          <p:cNvPr id="4" name="Slide Number Placeholder 3"/>
          <p:cNvSpPr>
            <a:spLocks noGrp="1"/>
          </p:cNvSpPr>
          <p:nvPr>
            <p:ph type="sldNum" sz="quarter" idx="5"/>
          </p:nvPr>
        </p:nvSpPr>
        <p:spPr/>
        <p:txBody>
          <a:bodyPr/>
          <a:lstStyle/>
          <a:p>
            <a:fld id="{EDEFDB98-6CE1-4EF1-9D61-D937B9200445}" type="slidenum">
              <a:rPr lang="en-US" smtClean="0"/>
              <a:t>52</a:t>
            </a:fld>
            <a:endParaRPr lang="en-US"/>
          </a:p>
        </p:txBody>
      </p:sp>
    </p:spTree>
    <p:extLst>
      <p:ext uri="{BB962C8B-B14F-4D97-AF65-F5344CB8AC3E}">
        <p14:creationId xmlns:p14="http://schemas.microsoft.com/office/powerpoint/2010/main" val="40230637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should be able to write the truth tables of all functions we’ve studied, not just AND.</a:t>
            </a:r>
          </a:p>
        </p:txBody>
      </p:sp>
      <p:sp>
        <p:nvSpPr>
          <p:cNvPr id="4" name="Slide Number Placeholder 3"/>
          <p:cNvSpPr>
            <a:spLocks noGrp="1"/>
          </p:cNvSpPr>
          <p:nvPr>
            <p:ph type="sldNum" sz="quarter" idx="5"/>
          </p:nvPr>
        </p:nvSpPr>
        <p:spPr/>
        <p:txBody>
          <a:bodyPr/>
          <a:lstStyle/>
          <a:p>
            <a:fld id="{EDEFDB98-6CE1-4EF1-9D61-D937B9200445}" type="slidenum">
              <a:rPr lang="en-US" smtClean="0"/>
              <a:t>53</a:t>
            </a:fld>
            <a:endParaRPr lang="en-US"/>
          </a:p>
        </p:txBody>
      </p:sp>
    </p:spTree>
    <p:extLst>
      <p:ext uri="{BB962C8B-B14F-4D97-AF65-F5344CB8AC3E}">
        <p14:creationId xmlns:p14="http://schemas.microsoft.com/office/powerpoint/2010/main" val="232488714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EFDB98-6CE1-4EF1-9D61-D937B9200445}" type="slidenum">
              <a:rPr lang="en-US" smtClean="0"/>
              <a:t>54</a:t>
            </a:fld>
            <a:endParaRPr lang="en-US"/>
          </a:p>
        </p:txBody>
      </p:sp>
    </p:spTree>
    <p:extLst>
      <p:ext uri="{BB962C8B-B14F-4D97-AF65-F5344CB8AC3E}">
        <p14:creationId xmlns:p14="http://schemas.microsoft.com/office/powerpoint/2010/main" val="149420750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EFDB98-6CE1-4EF1-9D61-D937B9200445}" type="slidenum">
              <a:rPr lang="en-US" smtClean="0"/>
              <a:t>55</a:t>
            </a:fld>
            <a:endParaRPr lang="en-US"/>
          </a:p>
        </p:txBody>
      </p:sp>
    </p:spTree>
    <p:extLst>
      <p:ext uri="{BB962C8B-B14F-4D97-AF65-F5344CB8AC3E}">
        <p14:creationId xmlns:p14="http://schemas.microsoft.com/office/powerpoint/2010/main" val="326557868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EFDB98-6CE1-4EF1-9D61-D937B9200445}" type="slidenum">
              <a:rPr lang="en-US" smtClean="0"/>
              <a:t>56</a:t>
            </a:fld>
            <a:endParaRPr lang="en-US"/>
          </a:p>
        </p:txBody>
      </p:sp>
    </p:spTree>
    <p:extLst>
      <p:ext uri="{BB962C8B-B14F-4D97-AF65-F5344CB8AC3E}">
        <p14:creationId xmlns:p14="http://schemas.microsoft.com/office/powerpoint/2010/main" val="158307597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EFDB98-6CE1-4EF1-9D61-D937B9200445}" type="slidenum">
              <a:rPr lang="en-US" smtClean="0"/>
              <a:t>57</a:t>
            </a:fld>
            <a:endParaRPr lang="en-US"/>
          </a:p>
        </p:txBody>
      </p:sp>
    </p:spTree>
    <p:extLst>
      <p:ext uri="{BB962C8B-B14F-4D97-AF65-F5344CB8AC3E}">
        <p14:creationId xmlns:p14="http://schemas.microsoft.com/office/powerpoint/2010/main" val="27968792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way of thinking about the full adder is that it’s two half-adders.  One computes the sum of the inputs, and the other adds carry-in to the sum.  The OR gate combines the two carry out possibilities.</a:t>
            </a:r>
          </a:p>
        </p:txBody>
      </p:sp>
      <p:sp>
        <p:nvSpPr>
          <p:cNvPr id="4" name="Slide Number Placeholder 3"/>
          <p:cNvSpPr>
            <a:spLocks noGrp="1"/>
          </p:cNvSpPr>
          <p:nvPr>
            <p:ph type="sldNum" sz="quarter" idx="5"/>
          </p:nvPr>
        </p:nvSpPr>
        <p:spPr/>
        <p:txBody>
          <a:bodyPr/>
          <a:lstStyle/>
          <a:p>
            <a:fld id="{BD02869E-41F4-43B8-9B6B-E7CF1265BE93}" type="slidenum">
              <a:rPr lang="en-US" smtClean="0"/>
              <a:t>58</a:t>
            </a:fld>
            <a:endParaRPr lang="en-US"/>
          </a:p>
        </p:txBody>
      </p:sp>
    </p:spTree>
    <p:extLst>
      <p:ext uri="{BB962C8B-B14F-4D97-AF65-F5344CB8AC3E}">
        <p14:creationId xmlns:p14="http://schemas.microsoft.com/office/powerpoint/2010/main" val="4911544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EFDB98-6CE1-4EF1-9D61-D937B9200445}" type="slidenum">
              <a:rPr lang="en-US" smtClean="0"/>
              <a:t>59</a:t>
            </a:fld>
            <a:endParaRPr lang="en-US"/>
          </a:p>
        </p:txBody>
      </p:sp>
    </p:spTree>
    <p:extLst>
      <p:ext uri="{BB962C8B-B14F-4D97-AF65-F5344CB8AC3E}">
        <p14:creationId xmlns:p14="http://schemas.microsoft.com/office/powerpoint/2010/main" val="40538364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fontScale="92500" lnSpcReduction="20000"/>
          </a:bodyPr>
          <a:lstStyle/>
          <a:p>
            <a:r>
              <a:rPr lang="en-US" sz="1200" kern="1200" dirty="0">
                <a:solidFill>
                  <a:schemeClr val="tx1"/>
                </a:solidFill>
                <a:latin typeface="Times New Roman" pitchFamily="18" charset="0"/>
                <a:ea typeface="+mn-ea"/>
                <a:cs typeface="+mn-cs"/>
              </a:rPr>
              <a:t>Every computer has hardware, software and data. You have to be really bold when you say “every.”</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How about the computer that costs four cents to produce and goes inside one of those annoying greeting cards that does something when you open it up?</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Hardware? Well yeah, there’s a little chip in there. Software? Yeah. Something happens to make that chip go. Data? Yeah. Sings “Happy Birthday to You.” So for the very simplest computer I can think of, we’ve got hardware, software, and data.</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How about the Internal Revenue Service? A </a:t>
            </a:r>
            <a:r>
              <a:rPr lang="en-US" sz="1200" i="1" kern="1200" dirty="0">
                <a:solidFill>
                  <a:schemeClr val="tx1"/>
                </a:solidFill>
                <a:latin typeface="Times New Roman" pitchFamily="18" charset="0"/>
                <a:ea typeface="+mn-ea"/>
                <a:cs typeface="+mn-cs"/>
              </a:rPr>
              <a:t>big</a:t>
            </a:r>
            <a:r>
              <a:rPr lang="en-US" sz="1200" kern="1200" dirty="0">
                <a:solidFill>
                  <a:schemeClr val="tx1"/>
                </a:solidFill>
                <a:latin typeface="Times New Roman" pitchFamily="18" charset="0"/>
                <a:ea typeface="+mn-ea"/>
                <a:cs typeface="+mn-cs"/>
              </a:rPr>
              <a:t> computer somewhere in suburban Washington DC, out in </a:t>
            </a:r>
            <a:r>
              <a:rPr lang="en-US" sz="1200" kern="1200" dirty="0" err="1">
                <a:solidFill>
                  <a:schemeClr val="tx1"/>
                </a:solidFill>
                <a:latin typeface="Times New Roman" pitchFamily="18" charset="0"/>
                <a:ea typeface="+mn-ea"/>
                <a:cs typeface="+mn-cs"/>
              </a:rPr>
              <a:t>McClean</a:t>
            </a:r>
            <a:r>
              <a:rPr lang="en-US" sz="1200" kern="1200" dirty="0">
                <a:solidFill>
                  <a:schemeClr val="tx1"/>
                </a:solidFill>
                <a:latin typeface="Times New Roman" pitchFamily="18" charset="0"/>
                <a:ea typeface="+mn-ea"/>
                <a:cs typeface="+mn-cs"/>
              </a:rPr>
              <a:t> Virginia, somewhere maybe?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Hardware, software, data.</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hardware executes instructions and we will talk you know a fair amount of detail about what an instructions is and that mechanism for input and output and mechanism for both temporary and long term storage.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Software - that’s computer programs and by the time a program is actually being executed on computer it is in binary form in the language of the machine and we will talk about that in a certain amount of detail.</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Data are representations of facts, measurements observations, information in a form that can be used by the computer and what we are going to find out is that form is binary numbers.</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also a propagation delay, the time for the output of one gate to reach the input of the next one.  Propagation occurs at 50 to 99% of the speed of light.</a:t>
            </a:r>
          </a:p>
        </p:txBody>
      </p:sp>
      <p:sp>
        <p:nvSpPr>
          <p:cNvPr id="4" name="Slide Number Placeholder 3"/>
          <p:cNvSpPr>
            <a:spLocks noGrp="1"/>
          </p:cNvSpPr>
          <p:nvPr>
            <p:ph type="sldNum" sz="quarter" idx="5"/>
          </p:nvPr>
        </p:nvSpPr>
        <p:spPr/>
        <p:txBody>
          <a:bodyPr/>
          <a:lstStyle/>
          <a:p>
            <a:fld id="{BD02869E-41F4-43B8-9B6B-E7CF1265BE93}" type="slidenum">
              <a:rPr lang="en-US" smtClean="0"/>
              <a:t>60</a:t>
            </a:fld>
            <a:endParaRPr lang="en-US"/>
          </a:p>
        </p:txBody>
      </p:sp>
    </p:spTree>
    <p:extLst>
      <p:ext uri="{BB962C8B-B14F-4D97-AF65-F5344CB8AC3E}">
        <p14:creationId xmlns:p14="http://schemas.microsoft.com/office/powerpoint/2010/main" val="87027256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EFDB98-6CE1-4EF1-9D61-D937B9200445}" type="slidenum">
              <a:rPr lang="en-US" smtClean="0"/>
              <a:t>61</a:t>
            </a:fld>
            <a:endParaRPr lang="en-US"/>
          </a:p>
        </p:txBody>
      </p:sp>
    </p:spTree>
    <p:extLst>
      <p:ext uri="{BB962C8B-B14F-4D97-AF65-F5344CB8AC3E}">
        <p14:creationId xmlns:p14="http://schemas.microsoft.com/office/powerpoint/2010/main" val="320185034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case</a:t>
            </a:r>
            <a:r>
              <a:rPr lang="en-US"/>
              <a:t>, “package” </a:t>
            </a:r>
            <a:r>
              <a:rPr lang="en-US" dirty="0"/>
              <a:t>is a verb.</a:t>
            </a:r>
          </a:p>
        </p:txBody>
      </p:sp>
      <p:sp>
        <p:nvSpPr>
          <p:cNvPr id="4" name="Slide Number Placeholder 3"/>
          <p:cNvSpPr>
            <a:spLocks noGrp="1"/>
          </p:cNvSpPr>
          <p:nvPr>
            <p:ph type="sldNum" sz="quarter" idx="5"/>
          </p:nvPr>
        </p:nvSpPr>
        <p:spPr/>
        <p:txBody>
          <a:bodyPr/>
          <a:lstStyle/>
          <a:p>
            <a:fld id="{BD02869E-41F4-43B8-9B6B-E7CF1265BE93}" type="slidenum">
              <a:rPr lang="en-US" smtClean="0"/>
              <a:t>62</a:t>
            </a:fld>
            <a:endParaRPr lang="en-US"/>
          </a:p>
        </p:txBody>
      </p:sp>
    </p:spTree>
    <p:extLst>
      <p:ext uri="{BB962C8B-B14F-4D97-AF65-F5344CB8AC3E}">
        <p14:creationId xmlns:p14="http://schemas.microsoft.com/office/powerpoint/2010/main" val="411561802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EFDB98-6CE1-4EF1-9D61-D937B9200445}" type="slidenum">
              <a:rPr lang="en-US" smtClean="0"/>
              <a:t>63</a:t>
            </a:fld>
            <a:endParaRPr lang="en-US"/>
          </a:p>
        </p:txBody>
      </p:sp>
    </p:spTree>
    <p:extLst>
      <p:ext uri="{BB962C8B-B14F-4D97-AF65-F5344CB8AC3E}">
        <p14:creationId xmlns:p14="http://schemas.microsoft.com/office/powerpoint/2010/main" val="396210078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 is read as “next Q.”</a:t>
            </a:r>
          </a:p>
        </p:txBody>
      </p:sp>
      <p:sp>
        <p:nvSpPr>
          <p:cNvPr id="4" name="Slide Number Placeholder 3"/>
          <p:cNvSpPr>
            <a:spLocks noGrp="1"/>
          </p:cNvSpPr>
          <p:nvPr>
            <p:ph type="sldNum" sz="quarter" idx="5"/>
          </p:nvPr>
        </p:nvSpPr>
        <p:spPr/>
        <p:txBody>
          <a:bodyPr/>
          <a:lstStyle/>
          <a:p>
            <a:fld id="{421CB27B-94FF-4697-AED6-90A2ED9136D0}" type="slidenum">
              <a:rPr lang="en-US" smtClean="0"/>
              <a:t>64</a:t>
            </a:fld>
            <a:endParaRPr lang="en-US"/>
          </a:p>
        </p:txBody>
      </p:sp>
    </p:spTree>
    <p:extLst>
      <p:ext uri="{BB962C8B-B14F-4D97-AF65-F5344CB8AC3E}">
        <p14:creationId xmlns:p14="http://schemas.microsoft.com/office/powerpoint/2010/main" val="29802357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books call this a D flip-flop. There are many other types of flip-flops.  We won’t worry </a:t>
            </a:r>
            <a:r>
              <a:rPr lang="en-US"/>
              <a:t>about them.</a:t>
            </a:r>
            <a:endParaRPr lang="en-US" dirty="0"/>
          </a:p>
        </p:txBody>
      </p:sp>
      <p:sp>
        <p:nvSpPr>
          <p:cNvPr id="4" name="Slide Number Placeholder 3"/>
          <p:cNvSpPr>
            <a:spLocks noGrp="1"/>
          </p:cNvSpPr>
          <p:nvPr>
            <p:ph type="sldNum" sz="quarter" idx="5"/>
          </p:nvPr>
        </p:nvSpPr>
        <p:spPr/>
        <p:txBody>
          <a:bodyPr/>
          <a:lstStyle/>
          <a:p>
            <a:fld id="{421CB27B-94FF-4697-AED6-90A2ED9136D0}" type="slidenum">
              <a:rPr lang="en-US" smtClean="0"/>
              <a:t>65</a:t>
            </a:fld>
            <a:endParaRPr lang="en-US"/>
          </a:p>
        </p:txBody>
      </p:sp>
    </p:spTree>
    <p:extLst>
      <p:ext uri="{BB962C8B-B14F-4D97-AF65-F5344CB8AC3E}">
        <p14:creationId xmlns:p14="http://schemas.microsoft.com/office/powerpoint/2010/main" val="172248060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EFDB98-6CE1-4EF1-9D61-D937B9200445}" type="slidenum">
              <a:rPr lang="en-US" smtClean="0"/>
              <a:t>66</a:t>
            </a:fld>
            <a:endParaRPr lang="en-US"/>
          </a:p>
        </p:txBody>
      </p:sp>
    </p:spTree>
    <p:extLst>
      <p:ext uri="{BB962C8B-B14F-4D97-AF65-F5344CB8AC3E}">
        <p14:creationId xmlns:p14="http://schemas.microsoft.com/office/powerpoint/2010/main" val="24445640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triangle symbol at “Enable” means this is an edge-triggered device. More on that in a moment.</a:t>
            </a:r>
          </a:p>
        </p:txBody>
      </p:sp>
      <p:sp>
        <p:nvSpPr>
          <p:cNvPr id="4" name="Slide Number Placeholder 3"/>
          <p:cNvSpPr>
            <a:spLocks noGrp="1"/>
          </p:cNvSpPr>
          <p:nvPr>
            <p:ph type="sldNum" sz="quarter" idx="5"/>
          </p:nvPr>
        </p:nvSpPr>
        <p:spPr/>
        <p:txBody>
          <a:bodyPr/>
          <a:lstStyle/>
          <a:p>
            <a:fld id="{421CB27B-94FF-4697-AED6-90A2ED9136D0}" type="slidenum">
              <a:rPr lang="en-US" smtClean="0"/>
              <a:t>67</a:t>
            </a:fld>
            <a:endParaRPr lang="en-US"/>
          </a:p>
        </p:txBody>
      </p:sp>
    </p:spTree>
    <p:extLst>
      <p:ext uri="{BB962C8B-B14F-4D97-AF65-F5344CB8AC3E}">
        <p14:creationId xmlns:p14="http://schemas.microsoft.com/office/powerpoint/2010/main" val="338809215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3F45E-4248-E58E-0098-6540E20915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CA1FCE-8EE1-8BE9-1B66-9C2BBB3FCF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C9744D-1904-A833-5BE9-C05B94E47D12}"/>
              </a:ext>
            </a:extLst>
          </p:cNvPr>
          <p:cNvSpPr>
            <a:spLocks noGrp="1"/>
          </p:cNvSpPr>
          <p:nvPr>
            <p:ph type="body" idx="1"/>
          </p:nvPr>
        </p:nvSpPr>
        <p:spPr/>
        <p:txBody>
          <a:bodyPr/>
          <a:lstStyle/>
          <a:p>
            <a:r>
              <a:rPr lang="en-US" dirty="0"/>
              <a:t>The triangle symbol at “Enable” means this is an edge-triggered device. More on that in a moment.</a:t>
            </a:r>
          </a:p>
        </p:txBody>
      </p:sp>
      <p:sp>
        <p:nvSpPr>
          <p:cNvPr id="4" name="Slide Number Placeholder 3">
            <a:extLst>
              <a:ext uri="{FF2B5EF4-FFF2-40B4-BE49-F238E27FC236}">
                <a16:creationId xmlns:a16="http://schemas.microsoft.com/office/drawing/2014/main" id="{19816CC8-3F57-E067-DF76-56DAB2A8D117}"/>
              </a:ext>
            </a:extLst>
          </p:cNvPr>
          <p:cNvSpPr>
            <a:spLocks noGrp="1"/>
          </p:cNvSpPr>
          <p:nvPr>
            <p:ph type="sldNum" sz="quarter" idx="5"/>
          </p:nvPr>
        </p:nvSpPr>
        <p:spPr/>
        <p:txBody>
          <a:bodyPr/>
          <a:lstStyle/>
          <a:p>
            <a:fld id="{421CB27B-94FF-4697-AED6-90A2ED9136D0}" type="slidenum">
              <a:rPr lang="en-US" smtClean="0"/>
              <a:t>68</a:t>
            </a:fld>
            <a:endParaRPr lang="en-US"/>
          </a:p>
        </p:txBody>
      </p:sp>
    </p:spTree>
    <p:extLst>
      <p:ext uri="{BB962C8B-B14F-4D97-AF65-F5344CB8AC3E}">
        <p14:creationId xmlns:p14="http://schemas.microsoft.com/office/powerpoint/2010/main" val="107007853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input bus now has two lines.  The first line is connected to the first, upper, latch.  The second input line is connected to the second latch.  The first latch’s A and B outputs are connected to the first lines of the A and B buses.  The second latch’s A and B outputs are connected to the second lines of the A and B buses.</a:t>
            </a:r>
          </a:p>
          <a:p>
            <a:endParaRPr lang="en-US" dirty="0"/>
          </a:p>
          <a:p>
            <a:r>
              <a:rPr lang="en-US" dirty="0"/>
              <a:t>All the Write signals are connected together, as are all the clock lines, all the Enable A lines, and all the Enable B lines.</a:t>
            </a:r>
          </a:p>
          <a:p>
            <a:endParaRPr lang="en-US" dirty="0"/>
          </a:p>
          <a:p>
            <a:r>
              <a:rPr lang="en-US" dirty="0"/>
              <a:t>This can be extended to registers of many bits.</a:t>
            </a:r>
          </a:p>
        </p:txBody>
      </p:sp>
      <p:sp>
        <p:nvSpPr>
          <p:cNvPr id="4" name="Slide Number Placeholder 3"/>
          <p:cNvSpPr>
            <a:spLocks noGrp="1"/>
          </p:cNvSpPr>
          <p:nvPr>
            <p:ph type="sldNum" sz="quarter" idx="5"/>
          </p:nvPr>
        </p:nvSpPr>
        <p:spPr/>
        <p:txBody>
          <a:bodyPr/>
          <a:lstStyle/>
          <a:p>
            <a:fld id="{421CB27B-94FF-4697-AED6-90A2ED9136D0}" type="slidenum">
              <a:rPr lang="en-US" smtClean="0"/>
              <a:t>69</a:t>
            </a:fld>
            <a:endParaRPr lang="en-US"/>
          </a:p>
        </p:txBody>
      </p:sp>
    </p:spTree>
    <p:extLst>
      <p:ext uri="{BB962C8B-B14F-4D97-AF65-F5344CB8AC3E}">
        <p14:creationId xmlns:p14="http://schemas.microsoft.com/office/powerpoint/2010/main" val="3293222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The smallest unit of storage is one bit. “Bit” is a contraction of the words binary digit. We will talk about binary next time.  A bit can hold only a zero or a one. A bit has only two possible values. We organize those bits into larger units. There’s no chance you have gotten this far as students in computing without hearing the word byte.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And “octet” is a synonym for byte; the two words mean the same thing.</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That is a collection of eight bits - and you have talked about computers with 32 bit and 64 bit words. A computer “word” is the number of bits on which we do arithmetic so it could be eight or sixteen or 32 or 64 or even more. In general we perform arithmetic one word at a time... So bigger words in general imply faster computation.  I can crunch more digits more bits in one operation if I have a 64 bit word than if I have a 32 bit word.</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fat arrow means multiple bits on a but.  If it’s necessary to specify how many, we draw a diagonal line and label it with the number of bits.</a:t>
            </a:r>
          </a:p>
          <a:p>
            <a:r>
              <a:rPr lang="en-US" dirty="0"/>
              <a:t>Third click shows line and number making “Output A” a 32-bit bus.</a:t>
            </a:r>
          </a:p>
        </p:txBody>
      </p:sp>
      <p:sp>
        <p:nvSpPr>
          <p:cNvPr id="4" name="Slide Number Placeholder 3"/>
          <p:cNvSpPr>
            <a:spLocks noGrp="1"/>
          </p:cNvSpPr>
          <p:nvPr>
            <p:ph type="sldNum" sz="quarter" idx="5"/>
          </p:nvPr>
        </p:nvSpPr>
        <p:spPr/>
        <p:txBody>
          <a:bodyPr/>
          <a:lstStyle/>
          <a:p>
            <a:fld id="{421CB27B-94FF-4697-AED6-90A2ED9136D0}" type="slidenum">
              <a:rPr lang="en-US" smtClean="0"/>
              <a:t>70</a:t>
            </a:fld>
            <a:endParaRPr lang="en-US"/>
          </a:p>
        </p:txBody>
      </p:sp>
    </p:spTree>
    <p:extLst>
      <p:ext uri="{BB962C8B-B14F-4D97-AF65-F5344CB8AC3E}">
        <p14:creationId xmlns:p14="http://schemas.microsoft.com/office/powerpoint/2010/main" val="296244665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connection at the C-bus sends the sum of </a:t>
            </a:r>
            <a:r>
              <a:rPr lang="en-US" dirty="0" err="1"/>
              <a:t>A+B</a:t>
            </a:r>
            <a:r>
              <a:rPr lang="en-US" dirty="0"/>
              <a:t> back to A, but A is still enabled on the A-Bus and so is still input to the adder.</a:t>
            </a:r>
          </a:p>
        </p:txBody>
      </p:sp>
      <p:sp>
        <p:nvSpPr>
          <p:cNvPr id="4" name="Slide Number Placeholder 3"/>
          <p:cNvSpPr>
            <a:spLocks noGrp="1"/>
          </p:cNvSpPr>
          <p:nvPr>
            <p:ph type="sldNum" sz="quarter" idx="5"/>
          </p:nvPr>
        </p:nvSpPr>
        <p:spPr/>
        <p:txBody>
          <a:bodyPr/>
          <a:lstStyle/>
          <a:p>
            <a:fld id="{421CB27B-94FF-4697-AED6-90A2ED9136D0}" type="slidenum">
              <a:rPr lang="en-US" smtClean="0"/>
              <a:t>71</a:t>
            </a:fld>
            <a:endParaRPr lang="en-US"/>
          </a:p>
        </p:txBody>
      </p:sp>
    </p:spTree>
    <p:extLst>
      <p:ext uri="{BB962C8B-B14F-4D97-AF65-F5344CB8AC3E}">
        <p14:creationId xmlns:p14="http://schemas.microsoft.com/office/powerpoint/2010/main" val="15459146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EFDB98-6CE1-4EF1-9D61-D937B9200445}" type="slidenum">
              <a:rPr lang="en-US" smtClean="0"/>
              <a:t>72</a:t>
            </a:fld>
            <a:endParaRPr lang="en-US"/>
          </a:p>
        </p:txBody>
      </p:sp>
    </p:spTree>
    <p:extLst>
      <p:ext uri="{BB962C8B-B14F-4D97-AF65-F5344CB8AC3E}">
        <p14:creationId xmlns:p14="http://schemas.microsoft.com/office/powerpoint/2010/main" val="361182994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EFDB98-6CE1-4EF1-9D61-D937B9200445}" type="slidenum">
              <a:rPr lang="en-US" smtClean="0"/>
              <a:t>73</a:t>
            </a:fld>
            <a:endParaRPr lang="en-US"/>
          </a:p>
        </p:txBody>
      </p:sp>
    </p:spTree>
    <p:extLst>
      <p:ext uri="{BB962C8B-B14F-4D97-AF65-F5344CB8AC3E}">
        <p14:creationId xmlns:p14="http://schemas.microsoft.com/office/powerpoint/2010/main" val="420354875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1CB27B-94FF-4697-AED6-90A2ED9136D0}" type="slidenum">
              <a:rPr lang="en-US" smtClean="0"/>
              <a:t>74</a:t>
            </a:fld>
            <a:endParaRPr lang="en-US"/>
          </a:p>
        </p:txBody>
      </p:sp>
    </p:spTree>
    <p:extLst>
      <p:ext uri="{BB962C8B-B14F-4D97-AF65-F5344CB8AC3E}">
        <p14:creationId xmlns:p14="http://schemas.microsoft.com/office/powerpoint/2010/main" val="395657913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EFDB98-6CE1-4EF1-9D61-D937B9200445}" type="slidenum">
              <a:rPr lang="en-US" smtClean="0"/>
              <a:t>75</a:t>
            </a:fld>
            <a:endParaRPr lang="en-US"/>
          </a:p>
        </p:txBody>
      </p:sp>
    </p:spTree>
    <p:extLst>
      <p:ext uri="{BB962C8B-B14F-4D97-AF65-F5344CB8AC3E}">
        <p14:creationId xmlns:p14="http://schemas.microsoft.com/office/powerpoint/2010/main" val="1353552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The computer’s memory is also known as RAM or random access memory, main memory or primary storage.  This is where programs and data live while the program is running.</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 as the slide says, memory holds instructions, and those instructions are in machine language, for programs that are running at the moment.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stored program concept, something else invented by John von Neumann in the 1940s... There was this great ‘Aha!’ experience when von Neumann said you know, if I represent a program as a series of binary numbers, instead of as of as a collection of wires, I can store those binary numbers in the same memory that holds the data. And instead of having to rewire the computer when I have a new problem, all I have to do is load a new program into the computer’s memory.</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This is obvious to us... But it was a great ‘Aha!’ about 1946 or 1947.</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That program counter (which holds the address of the next instruction) is what keeps track of those instructions in main memory.</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fontScale="77500" lnSpcReduction="20000"/>
          </a:bodyPr>
          <a:lstStyle/>
          <a:p>
            <a:r>
              <a:rPr lang="en-US" sz="1200" kern="1200" dirty="0">
                <a:solidFill>
                  <a:schemeClr val="tx1"/>
                </a:solidFill>
                <a:latin typeface="Times New Roman" pitchFamily="18" charset="0"/>
                <a:ea typeface="+mn-ea"/>
                <a:cs typeface="+mn-cs"/>
              </a:rPr>
              <a:t>Also in the 1800s, a Britisher by the name of Charles Babbage built a mechanical computer called the Difference Engine (because is used the method of finite differences for computation… look it up!)  that was used to compute the navigation tables that British sailors used.</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 navigational table like that is a star chart – it’s called an </a:t>
            </a:r>
            <a:r>
              <a:rPr lang="en-US" sz="1200" i="1" kern="1200" dirty="0">
                <a:solidFill>
                  <a:schemeClr val="tx1"/>
                </a:solidFill>
                <a:latin typeface="Times New Roman" pitchFamily="18" charset="0"/>
                <a:ea typeface="+mn-ea"/>
                <a:cs typeface="+mn-cs"/>
              </a:rPr>
              <a:t>ephemeris</a:t>
            </a:r>
            <a:r>
              <a:rPr lang="en-US" sz="1200" kern="1200" dirty="0">
                <a:solidFill>
                  <a:schemeClr val="tx1"/>
                </a:solidFill>
                <a:latin typeface="Times New Roman" pitchFamily="18" charset="0"/>
                <a:ea typeface="+mn-ea"/>
                <a:cs typeface="+mn-cs"/>
              </a:rPr>
              <a:t> - and Babbage was so successful with that he decided that is should be possible to build a general-purpose mechanical computer which he called the analytical engine.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He didn’t succeed but it is mostly because the technology for making sufficiently precise gears didn’t exist.  There are modern copies of the analytical engine that work.</a:t>
            </a:r>
          </a:p>
          <a:p>
            <a:r>
              <a:rPr lang="en-US" sz="1200" kern="1200" dirty="0">
                <a:solidFill>
                  <a:schemeClr val="tx1"/>
                </a:solidFill>
                <a:latin typeface="Times New Roman" pitchFamily="18" charset="0"/>
                <a:ea typeface="+mn-ea"/>
                <a:cs typeface="+mn-cs"/>
              </a:rPr>
              <a:t> </a:t>
            </a:r>
          </a:p>
          <a:p>
            <a:r>
              <a:rPr lang="en-US" sz="1200" kern="1200" dirty="0">
                <a:solidFill>
                  <a:schemeClr val="tx1"/>
                </a:solidFill>
                <a:latin typeface="Times New Roman" pitchFamily="18" charset="0"/>
                <a:ea typeface="+mn-ea"/>
                <a:cs typeface="+mn-cs"/>
              </a:rPr>
              <a:t>Augusta Ada King, Countess Lovelace, Lord Byron’s daughter, knew Babbage and developed some of the fundamental concepts of programming.</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9</a:t>
            </a:fld>
            <a:endParaRPr lang="en-US"/>
          </a:p>
        </p:txBody>
      </p:sp>
    </p:spTree>
    <p:extLst>
      <p:ext uri="{BB962C8B-B14F-4D97-AF65-F5344CB8AC3E}">
        <p14:creationId xmlns:p14="http://schemas.microsoft.com/office/powerpoint/2010/main" val="18371216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298" y="608402"/>
            <a:ext cx="7773405" cy="641890"/>
          </a:xfrm>
        </p:spPr>
        <p:txBody>
          <a:bodyPr/>
          <a:lstStyle/>
          <a:p>
            <a:r>
              <a:rPr lang="en-US"/>
              <a:t>Click to edit Master title style</a:t>
            </a:r>
          </a:p>
        </p:txBody>
      </p:sp>
      <p:sp>
        <p:nvSpPr>
          <p:cNvPr id="3" name="Text Placeholder 2"/>
          <p:cNvSpPr>
            <a:spLocks noGrp="1"/>
          </p:cNvSpPr>
          <p:nvPr>
            <p:ph type="body" sz="half" idx="1"/>
          </p:nvPr>
        </p:nvSpPr>
        <p:spPr>
          <a:xfrm>
            <a:off x="685299" y="1250293"/>
            <a:ext cx="3790238" cy="48486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68466" y="1250293"/>
            <a:ext cx="3790238" cy="4848602"/>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Footer Placeholder 5"/>
          <p:cNvSpPr>
            <a:spLocks noGrp="1" noChangeArrowheads="1"/>
          </p:cNvSpPr>
          <p:nvPr>
            <p:ph type="ftr" sz="quarter" idx="11"/>
          </p:nvPr>
        </p:nvSpPr>
        <p:spPr>
          <a:xfrm>
            <a:off x="3125038" y="6249600"/>
            <a:ext cx="2893925" cy="457696"/>
          </a:xfrm>
          <a:prstGeom prst="rect">
            <a:avLst/>
          </a:prstGeom>
          <a:ln/>
        </p:spPr>
        <p:txBody>
          <a:bodyPr lIns="111904" tIns="55952" rIns="111904" bIns="55952"/>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69E3B8BB-1F3E-4CF5-83CC-0B334E2D5AF2}" type="slidenum">
              <a:rPr lang="en-US"/>
              <a:pPr/>
              <a:t>‹#›</a:t>
            </a:fld>
            <a:endParaRPr lang="en-US"/>
          </a:p>
        </p:txBody>
      </p:sp>
    </p:spTree>
    <p:extLst>
      <p:ext uri="{BB962C8B-B14F-4D97-AF65-F5344CB8AC3E}">
        <p14:creationId xmlns:p14="http://schemas.microsoft.com/office/powerpoint/2010/main" val="8008399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4/23/24</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4/23/24</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4/23/24</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5" name="Slide Number Placeholder 4"/>
          <p:cNvSpPr>
            <a:spLocks noGrp="1"/>
          </p:cNvSpPr>
          <p:nvPr>
            <p:ph type="sldNum" sz="quarter" idx="12"/>
          </p:nvPr>
        </p:nvSpPr>
        <p:spPr/>
        <p:txBody>
          <a:bodyPr/>
          <a:lstStyle/>
          <a:p>
            <a:pPr>
              <a:defRPr/>
            </a:pPr>
            <a:fld id="{7C988D9B-42C1-4015-A622-84DCF27F2A47}" type="slidenum">
              <a:rPr lang="en-US" smtClean="0"/>
              <a:pPr>
                <a:defRPr/>
              </a:pPr>
              <a:t>‹#›</a:t>
            </a:fld>
            <a:endParaRPr lang="en-US" dirty="0"/>
          </a:p>
        </p:txBody>
      </p:sp>
    </p:spTree>
    <p:extLst>
      <p:ext uri="{BB962C8B-B14F-4D97-AF65-F5344CB8AC3E}">
        <p14:creationId xmlns:p14="http://schemas.microsoft.com/office/powerpoint/2010/main" val="3953352741"/>
      </p:ext>
    </p:extLst>
  </p:cSld>
  <p:clrMapOvr>
    <a:masterClrMapping/>
  </p:clrMapOvr>
  <p:transition advTm="250412">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9F4932D4-9411-4AA1-8B67-8B1990DEEA43}" type="slidenum">
              <a:rPr lang="en-US" smtClean="0"/>
              <a:pPr>
                <a:defRPr/>
              </a:pPr>
              <a:t>‹#›</a:t>
            </a:fld>
            <a:endParaRPr lang="en-US" dirty="0"/>
          </a:p>
        </p:txBody>
      </p:sp>
    </p:spTree>
    <p:extLst>
      <p:ext uri="{BB962C8B-B14F-4D97-AF65-F5344CB8AC3E}">
        <p14:creationId xmlns:p14="http://schemas.microsoft.com/office/powerpoint/2010/main" val="847493864"/>
      </p:ext>
    </p:extLst>
  </p:cSld>
  <p:clrMapOvr>
    <a:masterClrMapping/>
  </p:clrMapOvr>
  <p:transition advTm="250412">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D233C44-026D-43E7-A927-9A114E810537}" type="datetime1">
              <a:rPr lang="en-US" smtClean="0"/>
              <a:t>4/23/24</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6BEB70-DB0D-4432-AD0A-0CAC0AD27F39}" type="datetime1">
              <a:rPr lang="en-US" smtClean="0"/>
              <a:t>4/23/24</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a:xfrm>
            <a:off x="3125038" y="6249600"/>
            <a:ext cx="2893925" cy="457696"/>
          </a:xfrm>
          <a:prstGeom prst="rect">
            <a:avLst/>
          </a:prstGeom>
        </p:spPr>
        <p:txBody>
          <a:bodyPr lIns="111904" tIns="55952" rIns="111904" bIns="55952"/>
          <a:lstStyle/>
          <a:p>
            <a:pPr algn="l"/>
            <a:endParaRPr lang="en-US" dirty="0"/>
          </a:p>
        </p:txBody>
      </p:sp>
      <p:sp>
        <p:nvSpPr>
          <p:cNvPr id="4" name="Slide Number Placeholder 3"/>
          <p:cNvSpPr>
            <a:spLocks noGrp="1"/>
          </p:cNvSpPr>
          <p:nvPr>
            <p:ph type="sldNum" sz="quarter" idx="11"/>
          </p:nvPr>
        </p:nvSpPr>
        <p:spPr/>
        <p:txBody>
          <a:bodyPr/>
          <a:lstStyle/>
          <a:p>
            <a:fld id="{F8173AF8-99D3-4E5C-8AB2-9CB80129B543}" type="slidenum">
              <a:rPr lang="en-US" smtClean="0"/>
              <a:pPr/>
              <a:t>‹#›</a:t>
            </a:fld>
            <a:endParaRPr lang="en-US" dirty="0"/>
          </a:p>
        </p:txBody>
      </p:sp>
    </p:spTree>
    <p:extLst>
      <p:ext uri="{BB962C8B-B14F-4D97-AF65-F5344CB8AC3E}">
        <p14:creationId xmlns:p14="http://schemas.microsoft.com/office/powerpoint/2010/main" val="2046071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1442505701"/>
      </p:ext>
    </p:extLst>
  </p:cSld>
  <p:clrMapOvr>
    <a:masterClrMapping/>
  </p:clrMapOvr>
  <p:transition>
    <p:fade/>
  </p:transition>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1498361804"/>
      </p:ext>
    </p:extLst>
  </p:cSld>
  <p:clrMapOvr>
    <a:masterClrMapping/>
  </p:clrMapOvr>
  <p:transition>
    <p:fade/>
  </p:transition>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4/23/24</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84E965-46E8-4BEE-8F61-3DE6077E0876}" type="datetimeFigureOut">
              <a:rPr lang="en-US" smtClean="0"/>
              <a:t>4/23/24</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F84E965-46E8-4BEE-8F61-3DE6077E0876}" type="datetimeFigureOut">
              <a:rPr lang="en-US" smtClean="0"/>
              <a:t>4/23/24</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F84E965-46E8-4BEE-8F61-3DE6077E0876}" type="datetimeFigureOut">
              <a:rPr lang="en-US" smtClean="0"/>
              <a:t>4/23/24</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84E965-46E8-4BEE-8F61-3DE6077E0876}" type="datetimeFigureOut">
              <a:rPr lang="en-US" smtClean="0"/>
              <a:t>4/23/24</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84E965-46E8-4BEE-8F61-3DE6077E0876}" type="datetimeFigureOut">
              <a:rPr lang="en-US" smtClean="0"/>
              <a:t>4/23/24</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4/23/24</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4"/>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4/23/24</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97"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p:nvPicPr>
        <p:blipFill>
          <a:blip r:embed="rId4"/>
          <a:stretch>
            <a:fillRect/>
          </a:stretch>
        </p:blipFill>
        <p:spPr>
          <a:xfrm>
            <a:off x="0" y="-1"/>
            <a:ext cx="9171432" cy="1526517"/>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pPr>
              <a:defRPr/>
            </a:pPr>
            <a:fld id="{97B51FA7-72A9-4B2A-8456-C1FD8DCFFBF8}" type="slidenum">
              <a:rPr lang="en-US" smtClean="0"/>
              <a:pPr>
                <a:defRPr/>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341666182"/>
      </p:ext>
    </p:extLst>
  </p:cSld>
  <p:clrMap bg1="lt1" tx1="dk1" bg2="lt2" tx2="dk2" accent1="accent1" accent2="accent2" accent3="accent3" accent4="accent4" accent5="accent5" accent6="accent6" hlink="hlink" folHlink="folHlink"/>
  <p:sldLayoutIdLst>
    <p:sldLayoutId id="2147483717" r:id="rId1"/>
    <p:sldLayoutId id="2147483713" r:id="rId2"/>
  </p:sldLayoutIdLst>
  <p:transition advTm="250412">
    <p:fade/>
  </p:transition>
  <p:hf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4"/>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506B466F-D141-4FA4-827E-EBC6FA8703DE}" type="datetime1">
              <a:rPr lang="en-US" smtClean="0"/>
              <a:t>4/23/24</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727" r:id="rId1"/>
    <p:sldLayoutId id="2147483719" r:id="rId2"/>
  </p:sldLayoutIdLst>
  <p:transition>
    <p:fade/>
  </p:transition>
  <p:hf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5"/>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98" r:id="rId1"/>
    <p:sldLayoutId id="2147483725" r:id="rId2"/>
    <p:sldLayoutId id="2147483722"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5"/>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724" r:id="rId1"/>
    <p:sldLayoutId id="2147483721" r:id="rId2"/>
    <p:sldLayoutId id="2147483723" r:id="rId3"/>
  </p:sldLayoutIdLst>
  <p:transition>
    <p:fade/>
  </p:transition>
  <p:hf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6.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6.xml"/><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6.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6.xml"/><Relationship Id="rId1" Type="http://schemas.openxmlformats.org/officeDocument/2006/relationships/tags" Target="../tags/tag1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6.xml"/><Relationship Id="rId1" Type="http://schemas.openxmlformats.org/officeDocument/2006/relationships/tags" Target="../tags/tag1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12.emf"/></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13.emf"/></Relationships>
</file>

<file path=ppt/slides/_rels/slide4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tags" Target="../tags/tag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54.xml"/><Relationship Id="rId1" Type="http://schemas.openxmlformats.org/officeDocument/2006/relationships/slideLayout" Target="../slideLayouts/slideLayout19.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emf"/></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56.xml"/><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9.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58.xml"/><Relationship Id="rId1" Type="http://schemas.openxmlformats.org/officeDocument/2006/relationships/slideLayout" Target="../slideLayouts/slideLayout18.xml"/><Relationship Id="rId4" Type="http://schemas.openxmlformats.org/officeDocument/2006/relationships/image" Target="../media/image19.emf"/></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59.xml"/><Relationship Id="rId1" Type="http://schemas.openxmlformats.org/officeDocument/2006/relationships/slideLayout" Target="../slideLayouts/slideLayout18.xml"/><Relationship Id="rId4" Type="http://schemas.openxmlformats.org/officeDocument/2006/relationships/image" Target="../media/image20.e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9.xml"/></Relationships>
</file>

<file path=ppt/slides/_rels/slide6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2.xml"/><Relationship Id="rId1" Type="http://schemas.openxmlformats.org/officeDocument/2006/relationships/slideLayout" Target="../slideLayouts/slideLayout19.xml"/><Relationship Id="rId5" Type="http://schemas.openxmlformats.org/officeDocument/2006/relationships/image" Target="../media/image23.jpg"/><Relationship Id="rId4" Type="http://schemas.openxmlformats.org/officeDocument/2006/relationships/image" Target="../media/image22.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4.xml"/><Relationship Id="rId1" Type="http://schemas.openxmlformats.org/officeDocument/2006/relationships/slideLayout" Target="../slideLayouts/slideLayout21.xml"/></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5.xml"/><Relationship Id="rId1" Type="http://schemas.openxmlformats.org/officeDocument/2006/relationships/slideLayout" Target="../slideLayouts/slideLayout22.xml"/><Relationship Id="rId5" Type="http://schemas.openxmlformats.org/officeDocument/2006/relationships/image" Target="../media/image27.png"/><Relationship Id="rId4" Type="http://schemas.openxmlformats.org/officeDocument/2006/relationships/image" Target="../media/image26.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7.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8.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9.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6.xml"/><Relationship Id="rId1" Type="http://schemas.openxmlformats.org/officeDocument/2006/relationships/tags" Target="../tags/tag4.xml"/></Relationships>
</file>

<file path=ppt/slides/_rels/slide7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0.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1.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2.xml"/><Relationship Id="rId1" Type="http://schemas.openxmlformats.org/officeDocument/2006/relationships/slideLayout" Target="../slideLayouts/slideLayout21.xml"/></Relationships>
</file>

<file path=ppt/slides/_rels/slide7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3.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4.xml"/><Relationship Id="rId1" Type="http://schemas.openxmlformats.org/officeDocument/2006/relationships/slideLayout" Target="../slideLayouts/slideLayout20.xml"/><Relationship Id="rId4" Type="http://schemas.openxmlformats.org/officeDocument/2006/relationships/image" Target="../media/image35.png"/></Relationships>
</file>

<file path=ppt/slides/_rels/slide75.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75.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6.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6.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Review and Questions</a:t>
            </a:r>
            <a:br>
              <a:rPr lang="en-US" dirty="0"/>
            </a:br>
            <a:r>
              <a:rPr lang="en-US" dirty="0"/>
              <a:t>Part 1</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9448800" y="5715000"/>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3"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dirty="0"/>
              <a:t>The World War II Era</a:t>
            </a:r>
          </a:p>
        </p:txBody>
      </p:sp>
      <p:sp>
        <p:nvSpPr>
          <p:cNvPr id="54275" name="Rectangle 3"/>
          <p:cNvSpPr>
            <a:spLocks noGrp="1" noChangeArrowheads="1"/>
          </p:cNvSpPr>
          <p:nvPr>
            <p:ph idx="1"/>
          </p:nvPr>
        </p:nvSpPr>
        <p:spPr>
          <a:xfrm>
            <a:off x="424040" y="1642869"/>
            <a:ext cx="8392383" cy="4456026"/>
          </a:xfrm>
        </p:spPr>
        <p:txBody>
          <a:bodyPr>
            <a:normAutofit/>
          </a:bodyPr>
          <a:lstStyle/>
          <a:p>
            <a:pPr>
              <a:spcBef>
                <a:spcPts val="200"/>
              </a:spcBef>
            </a:pPr>
            <a:r>
              <a:rPr lang="en-US" sz="2600" dirty="0"/>
              <a:t>Alan Turing, father of Computer Science</a:t>
            </a:r>
          </a:p>
          <a:p>
            <a:pPr lvl="1">
              <a:spcBef>
                <a:spcPts val="200"/>
              </a:spcBef>
            </a:pPr>
            <a:r>
              <a:rPr lang="en-US" sz="2400" dirty="0"/>
              <a:t>Code breaking for British military</a:t>
            </a:r>
          </a:p>
          <a:p>
            <a:pPr lvl="1">
              <a:spcBef>
                <a:spcPts val="200"/>
              </a:spcBef>
            </a:pPr>
            <a:r>
              <a:rPr lang="en-US" sz="2400" dirty="0"/>
              <a:t>Colossus computer</a:t>
            </a:r>
          </a:p>
          <a:p>
            <a:pPr>
              <a:spcBef>
                <a:spcPts val="200"/>
              </a:spcBef>
            </a:pPr>
            <a:r>
              <a:rPr lang="en-US" sz="2600" dirty="0"/>
              <a:t>1943-46: ENIAC (Mauchly, Eckert, University of Pennsylvania).  First general-purpose electronic digital computer.</a:t>
            </a:r>
          </a:p>
          <a:p>
            <a:pPr>
              <a:spcBef>
                <a:spcPts val="200"/>
              </a:spcBef>
            </a:pPr>
            <a:r>
              <a:rPr lang="en-US" sz="2600" dirty="0"/>
              <a:t>1945: Von Neumann architecture proposed.  Still the standard for present day computers.</a:t>
            </a:r>
          </a:p>
          <a:p>
            <a:pPr lvl="1">
              <a:spcBef>
                <a:spcPts val="200"/>
              </a:spcBef>
            </a:pPr>
            <a:r>
              <a:rPr lang="en-US" sz="2400" dirty="0"/>
              <a:t>Stored program concept: instructions and data</a:t>
            </a:r>
          </a:p>
          <a:p>
            <a:pPr lvl="1">
              <a:spcBef>
                <a:spcPts val="200"/>
              </a:spcBef>
            </a:pPr>
            <a:r>
              <a:rPr lang="en-US" sz="2400" dirty="0"/>
              <a:t>Sequential execution and instruction cycle</a:t>
            </a:r>
          </a:p>
          <a:p>
            <a:pPr lvl="1">
              <a:spcBef>
                <a:spcPts val="200"/>
              </a:spcBef>
            </a:pPr>
            <a:r>
              <a:rPr lang="en-US" sz="2400" dirty="0"/>
              <a:t>Use of binary numbers</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10</a:t>
            </a:fld>
            <a:endParaRPr lang="en-US" dirty="0"/>
          </a:p>
        </p:txBody>
      </p:sp>
    </p:spTree>
    <p:custDataLst>
      <p:tags r:id="rId1"/>
    </p:custDataLst>
    <p:extLst>
      <p:ext uri="{BB962C8B-B14F-4D97-AF65-F5344CB8AC3E}">
        <p14:creationId xmlns:p14="http://schemas.microsoft.com/office/powerpoint/2010/main" val="40270087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275">
                                            <p:txEl>
                                              <p:pRg st="3" end="3"/>
                                            </p:txEl>
                                          </p:spTgt>
                                        </p:tgtEl>
                                        <p:attrNameLst>
                                          <p:attrName>style.visibility</p:attrName>
                                        </p:attrNameLst>
                                      </p:cBhvr>
                                      <p:to>
                                        <p:strVal val="visible"/>
                                      </p:to>
                                    </p:set>
                                    <p:animEffect transition="in" filter="fade">
                                      <p:cBhvr>
                                        <p:cTn id="7" dur="500"/>
                                        <p:tgtEl>
                                          <p:spTgt spid="54275">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4275">
                                            <p:txEl>
                                              <p:pRg st="4" end="4"/>
                                            </p:txEl>
                                          </p:spTgt>
                                        </p:tgtEl>
                                        <p:attrNameLst>
                                          <p:attrName>style.visibility</p:attrName>
                                        </p:attrNameLst>
                                      </p:cBhvr>
                                      <p:to>
                                        <p:strVal val="visible"/>
                                      </p:to>
                                    </p:set>
                                    <p:animEffect transition="in" filter="fade">
                                      <p:cBhvr>
                                        <p:cTn id="12" dur="500"/>
                                        <p:tgtEl>
                                          <p:spTgt spid="5427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4275">
                                            <p:txEl>
                                              <p:pRg st="5" end="5"/>
                                            </p:txEl>
                                          </p:spTgt>
                                        </p:tgtEl>
                                        <p:attrNameLst>
                                          <p:attrName>style.visibility</p:attrName>
                                        </p:attrNameLst>
                                      </p:cBhvr>
                                      <p:to>
                                        <p:strVal val="visible"/>
                                      </p:to>
                                    </p:set>
                                    <p:animEffect transition="in" filter="fade">
                                      <p:cBhvr>
                                        <p:cTn id="17" dur="500"/>
                                        <p:tgtEl>
                                          <p:spTgt spid="54275">
                                            <p:txEl>
                                              <p:pRg st="5" end="5"/>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54275">
                                            <p:txEl>
                                              <p:pRg st="6" end="6"/>
                                            </p:txEl>
                                          </p:spTgt>
                                        </p:tgtEl>
                                        <p:attrNameLst>
                                          <p:attrName>style.visibility</p:attrName>
                                        </p:attrNameLst>
                                      </p:cBhvr>
                                      <p:to>
                                        <p:strVal val="visible"/>
                                      </p:to>
                                    </p:set>
                                    <p:animEffect transition="in" filter="fade">
                                      <p:cBhvr>
                                        <p:cTn id="20" dur="500"/>
                                        <p:tgtEl>
                                          <p:spTgt spid="54275">
                                            <p:txEl>
                                              <p:pRg st="6" end="6"/>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54275">
                                            <p:txEl>
                                              <p:pRg st="7" end="7"/>
                                            </p:txEl>
                                          </p:spTgt>
                                        </p:tgtEl>
                                        <p:attrNameLst>
                                          <p:attrName>style.visibility</p:attrName>
                                        </p:attrNameLst>
                                      </p:cBhvr>
                                      <p:to>
                                        <p:strVal val="visible"/>
                                      </p:to>
                                    </p:set>
                                    <p:animEffect transition="in" filter="fade">
                                      <p:cBhvr>
                                        <p:cTn id="23" dur="500"/>
                                        <p:tgtEl>
                                          <p:spTgt spid="542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51068-8E87-97AC-0C48-AF92EA298D76}"/>
              </a:ext>
            </a:extLst>
          </p:cNvPr>
          <p:cNvSpPr>
            <a:spLocks noGrp="1"/>
          </p:cNvSpPr>
          <p:nvPr>
            <p:ph type="title"/>
          </p:nvPr>
        </p:nvSpPr>
        <p:spPr/>
        <p:txBody>
          <a:bodyPr/>
          <a:lstStyle/>
          <a:p>
            <a:r>
              <a:rPr lang="en-US" dirty="0"/>
              <a:t>Moore’s Law</a:t>
            </a:r>
          </a:p>
        </p:txBody>
      </p:sp>
      <p:sp>
        <p:nvSpPr>
          <p:cNvPr id="3" name="Content Placeholder 2">
            <a:extLst>
              <a:ext uri="{FF2B5EF4-FFF2-40B4-BE49-F238E27FC236}">
                <a16:creationId xmlns:a16="http://schemas.microsoft.com/office/drawing/2014/main" id="{F98B241C-0001-1DC4-4A80-A67C55A096E3}"/>
              </a:ext>
            </a:extLst>
          </p:cNvPr>
          <p:cNvSpPr>
            <a:spLocks noGrp="1"/>
          </p:cNvSpPr>
          <p:nvPr>
            <p:ph idx="1"/>
          </p:nvPr>
        </p:nvSpPr>
        <p:spPr/>
        <p:txBody>
          <a:bodyPr/>
          <a:lstStyle/>
          <a:p>
            <a:r>
              <a:rPr lang="en-US" dirty="0"/>
              <a:t>1965: Gordon Moore, director of R&amp;D at Fairchild Semiconductor wrote a magazine article.</a:t>
            </a:r>
          </a:p>
          <a:p>
            <a:r>
              <a:rPr lang="en-US" dirty="0"/>
              <a:t>Moore observed that the density of devices (transistors) on integrated circuit chips doubled about every two years.</a:t>
            </a:r>
          </a:p>
          <a:p>
            <a:r>
              <a:rPr lang="en-US" dirty="0"/>
              <a:t>The cost of a chip is proportional to the area.</a:t>
            </a:r>
          </a:p>
          <a:p>
            <a:r>
              <a:rPr lang="en-US" dirty="0"/>
              <a:t>If the density doubles, either the performance doubles or the cost is halved.</a:t>
            </a:r>
          </a:p>
        </p:txBody>
      </p:sp>
      <p:sp>
        <p:nvSpPr>
          <p:cNvPr id="4" name="Slide Number Placeholder 3">
            <a:extLst>
              <a:ext uri="{FF2B5EF4-FFF2-40B4-BE49-F238E27FC236}">
                <a16:creationId xmlns:a16="http://schemas.microsoft.com/office/drawing/2014/main" id="{717FB2F4-ADF5-4E09-7020-35A98380BF41}"/>
              </a:ext>
            </a:extLst>
          </p:cNvPr>
          <p:cNvSpPr>
            <a:spLocks noGrp="1"/>
          </p:cNvSpPr>
          <p:nvPr>
            <p:ph type="sldNum" sz="quarter" idx="12"/>
          </p:nvPr>
        </p:nvSpPr>
        <p:spPr/>
        <p:txBody>
          <a:bodyPr/>
          <a:lstStyle/>
          <a:p>
            <a:pPr>
              <a:defRPr/>
            </a:pPr>
            <a:fld id="{9F4932D4-9411-4AA1-8B67-8B1990DEEA43}" type="slidenum">
              <a:rPr lang="en-US" smtClean="0"/>
              <a:pPr>
                <a:defRPr/>
              </a:pPr>
              <a:t>11</a:t>
            </a:fld>
            <a:endParaRPr lang="en-US" dirty="0"/>
          </a:p>
        </p:txBody>
      </p:sp>
    </p:spTree>
    <p:custDataLst>
      <p:tags r:id="rId1"/>
    </p:custDataLst>
    <p:extLst>
      <p:ext uri="{BB962C8B-B14F-4D97-AF65-F5344CB8AC3E}">
        <p14:creationId xmlns:p14="http://schemas.microsoft.com/office/powerpoint/2010/main" val="29002500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87FCA-F515-648C-ADD7-80C64DD426C7}"/>
              </a:ext>
            </a:extLst>
          </p:cNvPr>
          <p:cNvSpPr>
            <a:spLocks noGrp="1"/>
          </p:cNvSpPr>
          <p:nvPr>
            <p:ph type="title"/>
          </p:nvPr>
        </p:nvSpPr>
        <p:spPr/>
        <p:txBody>
          <a:bodyPr>
            <a:normAutofit fontScale="90000"/>
          </a:bodyPr>
          <a:lstStyle/>
          <a:p>
            <a:r>
              <a:rPr lang="en-US" dirty="0"/>
              <a:t>The Internet and </a:t>
            </a:r>
            <a:br>
              <a:rPr lang="en-US" dirty="0"/>
            </a:br>
            <a:r>
              <a:rPr lang="en-US" dirty="0"/>
              <a:t>the World Wide Web</a:t>
            </a:r>
          </a:p>
        </p:txBody>
      </p:sp>
      <p:sp>
        <p:nvSpPr>
          <p:cNvPr id="3" name="Content Placeholder 2">
            <a:extLst>
              <a:ext uri="{FF2B5EF4-FFF2-40B4-BE49-F238E27FC236}">
                <a16:creationId xmlns:a16="http://schemas.microsoft.com/office/drawing/2014/main" id="{6F5F05CB-AFFB-1902-2F5F-2BF310E06E65}"/>
              </a:ext>
            </a:extLst>
          </p:cNvPr>
          <p:cNvSpPr>
            <a:spLocks noGrp="1"/>
          </p:cNvSpPr>
          <p:nvPr>
            <p:ph idx="1"/>
          </p:nvPr>
        </p:nvSpPr>
        <p:spPr/>
        <p:txBody>
          <a:bodyPr>
            <a:normAutofit lnSpcReduction="10000"/>
          </a:bodyPr>
          <a:lstStyle/>
          <a:p>
            <a:r>
              <a:rPr lang="en-US" dirty="0"/>
              <a:t>The Internet started with the Defense Advanced Research Projects Agency in 1966.</a:t>
            </a:r>
          </a:p>
          <a:p>
            <a:r>
              <a:rPr lang="en-US" dirty="0"/>
              <a:t>Beginning of </a:t>
            </a:r>
            <a:r>
              <a:rPr lang="en-US" dirty="0" err="1"/>
              <a:t>NSFnet</a:t>
            </a:r>
            <a:r>
              <a:rPr lang="en-US" dirty="0"/>
              <a:t> from the National Science Foundation in 1986.</a:t>
            </a:r>
          </a:p>
          <a:p>
            <a:r>
              <a:rPr lang="en-US" dirty="0"/>
              <a:t>World Wide Web invented by Berners-Lee, 1989.</a:t>
            </a:r>
          </a:p>
          <a:p>
            <a:r>
              <a:rPr lang="en-US" dirty="0"/>
              <a:t>Commercial Internet operation in 1995.</a:t>
            </a:r>
          </a:p>
          <a:p>
            <a:r>
              <a:rPr lang="en-US" dirty="0"/>
              <a:t>The Web and the Internet changed things fundamentally.</a:t>
            </a:r>
          </a:p>
        </p:txBody>
      </p:sp>
      <p:sp>
        <p:nvSpPr>
          <p:cNvPr id="4" name="Slide Number Placeholder 3">
            <a:extLst>
              <a:ext uri="{FF2B5EF4-FFF2-40B4-BE49-F238E27FC236}">
                <a16:creationId xmlns:a16="http://schemas.microsoft.com/office/drawing/2014/main" id="{30C2A973-5366-F9A5-322F-40D9BCEA5779}"/>
              </a:ext>
            </a:extLst>
          </p:cNvPr>
          <p:cNvSpPr>
            <a:spLocks noGrp="1"/>
          </p:cNvSpPr>
          <p:nvPr>
            <p:ph type="sldNum" sz="quarter" idx="12"/>
          </p:nvPr>
        </p:nvSpPr>
        <p:spPr/>
        <p:txBody>
          <a:bodyPr/>
          <a:lstStyle/>
          <a:p>
            <a:fld id="{3687BEAF-6B68-46DD-A874-7A95F0DB4145}" type="slidenum">
              <a:rPr lang="en-US" smtClean="0"/>
              <a:t>12</a:t>
            </a:fld>
            <a:endParaRPr lang="en-US"/>
          </a:p>
        </p:txBody>
      </p:sp>
    </p:spTree>
    <p:custDataLst>
      <p:tags r:id="rId1"/>
    </p:custDataLst>
    <p:extLst>
      <p:ext uri="{BB962C8B-B14F-4D97-AF65-F5344CB8AC3E}">
        <p14:creationId xmlns:p14="http://schemas.microsoft.com/office/powerpoint/2010/main" val="19766087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dirty="0"/>
              <a:t>Standards</a:t>
            </a:r>
          </a:p>
        </p:txBody>
      </p:sp>
      <p:sp>
        <p:nvSpPr>
          <p:cNvPr id="50179" name="Rectangle 3"/>
          <p:cNvSpPr>
            <a:spLocks noGrp="1" noChangeArrowheads="1"/>
          </p:cNvSpPr>
          <p:nvPr>
            <p:ph idx="1"/>
          </p:nvPr>
        </p:nvSpPr>
        <p:spPr>
          <a:xfrm>
            <a:off x="457200" y="1600200"/>
            <a:ext cx="8382000" cy="4525963"/>
          </a:xfrm>
        </p:spPr>
        <p:txBody>
          <a:bodyPr>
            <a:normAutofit/>
          </a:bodyPr>
          <a:lstStyle/>
          <a:p>
            <a:r>
              <a:rPr lang="en-US" dirty="0"/>
              <a:t>Standards are created to assure compatibility of data formats and protocols</a:t>
            </a:r>
          </a:p>
          <a:p>
            <a:r>
              <a:rPr lang="en-US" dirty="0"/>
              <a:t>May be created by committee or may become a </a:t>
            </a:r>
            <a:r>
              <a:rPr lang="en-US" b="1" i="1" dirty="0"/>
              <a:t>de facto</a:t>
            </a:r>
            <a:r>
              <a:rPr lang="en-US" dirty="0"/>
              <a:t> standard through popular use</a:t>
            </a:r>
          </a:p>
          <a:p>
            <a:r>
              <a:rPr lang="en-US" dirty="0"/>
              <a:t>Allow computers and computer systems to interoperate</a:t>
            </a:r>
          </a:p>
          <a:p>
            <a:r>
              <a:rPr lang="en-US" dirty="0"/>
              <a:t>Languages, display standards, number formats, communication protocols, etc.</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13</a:t>
            </a:fld>
            <a:endParaRPr lang="en-US" dirty="0"/>
          </a:p>
        </p:txBody>
      </p:sp>
    </p:spTree>
    <p:custDataLst>
      <p:tags r:id="rId1"/>
    </p:custDataLst>
    <p:extLst>
      <p:ext uri="{BB962C8B-B14F-4D97-AF65-F5344CB8AC3E}">
        <p14:creationId xmlns:p14="http://schemas.microsoft.com/office/powerpoint/2010/main" val="4750691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179">
                                            <p:txEl>
                                              <p:pRg st="1" end="1"/>
                                            </p:txEl>
                                          </p:spTgt>
                                        </p:tgtEl>
                                        <p:attrNameLst>
                                          <p:attrName>style.visibility</p:attrName>
                                        </p:attrNameLst>
                                      </p:cBhvr>
                                      <p:to>
                                        <p:strVal val="visible"/>
                                      </p:to>
                                    </p:set>
                                    <p:animEffect transition="in" filter="fade">
                                      <p:cBhvr>
                                        <p:cTn id="7" dur="500"/>
                                        <p:tgtEl>
                                          <p:spTgt spid="5017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0179">
                                            <p:txEl>
                                              <p:pRg st="2" end="2"/>
                                            </p:txEl>
                                          </p:spTgt>
                                        </p:tgtEl>
                                        <p:attrNameLst>
                                          <p:attrName>style.visibility</p:attrName>
                                        </p:attrNameLst>
                                      </p:cBhvr>
                                      <p:to>
                                        <p:strVal val="visible"/>
                                      </p:to>
                                    </p:set>
                                    <p:animEffect transition="in" filter="fade">
                                      <p:cBhvr>
                                        <p:cTn id="12" dur="500"/>
                                        <p:tgtEl>
                                          <p:spTgt spid="5017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0179">
                                            <p:txEl>
                                              <p:pRg st="3" end="3"/>
                                            </p:txEl>
                                          </p:spTgt>
                                        </p:tgtEl>
                                        <p:attrNameLst>
                                          <p:attrName>style.visibility</p:attrName>
                                        </p:attrNameLst>
                                      </p:cBhvr>
                                      <p:to>
                                        <p:strVal val="visible"/>
                                      </p:to>
                                    </p:set>
                                    <p:animEffect transition="in" filter="fade">
                                      <p:cBhvr>
                                        <p:cTn id="17" dur="500"/>
                                        <p:tgtEl>
                                          <p:spTgt spid="5017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B41FE9-48CA-9FA2-3ADE-496010217F42}"/>
              </a:ext>
            </a:extLst>
          </p:cNvPr>
          <p:cNvSpPr>
            <a:spLocks noGrp="1"/>
          </p:cNvSpPr>
          <p:nvPr>
            <p:ph type="title"/>
          </p:nvPr>
        </p:nvSpPr>
        <p:spPr/>
        <p:txBody>
          <a:bodyPr/>
          <a:lstStyle/>
          <a:p>
            <a:r>
              <a:rPr lang="en-US" i="1" dirty="0"/>
              <a:t>System</a:t>
            </a:r>
            <a:r>
              <a:rPr lang="en-US" dirty="0"/>
              <a:t> Defined</a:t>
            </a:r>
          </a:p>
        </p:txBody>
      </p:sp>
      <p:sp>
        <p:nvSpPr>
          <p:cNvPr id="3" name="Content Placeholder 2">
            <a:extLst>
              <a:ext uri="{FF2B5EF4-FFF2-40B4-BE49-F238E27FC236}">
                <a16:creationId xmlns:a16="http://schemas.microsoft.com/office/drawing/2014/main" id="{20C35035-7444-9066-C44E-67E19EE24D9C}"/>
              </a:ext>
            </a:extLst>
          </p:cNvPr>
          <p:cNvSpPr>
            <a:spLocks noGrp="1"/>
          </p:cNvSpPr>
          <p:nvPr>
            <p:ph idx="1"/>
          </p:nvPr>
        </p:nvSpPr>
        <p:spPr/>
        <p:txBody>
          <a:bodyPr/>
          <a:lstStyle/>
          <a:p>
            <a:r>
              <a:rPr lang="en-US" dirty="0"/>
              <a:t>A </a:t>
            </a:r>
            <a:r>
              <a:rPr lang="en-US" i="1" dirty="0"/>
              <a:t>system</a:t>
            </a:r>
            <a:r>
              <a:rPr lang="en-US" dirty="0"/>
              <a:t> is a collection of components… </a:t>
            </a:r>
          </a:p>
          <a:p>
            <a:r>
              <a:rPr lang="en-US" dirty="0"/>
              <a:t>linked together to perform specific functions, and </a:t>
            </a:r>
          </a:p>
          <a:p>
            <a:r>
              <a:rPr lang="en-US" dirty="0"/>
              <a:t>recognizable from the outside as a unit.</a:t>
            </a:r>
          </a:p>
          <a:p>
            <a:r>
              <a:rPr lang="en-US" dirty="0"/>
              <a:t>Everything outside the system is its </a:t>
            </a:r>
            <a:r>
              <a:rPr lang="en-US" i="1" dirty="0"/>
              <a:t>environment</a:t>
            </a:r>
            <a:r>
              <a:rPr lang="en-US" dirty="0"/>
              <a:t>, and </a:t>
            </a:r>
          </a:p>
          <a:p>
            <a:r>
              <a:rPr lang="en-US" dirty="0"/>
              <a:t>systems communicate with their environments through </a:t>
            </a:r>
            <a:r>
              <a:rPr lang="en-US" i="1" dirty="0"/>
              <a:t>interfaces</a:t>
            </a:r>
            <a:r>
              <a:rPr lang="en-US" dirty="0"/>
              <a:t>.</a:t>
            </a:r>
          </a:p>
        </p:txBody>
      </p:sp>
      <p:sp>
        <p:nvSpPr>
          <p:cNvPr id="4" name="Slide Number Placeholder 3">
            <a:extLst>
              <a:ext uri="{FF2B5EF4-FFF2-40B4-BE49-F238E27FC236}">
                <a16:creationId xmlns:a16="http://schemas.microsoft.com/office/drawing/2014/main" id="{AE37A1B1-440D-860E-DC0E-ECF98D30EBC1}"/>
              </a:ext>
            </a:extLst>
          </p:cNvPr>
          <p:cNvSpPr>
            <a:spLocks noGrp="1"/>
          </p:cNvSpPr>
          <p:nvPr>
            <p:ph type="sldNum" sz="quarter" idx="12"/>
          </p:nvPr>
        </p:nvSpPr>
        <p:spPr/>
        <p:txBody>
          <a:bodyPr/>
          <a:lstStyle/>
          <a:p>
            <a:fld id="{3687BEAF-6B68-46DD-A874-7A95F0DB4145}" type="slidenum">
              <a:rPr lang="en-US" smtClean="0"/>
              <a:t>14</a:t>
            </a:fld>
            <a:endParaRPr lang="en-US"/>
          </a:p>
        </p:txBody>
      </p:sp>
    </p:spTree>
    <p:custDataLst>
      <p:tags r:id="rId1"/>
    </p:custDataLst>
    <p:extLst>
      <p:ext uri="{BB962C8B-B14F-4D97-AF65-F5344CB8AC3E}">
        <p14:creationId xmlns:p14="http://schemas.microsoft.com/office/powerpoint/2010/main" val="26658799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ormAutofit/>
          </a:bodyPr>
          <a:lstStyle/>
          <a:p>
            <a:r>
              <a:rPr lang="en-US" dirty="0"/>
              <a:t>Numbers as Abstractions</a:t>
            </a:r>
          </a:p>
        </p:txBody>
      </p:sp>
      <p:sp>
        <p:nvSpPr>
          <p:cNvPr id="4099" name="Rectangle 3" descr="The number 7 as written in the western world, and the arabix symbol for seven in parentheses."/>
          <p:cNvSpPr>
            <a:spLocks noGrp="1" noChangeArrowheads="1"/>
          </p:cNvSpPr>
          <p:nvPr>
            <p:ph idx="1"/>
          </p:nvPr>
        </p:nvSpPr>
        <p:spPr/>
        <p:txBody>
          <a:bodyPr>
            <a:normAutofit/>
          </a:bodyPr>
          <a:lstStyle/>
          <a:p>
            <a:r>
              <a:rPr lang="en-US" dirty="0"/>
              <a:t>Numbers can abstract physical quantities.</a:t>
            </a:r>
          </a:p>
          <a:p>
            <a:r>
              <a:rPr lang="en-US" dirty="0"/>
              <a:t>“Number systems” use sets of symbols to represent physical quantities.</a:t>
            </a:r>
            <a:br>
              <a:rPr lang="en-US" dirty="0"/>
            </a:br>
            <a:br>
              <a:rPr lang="en-US" dirty="0"/>
            </a:br>
            <a:r>
              <a:rPr lang="en-US" dirty="0"/>
              <a:t>Cave dweller:	 </a:t>
            </a:r>
            <a:r>
              <a:rPr lang="en-US" dirty="0" err="1">
                <a:latin typeface="Comic Sans MS" pitchFamily="66" charset="0"/>
              </a:rPr>
              <a:t>llll</a:t>
            </a:r>
            <a:r>
              <a:rPr lang="en-US" dirty="0">
                <a:latin typeface="Comic Sans MS" pitchFamily="66" charset="0"/>
              </a:rPr>
              <a:t> </a:t>
            </a:r>
            <a:r>
              <a:rPr lang="en-US" dirty="0" err="1">
                <a:latin typeface="Comic Sans MS" pitchFamily="66" charset="0"/>
              </a:rPr>
              <a:t>ll</a:t>
            </a:r>
            <a:br>
              <a:rPr lang="en-US" dirty="0"/>
            </a:br>
            <a:r>
              <a:rPr lang="en-US" dirty="0"/>
              <a:t>Roman:		</a:t>
            </a:r>
            <a:br>
              <a:rPr lang="en-US" dirty="0"/>
            </a:br>
            <a:r>
              <a:rPr lang="en-US" dirty="0"/>
              <a:t>Arabic-Indic:   7</a:t>
            </a:r>
            <a:r>
              <a:rPr lang="en-US" b="1" dirty="0"/>
              <a:t> (</a:t>
            </a:r>
            <a:r>
              <a:rPr lang="ar-AE" b="1" dirty="0"/>
              <a:t>۷</a:t>
            </a:r>
            <a:r>
              <a:rPr lang="en-US" b="1" dirty="0"/>
              <a:t>)</a:t>
            </a:r>
            <a:br>
              <a:rPr lang="en-US" b="1" dirty="0"/>
            </a:br>
            <a:r>
              <a:rPr lang="en-US" dirty="0"/>
              <a:t>Binary:              0111</a:t>
            </a:r>
          </a:p>
        </p:txBody>
      </p:sp>
      <p:sp>
        <p:nvSpPr>
          <p:cNvPr id="6" name="Slide Number Placeholder 5"/>
          <p:cNvSpPr>
            <a:spLocks noGrp="1"/>
          </p:cNvSpPr>
          <p:nvPr>
            <p:ph type="sldNum" sz="quarter" idx="12"/>
          </p:nvPr>
        </p:nvSpPr>
        <p:spPr/>
        <p:txBody>
          <a:bodyPr/>
          <a:lstStyle/>
          <a:p>
            <a:pPr>
              <a:defRPr/>
            </a:pPr>
            <a:fld id="{72F1869C-81BC-46EE-B3FD-2EDA26455F48}" type="slidenum">
              <a:rPr lang="en-US" smtClean="0"/>
              <a:pPr>
                <a:defRPr/>
              </a:pPr>
              <a:t>15</a:t>
            </a:fld>
            <a:endParaRPr lang="en-US" dirty="0"/>
          </a:p>
        </p:txBody>
      </p:sp>
      <p:sp>
        <p:nvSpPr>
          <p:cNvPr id="4101" name="Line 5">
            <a:extLst>
              <a:ext uri="{C183D7F6-B498-43B3-948B-1728B52AA6E4}">
                <adec:decorative xmlns:adec="http://schemas.microsoft.com/office/drawing/2017/decorative" val="1"/>
              </a:ext>
            </a:extLst>
          </p:cNvPr>
          <p:cNvSpPr>
            <a:spLocks noChangeShapeType="1"/>
          </p:cNvSpPr>
          <p:nvPr/>
        </p:nvSpPr>
        <p:spPr bwMode="auto">
          <a:xfrm>
            <a:off x="3364992" y="3657600"/>
            <a:ext cx="457200" cy="232570"/>
          </a:xfrm>
          <a:prstGeom prst="line">
            <a:avLst/>
          </a:prstGeom>
          <a:noFill/>
          <a:ln w="25400">
            <a:solidFill>
              <a:schemeClr val="tx1"/>
            </a:solidFill>
            <a:round/>
            <a:headEnd/>
            <a:tailEnd/>
          </a:ln>
        </p:spPr>
        <p:txBody>
          <a:bodyPr wrap="none" lIns="111904" tIns="55952" rIns="111904" bIns="55952" anchor="ctr"/>
          <a:lstStyle/>
          <a:p>
            <a:endParaRPr lang="en-US"/>
          </a:p>
        </p:txBody>
      </p:sp>
      <p:pic>
        <p:nvPicPr>
          <p:cNvPr id="5" name="Picture 4" descr="Roman numeral seven"/>
          <p:cNvPicPr>
            <a:picLocks noChangeAspect="1"/>
          </p:cNvPicPr>
          <p:nvPr/>
        </p:nvPicPr>
        <p:blipFill>
          <a:blip r:embed="rId3"/>
          <a:stretch>
            <a:fillRect/>
          </a:stretch>
        </p:blipFill>
        <p:spPr>
          <a:xfrm>
            <a:off x="3328416" y="4072732"/>
            <a:ext cx="740320" cy="378035"/>
          </a:xfrm>
          <a:prstGeom prst="rect">
            <a:avLst/>
          </a:prstGeom>
        </p:spPr>
      </p:pic>
      <p:pic>
        <p:nvPicPr>
          <p:cNvPr id="7" name="Picture 6" descr="Seven oranges"/>
          <p:cNvPicPr>
            <a:picLocks noChangeAspect="1"/>
          </p:cNvPicPr>
          <p:nvPr/>
        </p:nvPicPr>
        <p:blipFill>
          <a:blip r:embed="rId4"/>
          <a:stretch>
            <a:fillRect/>
          </a:stretch>
        </p:blipFill>
        <p:spPr>
          <a:xfrm>
            <a:off x="5611278" y="3201875"/>
            <a:ext cx="2657347" cy="2497784"/>
          </a:xfrm>
          <a:prstGeom prst="rect">
            <a:avLst/>
          </a:prstGeom>
        </p:spPr>
      </p:pic>
    </p:spTree>
    <p:extLst>
      <p:ext uri="{BB962C8B-B14F-4D97-AF65-F5344CB8AC3E}">
        <p14:creationId xmlns:p14="http://schemas.microsoft.com/office/powerpoint/2010/main" val="47452689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normAutofit/>
          </a:bodyPr>
          <a:lstStyle/>
          <a:p>
            <a:r>
              <a:rPr lang="en-US" dirty="0"/>
              <a:t>Binary (Base 2) Numbers</a:t>
            </a:r>
          </a:p>
        </p:txBody>
      </p:sp>
      <p:sp>
        <p:nvSpPr>
          <p:cNvPr id="19459" name="Rectangle 3"/>
          <p:cNvSpPr>
            <a:spLocks noGrp="1" noChangeArrowheads="1"/>
          </p:cNvSpPr>
          <p:nvPr>
            <p:ph idx="1"/>
          </p:nvPr>
        </p:nvSpPr>
        <p:spPr>
          <a:xfrm>
            <a:off x="685298" y="1732175"/>
            <a:ext cx="7773405" cy="4519285"/>
          </a:xfrm>
        </p:spPr>
        <p:txBody>
          <a:bodyPr/>
          <a:lstStyle/>
          <a:p>
            <a:pPr>
              <a:lnSpc>
                <a:spcPct val="120000"/>
              </a:lnSpc>
              <a:spcBef>
                <a:spcPct val="10000"/>
              </a:spcBef>
            </a:pPr>
            <a:r>
              <a:rPr lang="en-US" dirty="0"/>
              <a:t>2 digits:	 0, 1</a:t>
            </a:r>
          </a:p>
          <a:p>
            <a:pPr>
              <a:lnSpc>
                <a:spcPct val="120000"/>
              </a:lnSpc>
              <a:spcBef>
                <a:spcPct val="10000"/>
              </a:spcBef>
            </a:pPr>
            <a:r>
              <a:rPr lang="en-US" dirty="0"/>
              <a:t>Powers of 2</a:t>
            </a:r>
            <a:br>
              <a:rPr lang="en-US" dirty="0"/>
            </a:br>
            <a:r>
              <a:rPr lang="en-US" dirty="0"/>
              <a:t>		example: 1 0 1 1 1</a:t>
            </a:r>
            <a:r>
              <a:rPr lang="en-US" b="1" baseline="-16000" dirty="0"/>
              <a:t>2</a:t>
            </a:r>
            <a:br>
              <a:rPr lang="en-US" b="1" baseline="-25000" dirty="0"/>
            </a:br>
            <a:endParaRPr lang="en-US" baseline="20000" dirty="0"/>
          </a:p>
        </p:txBody>
      </p:sp>
      <p:sp>
        <p:nvSpPr>
          <p:cNvPr id="4" name="Slide Number Placeholder 3"/>
          <p:cNvSpPr>
            <a:spLocks noGrp="1"/>
          </p:cNvSpPr>
          <p:nvPr>
            <p:ph type="sldNum" sz="quarter" idx="12"/>
          </p:nvPr>
        </p:nvSpPr>
        <p:spPr/>
        <p:txBody>
          <a:bodyPr/>
          <a:lstStyle/>
          <a:p>
            <a:pPr>
              <a:defRPr/>
            </a:pPr>
            <a:fld id="{72F1869C-81BC-46EE-B3FD-2EDA26455F48}" type="slidenum">
              <a:rPr lang="en-US" smtClean="0"/>
              <a:pPr>
                <a:defRPr/>
              </a:pPr>
              <a:t>16</a:t>
            </a:fld>
            <a:endParaRPr lang="en-US" dirty="0"/>
          </a:p>
        </p:txBody>
      </p:sp>
    </p:spTree>
    <p:extLst>
      <p:ext uri="{BB962C8B-B14F-4D97-AF65-F5344CB8AC3E}">
        <p14:creationId xmlns:p14="http://schemas.microsoft.com/office/powerpoint/2010/main" val="37917440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59">
                                            <p:txEl>
                                              <p:pRg st="1" end="1"/>
                                            </p:txEl>
                                          </p:spTgt>
                                        </p:tgtEl>
                                        <p:attrNameLst>
                                          <p:attrName>style.visibility</p:attrName>
                                        </p:attrNameLst>
                                      </p:cBhvr>
                                      <p:to>
                                        <p:strVal val="visible"/>
                                      </p:to>
                                    </p:set>
                                    <p:animEffect transition="in" filter="fade">
                                      <p:cBhvr>
                                        <p:cTn id="7" dur="500"/>
                                        <p:tgtEl>
                                          <p:spTgt spid="1945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normAutofit fontScale="90000"/>
          </a:bodyPr>
          <a:lstStyle/>
          <a:p>
            <a:r>
              <a:rPr lang="en-US" dirty="0"/>
              <a:t>Converting </a:t>
            </a:r>
            <a:r>
              <a:rPr lang="en-US"/>
              <a:t>Binary to </a:t>
            </a:r>
            <a:r>
              <a:rPr lang="en-US" dirty="0"/>
              <a:t>to Decimal</a:t>
            </a:r>
          </a:p>
        </p:txBody>
      </p:sp>
      <p:sp>
        <p:nvSpPr>
          <p:cNvPr id="4" name="Slide Number Placeholder 3"/>
          <p:cNvSpPr>
            <a:spLocks noGrp="1"/>
          </p:cNvSpPr>
          <p:nvPr>
            <p:ph type="sldNum" sz="quarter" idx="12"/>
          </p:nvPr>
        </p:nvSpPr>
        <p:spPr/>
        <p:txBody>
          <a:bodyPr/>
          <a:lstStyle/>
          <a:p>
            <a:pPr>
              <a:defRPr/>
            </a:pPr>
            <a:fld id="{72F1869C-81BC-46EE-B3FD-2EDA26455F48}" type="slidenum">
              <a:rPr lang="en-US" smtClean="0"/>
              <a:pPr>
                <a:defRPr/>
              </a:pPr>
              <a:t>17</a:t>
            </a:fld>
            <a:endParaRPr lang="en-US" dirty="0"/>
          </a:p>
        </p:txBody>
      </p:sp>
      <p:sp>
        <p:nvSpPr>
          <p:cNvPr id="3" name="Content Placeholder 2">
            <a:extLst>
              <a:ext uri="{FF2B5EF4-FFF2-40B4-BE49-F238E27FC236}">
                <a16:creationId xmlns:a16="http://schemas.microsoft.com/office/drawing/2014/main" id="{277619CC-1E00-759A-5DF7-3B67D2FFDA51}"/>
              </a:ext>
            </a:extLst>
          </p:cNvPr>
          <p:cNvSpPr>
            <a:spLocks noGrp="1"/>
          </p:cNvSpPr>
          <p:nvPr>
            <p:ph idx="1"/>
          </p:nvPr>
        </p:nvSpPr>
        <p:spPr>
          <a:xfrm>
            <a:off x="489030" y="3810000"/>
            <a:ext cx="8229600" cy="1295400"/>
          </a:xfrm>
        </p:spPr>
        <p:txBody>
          <a:bodyPr/>
          <a:lstStyle/>
          <a:p>
            <a:r>
              <a:rPr lang="en-US" sz="2800" dirty="0"/>
              <a:t>Write down the powers of two below the digits, from right to left. Remember to start at 2</a:t>
            </a:r>
            <a:r>
              <a:rPr lang="en-US" sz="2800" baseline="30000" dirty="0"/>
              <a:t>0</a:t>
            </a:r>
            <a:r>
              <a:rPr lang="en-US" sz="2800" dirty="0"/>
              <a:t> = 1 !</a:t>
            </a:r>
          </a:p>
          <a:p>
            <a:r>
              <a:rPr lang="en-US" sz="2800" dirty="0"/>
              <a:t>Write the decimal values of those powers of two.</a:t>
            </a:r>
          </a:p>
          <a:p>
            <a:r>
              <a:rPr lang="en-US" sz="2800" dirty="0"/>
              <a:t>Add up the powers of two for which the binary number bits are one.</a:t>
            </a:r>
            <a:br>
              <a:rPr lang="en-US" dirty="0"/>
            </a:br>
            <a:endParaRPr lang="en-US" dirty="0"/>
          </a:p>
        </p:txBody>
      </p:sp>
      <p:sp>
        <p:nvSpPr>
          <p:cNvPr id="5" name="TextBox 4">
            <a:extLst>
              <a:ext uri="{FF2B5EF4-FFF2-40B4-BE49-F238E27FC236}">
                <a16:creationId xmlns:a16="http://schemas.microsoft.com/office/drawing/2014/main" id="{A6F434AE-738F-1CF3-3504-55965C2FFF98}"/>
              </a:ext>
            </a:extLst>
          </p:cNvPr>
          <p:cNvSpPr txBox="1"/>
          <p:nvPr/>
        </p:nvSpPr>
        <p:spPr>
          <a:xfrm>
            <a:off x="1951299" y="1524000"/>
            <a:ext cx="5638800" cy="2566857"/>
          </a:xfrm>
          <a:prstGeom prst="rect">
            <a:avLst/>
          </a:prstGeom>
          <a:noFill/>
        </p:spPr>
        <p:txBody>
          <a:bodyPr wrap="square" rtlCol="0">
            <a:spAutoFit/>
          </a:bodyPr>
          <a:lstStyle/>
          <a:p>
            <a:pPr>
              <a:lnSpc>
                <a:spcPct val="120000"/>
              </a:lnSpc>
              <a:spcBef>
                <a:spcPct val="10000"/>
              </a:spcBef>
              <a:buFontTx/>
              <a:buNone/>
            </a:pPr>
            <a:r>
              <a:rPr lang="en-US" sz="2800" dirty="0"/>
              <a:t>        1      0      1      1      1 </a:t>
            </a:r>
            <a:r>
              <a:rPr lang="en-US" sz="2800" b="1" baseline="-16000" dirty="0"/>
              <a:t>2</a:t>
            </a:r>
          </a:p>
          <a:p>
            <a:pPr>
              <a:lnSpc>
                <a:spcPct val="120000"/>
              </a:lnSpc>
              <a:spcBef>
                <a:spcPct val="10000"/>
              </a:spcBef>
              <a:buFontTx/>
              <a:buNone/>
            </a:pPr>
            <a:r>
              <a:rPr lang="en-US" sz="2800" b="1" baseline="-16000" dirty="0"/>
              <a:t>              </a:t>
            </a:r>
            <a:r>
              <a:rPr lang="en-US" sz="2800" dirty="0"/>
              <a:t>2</a:t>
            </a:r>
            <a:r>
              <a:rPr lang="en-US" sz="2800" b="1" baseline="30000" dirty="0"/>
              <a:t>4      </a:t>
            </a:r>
            <a:r>
              <a:rPr lang="en-US" sz="2800" dirty="0"/>
              <a:t>2</a:t>
            </a:r>
            <a:r>
              <a:rPr lang="en-US" sz="2800" b="1" baseline="30000" dirty="0"/>
              <a:t>3       </a:t>
            </a:r>
            <a:r>
              <a:rPr lang="en-US" sz="2800" dirty="0"/>
              <a:t>2</a:t>
            </a:r>
            <a:r>
              <a:rPr lang="en-US" sz="2800" b="1" baseline="30000" dirty="0"/>
              <a:t>2       </a:t>
            </a:r>
            <a:r>
              <a:rPr lang="en-US" sz="2800" dirty="0"/>
              <a:t>2</a:t>
            </a:r>
            <a:r>
              <a:rPr lang="en-US" sz="2800" b="1" baseline="30000" dirty="0"/>
              <a:t>1         </a:t>
            </a:r>
            <a:r>
              <a:rPr lang="en-US" sz="2800" dirty="0"/>
              <a:t>2</a:t>
            </a:r>
            <a:r>
              <a:rPr lang="en-US" sz="2800" b="1" baseline="30000" dirty="0"/>
              <a:t>0 </a:t>
            </a:r>
          </a:p>
          <a:p>
            <a:pPr>
              <a:lnSpc>
                <a:spcPct val="120000"/>
              </a:lnSpc>
              <a:spcBef>
                <a:spcPct val="10000"/>
              </a:spcBef>
              <a:buNone/>
            </a:pPr>
            <a:r>
              <a:rPr lang="en-US" sz="2800" b="1" dirty="0"/>
              <a:t>         16</a:t>
            </a:r>
            <a:r>
              <a:rPr lang="en-US" sz="2800" b="1" baseline="30000" dirty="0"/>
              <a:t>       </a:t>
            </a:r>
            <a:r>
              <a:rPr lang="en-US" sz="2800" b="1" dirty="0"/>
              <a:t>8      4     2       1</a:t>
            </a:r>
          </a:p>
          <a:p>
            <a:pPr>
              <a:lnSpc>
                <a:spcPct val="120000"/>
              </a:lnSpc>
              <a:spcBef>
                <a:spcPct val="10000"/>
              </a:spcBef>
              <a:buNone/>
            </a:pPr>
            <a:r>
              <a:rPr lang="en-US" sz="2800" b="1" dirty="0"/>
              <a:t>         16         </a:t>
            </a:r>
            <a:r>
              <a:rPr lang="en-US" sz="2800" b="1" dirty="0">
                <a:sym typeface="Symbol" pitchFamily="18" charset="2"/>
              </a:rPr>
              <a:t> 4   2     1   = 23</a:t>
            </a:r>
            <a:r>
              <a:rPr lang="en-US" sz="2800" b="1" baseline="-14000" dirty="0">
                <a:sym typeface="Symbol" pitchFamily="18" charset="2"/>
              </a:rPr>
              <a:t>10</a:t>
            </a:r>
            <a:endParaRPr lang="en-US" sz="2800" b="1" dirty="0"/>
          </a:p>
          <a:p>
            <a:endParaRPr lang="en-US" dirty="0"/>
          </a:p>
        </p:txBody>
      </p:sp>
    </p:spTree>
    <p:extLst>
      <p:ext uri="{BB962C8B-B14F-4D97-AF65-F5344CB8AC3E}">
        <p14:creationId xmlns:p14="http://schemas.microsoft.com/office/powerpoint/2010/main" val="41936462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fade">
                                      <p:cBhvr>
                                        <p:cTn id="18" dur="500"/>
                                        <p:tgtEl>
                                          <p:spTgt spid="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5">
                                            <p:txEl>
                                              <p:pRg st="3" end="3"/>
                                            </p:txEl>
                                          </p:spTgt>
                                        </p:tgtEl>
                                        <p:attrNameLst>
                                          <p:attrName>style.visibility</p:attrName>
                                        </p:attrNameLst>
                                      </p:cBhvr>
                                      <p:to>
                                        <p:strVal val="visible"/>
                                      </p:to>
                                    </p:set>
                                    <p:animEffect transition="in" filter="fade">
                                      <p:cBhvr>
                                        <p:cTn id="26"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t>Powers of 2 to Memorize</a:t>
            </a:r>
          </a:p>
        </p:txBody>
      </p:sp>
      <p:sp>
        <p:nvSpPr>
          <p:cNvPr id="4" name="Slide Number Placeholder 3"/>
          <p:cNvSpPr>
            <a:spLocks noGrp="1"/>
          </p:cNvSpPr>
          <p:nvPr>
            <p:ph type="sldNum" sz="quarter" idx="12"/>
          </p:nvPr>
        </p:nvSpPr>
        <p:spPr/>
        <p:txBody>
          <a:bodyPr/>
          <a:lstStyle/>
          <a:p>
            <a:pPr>
              <a:defRPr/>
            </a:pPr>
            <a:fld id="{47A9D127-889B-4483-8AD6-C22BAE84872D}" type="slidenum">
              <a:rPr lang="en-US" smtClean="0"/>
              <a:pPr>
                <a:defRPr/>
              </a:pPr>
              <a:t>18</a:t>
            </a:fld>
            <a:endParaRPr lang="en-US"/>
          </a:p>
        </p:txBody>
      </p:sp>
      <p:sp>
        <p:nvSpPr>
          <p:cNvPr id="24579" name="Text Box 3"/>
          <p:cNvSpPr txBox="1">
            <a:spLocks noChangeArrowheads="1"/>
          </p:cNvSpPr>
          <p:nvPr/>
        </p:nvSpPr>
        <p:spPr bwMode="auto">
          <a:xfrm>
            <a:off x="1157570" y="1559143"/>
            <a:ext cx="7041885" cy="5191310"/>
          </a:xfrm>
          <a:prstGeom prst="rect">
            <a:avLst/>
          </a:prstGeom>
          <a:noFill/>
          <a:ln w="9525">
            <a:noFill/>
            <a:miter lim="800000"/>
            <a:headEnd/>
            <a:tailEnd/>
          </a:ln>
        </p:spPr>
        <p:txBody>
          <a:bodyPr lIns="111904" tIns="55952" rIns="111904" bIns="55952">
            <a:spAutoFit/>
          </a:bodyPr>
          <a:lstStyle/>
          <a:p>
            <a:pPr>
              <a:spcBef>
                <a:spcPts val="300"/>
              </a:spcBef>
            </a:pPr>
            <a:r>
              <a:rPr lang="en-US" sz="3000" dirty="0"/>
              <a:t>2</a:t>
            </a:r>
            <a:r>
              <a:rPr lang="en-US" sz="3000" b="1" baseline="20000" dirty="0"/>
              <a:t>4</a:t>
            </a:r>
            <a:r>
              <a:rPr lang="en-US" sz="3000" dirty="0"/>
              <a:t> =  16			For hexadecimal</a:t>
            </a:r>
          </a:p>
          <a:p>
            <a:pPr>
              <a:spcBef>
                <a:spcPts val="300"/>
              </a:spcBef>
            </a:pPr>
            <a:r>
              <a:rPr lang="en-US" sz="3000" dirty="0"/>
              <a:t>2</a:t>
            </a:r>
            <a:r>
              <a:rPr lang="en-US" sz="3000" b="1" baseline="20000" dirty="0"/>
              <a:t>8 </a:t>
            </a:r>
            <a:r>
              <a:rPr lang="en-US" sz="3000" dirty="0"/>
              <a:t>=   256			Size of one octet</a:t>
            </a:r>
          </a:p>
          <a:p>
            <a:pPr>
              <a:spcBef>
                <a:spcPts val="300"/>
              </a:spcBef>
            </a:pPr>
            <a:r>
              <a:rPr lang="en-US" sz="3000" dirty="0"/>
              <a:t>2</a:t>
            </a:r>
            <a:r>
              <a:rPr lang="en-US" sz="3000" b="1" baseline="20000" dirty="0"/>
              <a:t>10 </a:t>
            </a:r>
            <a:r>
              <a:rPr lang="en-US" sz="3000" dirty="0"/>
              <a:t>=   1,024		One “K” </a:t>
            </a:r>
          </a:p>
          <a:p>
            <a:pPr>
              <a:spcBef>
                <a:spcPts val="300"/>
              </a:spcBef>
            </a:pPr>
            <a:r>
              <a:rPr lang="en-US" sz="3000" dirty="0"/>
              <a:t>2</a:t>
            </a:r>
            <a:r>
              <a:rPr lang="en-US" sz="3000" b="1" baseline="20000" dirty="0"/>
              <a:t>20 </a:t>
            </a:r>
            <a:r>
              <a:rPr lang="en-US" sz="3000" dirty="0"/>
              <a:t>=   1,048,576		One “meg” </a:t>
            </a:r>
          </a:p>
          <a:p>
            <a:pPr>
              <a:spcBef>
                <a:spcPts val="300"/>
              </a:spcBef>
            </a:pPr>
            <a:r>
              <a:rPr lang="en-US" sz="3000" dirty="0"/>
              <a:t>2</a:t>
            </a:r>
            <a:r>
              <a:rPr lang="en-US" sz="3000" b="1" baseline="20000" dirty="0"/>
              <a:t>30 </a:t>
            </a:r>
            <a:r>
              <a:rPr lang="en-US" sz="3000" dirty="0"/>
              <a:t>=   1,073,741,824	One “gig” </a:t>
            </a:r>
          </a:p>
          <a:p>
            <a:pPr>
              <a:spcBef>
                <a:spcPts val="300"/>
              </a:spcBef>
            </a:pPr>
            <a:r>
              <a:rPr lang="en-US" sz="3000" dirty="0"/>
              <a:t>2</a:t>
            </a:r>
            <a:r>
              <a:rPr lang="en-US" sz="3000" b="1" baseline="20000" dirty="0"/>
              <a:t>32 </a:t>
            </a:r>
            <a:r>
              <a:rPr lang="en-US" sz="3000" dirty="0"/>
              <a:t>=   4,294,967,296	Four gigs</a:t>
            </a:r>
          </a:p>
          <a:p>
            <a:pPr>
              <a:spcBef>
                <a:spcPct val="50000"/>
              </a:spcBef>
            </a:pPr>
            <a:r>
              <a:rPr lang="en-US" sz="3000" dirty="0"/>
              <a:t>2</a:t>
            </a:r>
            <a:r>
              <a:rPr lang="en-US" sz="3000" b="1" baseline="20000" dirty="0"/>
              <a:t>32 </a:t>
            </a:r>
            <a:r>
              <a:rPr lang="en-US" sz="3000" dirty="0"/>
              <a:t>is the most of anything (memory, disk, etc.) you can address (</a:t>
            </a:r>
            <a:r>
              <a:rPr lang="en-US" sz="3000" i="1" dirty="0"/>
              <a:t>i.e.</a:t>
            </a:r>
            <a:r>
              <a:rPr lang="en-US" sz="3000" dirty="0"/>
              <a:t> number) with a 32-bit word.</a:t>
            </a:r>
            <a:br>
              <a:rPr lang="en-US" sz="3000" dirty="0"/>
            </a:br>
            <a:endParaRPr lang="en-US" sz="3000" b="1" baseline="20000" dirty="0"/>
          </a:p>
        </p:txBody>
      </p:sp>
    </p:spTree>
    <p:extLst>
      <p:ext uri="{BB962C8B-B14F-4D97-AF65-F5344CB8AC3E}">
        <p14:creationId xmlns:p14="http://schemas.microsoft.com/office/powerpoint/2010/main" val="41161035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animEffect transition="in" filter="fade">
                                      <p:cBhvr>
                                        <p:cTn id="7" dur="500"/>
                                        <p:tgtEl>
                                          <p:spTgt spid="2457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579">
                                            <p:txEl>
                                              <p:pRg st="2" end="2"/>
                                            </p:txEl>
                                          </p:spTgt>
                                        </p:tgtEl>
                                        <p:attrNameLst>
                                          <p:attrName>style.visibility</p:attrName>
                                        </p:attrNameLst>
                                      </p:cBhvr>
                                      <p:to>
                                        <p:strVal val="visible"/>
                                      </p:to>
                                    </p:set>
                                    <p:animEffect transition="in" filter="fade">
                                      <p:cBhvr>
                                        <p:cTn id="12" dur="500"/>
                                        <p:tgtEl>
                                          <p:spTgt spid="2457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579">
                                            <p:txEl>
                                              <p:pRg st="3" end="3"/>
                                            </p:txEl>
                                          </p:spTgt>
                                        </p:tgtEl>
                                        <p:attrNameLst>
                                          <p:attrName>style.visibility</p:attrName>
                                        </p:attrNameLst>
                                      </p:cBhvr>
                                      <p:to>
                                        <p:strVal val="visible"/>
                                      </p:to>
                                    </p:set>
                                    <p:animEffect transition="in" filter="fade">
                                      <p:cBhvr>
                                        <p:cTn id="17" dur="500"/>
                                        <p:tgtEl>
                                          <p:spTgt spid="2457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579">
                                            <p:txEl>
                                              <p:pRg st="4" end="4"/>
                                            </p:txEl>
                                          </p:spTgt>
                                        </p:tgtEl>
                                        <p:attrNameLst>
                                          <p:attrName>style.visibility</p:attrName>
                                        </p:attrNameLst>
                                      </p:cBhvr>
                                      <p:to>
                                        <p:strVal val="visible"/>
                                      </p:to>
                                    </p:set>
                                    <p:animEffect transition="in" filter="fade">
                                      <p:cBhvr>
                                        <p:cTn id="22" dur="500"/>
                                        <p:tgtEl>
                                          <p:spTgt spid="2457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4579">
                                            <p:txEl>
                                              <p:pRg st="5" end="5"/>
                                            </p:txEl>
                                          </p:spTgt>
                                        </p:tgtEl>
                                        <p:attrNameLst>
                                          <p:attrName>style.visibility</p:attrName>
                                        </p:attrNameLst>
                                      </p:cBhvr>
                                      <p:to>
                                        <p:strVal val="visible"/>
                                      </p:to>
                                    </p:set>
                                    <p:animEffect transition="in" filter="fade">
                                      <p:cBhvr>
                                        <p:cTn id="27" dur="500"/>
                                        <p:tgtEl>
                                          <p:spTgt spid="2457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4579">
                                            <p:txEl>
                                              <p:pRg st="6" end="6"/>
                                            </p:txEl>
                                          </p:spTgt>
                                        </p:tgtEl>
                                        <p:attrNameLst>
                                          <p:attrName>style.visibility</p:attrName>
                                        </p:attrNameLst>
                                      </p:cBhvr>
                                      <p:to>
                                        <p:strVal val="visible"/>
                                      </p:to>
                                    </p:set>
                                    <p:animEffect transition="in" filter="fade">
                                      <p:cBhvr>
                                        <p:cTn id="32" dur="500"/>
                                        <p:tgtEl>
                                          <p:spTgt spid="2457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5CE99-B7D4-70E4-5739-E830CB6852B1}"/>
              </a:ext>
            </a:extLst>
          </p:cNvPr>
          <p:cNvSpPr>
            <a:spLocks noGrp="1"/>
          </p:cNvSpPr>
          <p:nvPr>
            <p:ph type="title"/>
          </p:nvPr>
        </p:nvSpPr>
        <p:spPr/>
        <p:txBody>
          <a:bodyPr>
            <a:normAutofit fontScale="90000"/>
          </a:bodyPr>
          <a:lstStyle/>
          <a:p>
            <a:r>
              <a:rPr lang="en-US" dirty="0"/>
              <a:t>IEC Prefixes for Powers of Two</a:t>
            </a:r>
          </a:p>
        </p:txBody>
      </p:sp>
      <p:graphicFrame>
        <p:nvGraphicFramePr>
          <p:cNvPr id="4" name="Content Placeholder 3">
            <a:extLst>
              <a:ext uri="{FF2B5EF4-FFF2-40B4-BE49-F238E27FC236}">
                <a16:creationId xmlns:a16="http://schemas.microsoft.com/office/drawing/2014/main" id="{105EBD43-85CE-9266-1CEC-1C4B7D3D5C17}"/>
              </a:ext>
            </a:extLst>
          </p:cNvPr>
          <p:cNvGraphicFramePr>
            <a:graphicFrameLocks noGrp="1"/>
          </p:cNvGraphicFramePr>
          <p:nvPr>
            <p:ph idx="1"/>
          </p:nvPr>
        </p:nvGraphicFramePr>
        <p:xfrm>
          <a:off x="1371600" y="1760220"/>
          <a:ext cx="6400800" cy="3337560"/>
        </p:xfrm>
        <a:graphic>
          <a:graphicData uri="http://schemas.openxmlformats.org/drawingml/2006/table">
            <a:tbl>
              <a:tblPr firstRow="1" bandRow="1">
                <a:tableStyleId>{5C22544A-7EE6-4342-B048-85BDC9FD1C3A}</a:tableStyleId>
              </a:tblPr>
              <a:tblGrid>
                <a:gridCol w="1295400">
                  <a:extLst>
                    <a:ext uri="{9D8B030D-6E8A-4147-A177-3AD203B41FA5}">
                      <a16:colId xmlns:a16="http://schemas.microsoft.com/office/drawing/2014/main" val="2162675340"/>
                    </a:ext>
                  </a:extLst>
                </a:gridCol>
                <a:gridCol w="838200">
                  <a:extLst>
                    <a:ext uri="{9D8B030D-6E8A-4147-A177-3AD203B41FA5}">
                      <a16:colId xmlns:a16="http://schemas.microsoft.com/office/drawing/2014/main" val="3735024354"/>
                    </a:ext>
                  </a:extLst>
                </a:gridCol>
                <a:gridCol w="4267200">
                  <a:extLst>
                    <a:ext uri="{9D8B030D-6E8A-4147-A177-3AD203B41FA5}">
                      <a16:colId xmlns:a16="http://schemas.microsoft.com/office/drawing/2014/main" val="4071322987"/>
                    </a:ext>
                  </a:extLst>
                </a:gridCol>
              </a:tblGrid>
              <a:tr h="370840">
                <a:tc>
                  <a:txBody>
                    <a:bodyPr/>
                    <a:lstStyle/>
                    <a:p>
                      <a:pPr algn="ctr"/>
                      <a:r>
                        <a:rPr lang="en-US" dirty="0">
                          <a:solidFill>
                            <a:schemeClr val="tx1"/>
                          </a:solidFill>
                        </a:rPr>
                        <a:t>Name</a:t>
                      </a:r>
                    </a:p>
                  </a:txBody>
                  <a:tcPr/>
                </a:tc>
                <a:tc>
                  <a:txBody>
                    <a:bodyPr/>
                    <a:lstStyle/>
                    <a:p>
                      <a:pPr algn="ctr"/>
                      <a:r>
                        <a:rPr lang="en-US" dirty="0" err="1">
                          <a:solidFill>
                            <a:schemeClr val="tx1"/>
                          </a:solidFill>
                        </a:rPr>
                        <a:t>Abbr</a:t>
                      </a:r>
                      <a:endParaRPr lang="en-US" dirty="0">
                        <a:solidFill>
                          <a:schemeClr val="tx1"/>
                        </a:solidFill>
                      </a:endParaRPr>
                    </a:p>
                  </a:txBody>
                  <a:tcPr/>
                </a:tc>
                <a:tc>
                  <a:txBody>
                    <a:bodyPr/>
                    <a:lstStyle/>
                    <a:p>
                      <a:pPr algn="ctr"/>
                      <a:r>
                        <a:rPr lang="en-US" dirty="0">
                          <a:solidFill>
                            <a:schemeClr val="tx1"/>
                          </a:solidFill>
                        </a:rPr>
                        <a:t>Value</a:t>
                      </a:r>
                    </a:p>
                  </a:txBody>
                  <a:tcPr/>
                </a:tc>
                <a:extLst>
                  <a:ext uri="{0D108BD9-81ED-4DB2-BD59-A6C34878D82A}">
                    <a16:rowId xmlns:a16="http://schemas.microsoft.com/office/drawing/2014/main" val="3789419719"/>
                  </a:ext>
                </a:extLst>
              </a:tr>
              <a:tr h="370840">
                <a:tc>
                  <a:txBody>
                    <a:bodyPr/>
                    <a:lstStyle/>
                    <a:p>
                      <a:pPr algn="ctr"/>
                      <a:r>
                        <a:rPr lang="en-US" dirty="0">
                          <a:solidFill>
                            <a:schemeClr val="tx1"/>
                          </a:solidFill>
                          <a:latin typeface="Myriad Pro" panose="020B0503030403020204" pitchFamily="34" charset="0"/>
                        </a:rPr>
                        <a:t>kibibyte</a:t>
                      </a:r>
                    </a:p>
                  </a:txBody>
                  <a:tcPr/>
                </a:tc>
                <a:tc>
                  <a:txBody>
                    <a:bodyPr/>
                    <a:lstStyle/>
                    <a:p>
                      <a:pPr algn="ctr"/>
                      <a:r>
                        <a:rPr lang="en-US" dirty="0">
                          <a:solidFill>
                            <a:schemeClr val="tx1"/>
                          </a:solidFill>
                          <a:latin typeface="Myriad Pro" panose="020B0503030403020204" pitchFamily="34" charset="0"/>
                        </a:rPr>
                        <a:t>KiB</a:t>
                      </a:r>
                    </a:p>
                  </a:txBody>
                  <a:tcPr/>
                </a:tc>
                <a:tc>
                  <a:txBody>
                    <a:bodyPr/>
                    <a:lstStyle/>
                    <a:p>
                      <a:r>
                        <a:rPr lang="en-US" dirty="0">
                          <a:solidFill>
                            <a:schemeClr val="tx1"/>
                          </a:solidFill>
                          <a:latin typeface="Myriad Pro" panose="020B0503030403020204" pitchFamily="34" charset="0"/>
                        </a:rPr>
                        <a:t>2</a:t>
                      </a:r>
                      <a:r>
                        <a:rPr lang="en-US" baseline="30000" dirty="0">
                          <a:solidFill>
                            <a:schemeClr val="tx1"/>
                          </a:solidFill>
                          <a:latin typeface="Myriad Pro" panose="020B0503030403020204" pitchFamily="34" charset="0"/>
                        </a:rPr>
                        <a:t>10 </a:t>
                      </a:r>
                      <a:r>
                        <a:rPr lang="en-US" dirty="0">
                          <a:solidFill>
                            <a:schemeClr val="tx1"/>
                          </a:solidFill>
                          <a:latin typeface="Myriad Pro" panose="020B0503030403020204" pitchFamily="34" charset="0"/>
                        </a:rPr>
                        <a:t>= 1,024</a:t>
                      </a:r>
                    </a:p>
                  </a:txBody>
                  <a:tcPr/>
                </a:tc>
                <a:extLst>
                  <a:ext uri="{0D108BD9-81ED-4DB2-BD59-A6C34878D82A}">
                    <a16:rowId xmlns:a16="http://schemas.microsoft.com/office/drawing/2014/main" val="669038542"/>
                  </a:ext>
                </a:extLst>
              </a:tr>
              <a:tr h="370840">
                <a:tc>
                  <a:txBody>
                    <a:bodyPr/>
                    <a:lstStyle/>
                    <a:p>
                      <a:pPr algn="ctr"/>
                      <a:r>
                        <a:rPr lang="en-US" dirty="0">
                          <a:solidFill>
                            <a:schemeClr val="tx1"/>
                          </a:solidFill>
                          <a:latin typeface="Myriad Pro" panose="020B0503030403020204" pitchFamily="34" charset="0"/>
                        </a:rPr>
                        <a:t>mebibyte</a:t>
                      </a:r>
                    </a:p>
                  </a:txBody>
                  <a:tcPr/>
                </a:tc>
                <a:tc>
                  <a:txBody>
                    <a:bodyPr/>
                    <a:lstStyle/>
                    <a:p>
                      <a:pPr algn="ctr"/>
                      <a:r>
                        <a:rPr lang="en-US" dirty="0">
                          <a:solidFill>
                            <a:schemeClr val="tx1"/>
                          </a:solidFill>
                          <a:latin typeface="Myriad Pro" panose="020B0503030403020204" pitchFamily="34" charset="0"/>
                        </a:rPr>
                        <a:t>MiB</a:t>
                      </a:r>
                    </a:p>
                  </a:txBody>
                  <a:tcPr/>
                </a:tc>
                <a:tc>
                  <a:txBody>
                    <a:bodyPr/>
                    <a:lstStyle/>
                    <a:p>
                      <a:r>
                        <a:rPr lang="en-US" dirty="0">
                          <a:solidFill>
                            <a:schemeClr val="tx1"/>
                          </a:solidFill>
                          <a:latin typeface="Myriad Pro" panose="020B0503030403020204" pitchFamily="34" charset="0"/>
                        </a:rPr>
                        <a:t>2</a:t>
                      </a:r>
                      <a:r>
                        <a:rPr lang="en-US" baseline="30000" dirty="0">
                          <a:solidFill>
                            <a:schemeClr val="tx1"/>
                          </a:solidFill>
                          <a:latin typeface="Myriad Pro" panose="020B0503030403020204" pitchFamily="34" charset="0"/>
                        </a:rPr>
                        <a:t>20 </a:t>
                      </a:r>
                      <a:r>
                        <a:rPr lang="en-US" baseline="0" dirty="0">
                          <a:solidFill>
                            <a:schemeClr val="tx1"/>
                          </a:solidFill>
                          <a:latin typeface="Myriad Pro" panose="020B0503030403020204" pitchFamily="34" charset="0"/>
                        </a:rPr>
                        <a:t>= 1,048,576</a:t>
                      </a:r>
                    </a:p>
                  </a:txBody>
                  <a:tcPr/>
                </a:tc>
                <a:extLst>
                  <a:ext uri="{0D108BD9-81ED-4DB2-BD59-A6C34878D82A}">
                    <a16:rowId xmlns:a16="http://schemas.microsoft.com/office/drawing/2014/main" val="746210932"/>
                  </a:ext>
                </a:extLst>
              </a:tr>
              <a:tr h="370840">
                <a:tc>
                  <a:txBody>
                    <a:bodyPr/>
                    <a:lstStyle/>
                    <a:p>
                      <a:pPr algn="ctr"/>
                      <a:r>
                        <a:rPr lang="en-US" dirty="0">
                          <a:solidFill>
                            <a:schemeClr val="tx1"/>
                          </a:solidFill>
                          <a:latin typeface="Myriad Pro" panose="020B0503030403020204" pitchFamily="34" charset="0"/>
                        </a:rPr>
                        <a:t>gibibyte</a:t>
                      </a:r>
                    </a:p>
                  </a:txBody>
                  <a:tcPr/>
                </a:tc>
                <a:tc>
                  <a:txBody>
                    <a:bodyPr/>
                    <a:lstStyle/>
                    <a:p>
                      <a:pPr algn="ctr"/>
                      <a:r>
                        <a:rPr lang="en-US" dirty="0">
                          <a:solidFill>
                            <a:schemeClr val="tx1"/>
                          </a:solidFill>
                          <a:latin typeface="Myriad Pro" panose="020B0503030403020204" pitchFamily="34" charset="0"/>
                        </a:rPr>
                        <a:t>GiB</a:t>
                      </a:r>
                    </a:p>
                  </a:txBody>
                  <a:tcPr/>
                </a:tc>
                <a:tc>
                  <a:txBody>
                    <a:bodyPr/>
                    <a:lstStyle/>
                    <a:p>
                      <a:r>
                        <a:rPr lang="en-US" dirty="0">
                          <a:solidFill>
                            <a:schemeClr val="tx1"/>
                          </a:solidFill>
                          <a:latin typeface="Myriad Pro" panose="020B0503030403020204" pitchFamily="34" charset="0"/>
                        </a:rPr>
                        <a:t>2</a:t>
                      </a:r>
                      <a:r>
                        <a:rPr lang="en-US" baseline="30000" dirty="0">
                          <a:solidFill>
                            <a:schemeClr val="tx1"/>
                          </a:solidFill>
                          <a:latin typeface="Myriad Pro" panose="020B0503030403020204" pitchFamily="34" charset="0"/>
                        </a:rPr>
                        <a:t>30 </a:t>
                      </a:r>
                      <a:r>
                        <a:rPr lang="en-US" baseline="0" dirty="0">
                          <a:solidFill>
                            <a:schemeClr val="tx1"/>
                          </a:solidFill>
                          <a:latin typeface="Myriad Pro" panose="020B0503030403020204" pitchFamily="34" charset="0"/>
                        </a:rPr>
                        <a:t>= 1,073,741,824</a:t>
                      </a:r>
                    </a:p>
                  </a:txBody>
                  <a:tcPr/>
                </a:tc>
                <a:extLst>
                  <a:ext uri="{0D108BD9-81ED-4DB2-BD59-A6C34878D82A}">
                    <a16:rowId xmlns:a16="http://schemas.microsoft.com/office/drawing/2014/main" val="2749748664"/>
                  </a:ext>
                </a:extLst>
              </a:tr>
              <a:tr h="370840">
                <a:tc>
                  <a:txBody>
                    <a:bodyPr/>
                    <a:lstStyle/>
                    <a:p>
                      <a:pPr algn="ctr"/>
                      <a:r>
                        <a:rPr lang="en-US" dirty="0">
                          <a:solidFill>
                            <a:schemeClr val="tx1"/>
                          </a:solidFill>
                          <a:latin typeface="Myriad Pro" panose="020B0503030403020204" pitchFamily="34" charset="0"/>
                        </a:rPr>
                        <a:t>tebibyte</a:t>
                      </a:r>
                    </a:p>
                  </a:txBody>
                  <a:tcPr/>
                </a:tc>
                <a:tc>
                  <a:txBody>
                    <a:bodyPr/>
                    <a:lstStyle/>
                    <a:p>
                      <a:pPr algn="ctr"/>
                      <a:r>
                        <a:rPr lang="en-US" dirty="0">
                          <a:solidFill>
                            <a:schemeClr val="tx1"/>
                          </a:solidFill>
                          <a:latin typeface="Myriad Pro" panose="020B0503030403020204" pitchFamily="34" charset="0"/>
                        </a:rPr>
                        <a:t>TiB</a:t>
                      </a:r>
                    </a:p>
                  </a:txBody>
                  <a:tcPr/>
                </a:tc>
                <a:tc>
                  <a:txBody>
                    <a:bodyPr/>
                    <a:lstStyle/>
                    <a:p>
                      <a:r>
                        <a:rPr lang="en-US" dirty="0">
                          <a:solidFill>
                            <a:schemeClr val="tx1"/>
                          </a:solidFill>
                          <a:latin typeface="Myriad Pro" panose="020B0503030403020204" pitchFamily="34" charset="0"/>
                        </a:rPr>
                        <a:t>2</a:t>
                      </a:r>
                      <a:r>
                        <a:rPr lang="en-US" baseline="30000" dirty="0">
                          <a:solidFill>
                            <a:schemeClr val="tx1"/>
                          </a:solidFill>
                          <a:latin typeface="Myriad Pro" panose="020B0503030403020204" pitchFamily="34" charset="0"/>
                        </a:rPr>
                        <a:t>40</a:t>
                      </a:r>
                      <a:r>
                        <a:rPr lang="en-US" baseline="0" dirty="0">
                          <a:solidFill>
                            <a:schemeClr val="tx1"/>
                          </a:solidFill>
                          <a:latin typeface="Myriad Pro" panose="020B0503030403020204" pitchFamily="34" charset="0"/>
                        </a:rPr>
                        <a:t> = 1,099,511,627,776</a:t>
                      </a:r>
                    </a:p>
                  </a:txBody>
                  <a:tcPr/>
                </a:tc>
                <a:extLst>
                  <a:ext uri="{0D108BD9-81ED-4DB2-BD59-A6C34878D82A}">
                    <a16:rowId xmlns:a16="http://schemas.microsoft.com/office/drawing/2014/main" val="1990871036"/>
                  </a:ext>
                </a:extLst>
              </a:tr>
              <a:tr h="370840">
                <a:tc>
                  <a:txBody>
                    <a:bodyPr/>
                    <a:lstStyle/>
                    <a:p>
                      <a:pPr algn="ctr"/>
                      <a:r>
                        <a:rPr lang="en-US" dirty="0">
                          <a:solidFill>
                            <a:schemeClr val="tx1"/>
                          </a:solidFill>
                          <a:latin typeface="Myriad Pro" panose="020B0503030403020204" pitchFamily="34" charset="0"/>
                        </a:rPr>
                        <a:t>pebibyte</a:t>
                      </a:r>
                    </a:p>
                  </a:txBody>
                  <a:tcPr/>
                </a:tc>
                <a:tc>
                  <a:txBody>
                    <a:bodyPr/>
                    <a:lstStyle/>
                    <a:p>
                      <a:pPr algn="ctr"/>
                      <a:r>
                        <a:rPr lang="en-US" dirty="0">
                          <a:solidFill>
                            <a:schemeClr val="tx1"/>
                          </a:solidFill>
                          <a:latin typeface="Myriad Pro" panose="020B0503030403020204" pitchFamily="34" charset="0"/>
                        </a:rPr>
                        <a:t>PiB</a:t>
                      </a:r>
                    </a:p>
                  </a:txBody>
                  <a:tcPr/>
                </a:tc>
                <a:tc>
                  <a:txBody>
                    <a:bodyPr/>
                    <a:lstStyle/>
                    <a:p>
                      <a:r>
                        <a:rPr lang="en-US" dirty="0">
                          <a:solidFill>
                            <a:schemeClr val="tx1"/>
                          </a:solidFill>
                          <a:latin typeface="Myriad Pro" panose="020B0503030403020204" pitchFamily="34" charset="0"/>
                        </a:rPr>
                        <a:t>2</a:t>
                      </a:r>
                      <a:r>
                        <a:rPr lang="en-US" baseline="30000" dirty="0">
                          <a:solidFill>
                            <a:schemeClr val="tx1"/>
                          </a:solidFill>
                          <a:latin typeface="Myriad Pro" panose="020B0503030403020204" pitchFamily="34" charset="0"/>
                        </a:rPr>
                        <a:t>50 </a:t>
                      </a:r>
                      <a:r>
                        <a:rPr lang="en-US" baseline="0" dirty="0">
                          <a:solidFill>
                            <a:schemeClr val="tx1"/>
                          </a:solidFill>
                          <a:latin typeface="Myriad Pro" panose="020B0503030403020204" pitchFamily="34" charset="0"/>
                        </a:rPr>
                        <a:t>= 1,125,899,906,842,624</a:t>
                      </a:r>
                    </a:p>
                  </a:txBody>
                  <a:tcPr/>
                </a:tc>
                <a:extLst>
                  <a:ext uri="{0D108BD9-81ED-4DB2-BD59-A6C34878D82A}">
                    <a16:rowId xmlns:a16="http://schemas.microsoft.com/office/drawing/2014/main" val="3970857637"/>
                  </a:ext>
                </a:extLst>
              </a:tr>
              <a:tr h="370840">
                <a:tc>
                  <a:txBody>
                    <a:bodyPr/>
                    <a:lstStyle/>
                    <a:p>
                      <a:pPr algn="ctr"/>
                      <a:r>
                        <a:rPr lang="en-US" dirty="0">
                          <a:solidFill>
                            <a:schemeClr val="tx1"/>
                          </a:solidFill>
                          <a:latin typeface="Myriad Pro" panose="020B0503030403020204" pitchFamily="34" charset="0"/>
                        </a:rPr>
                        <a:t>exbibyte</a:t>
                      </a:r>
                    </a:p>
                  </a:txBody>
                  <a:tcPr/>
                </a:tc>
                <a:tc>
                  <a:txBody>
                    <a:bodyPr/>
                    <a:lstStyle/>
                    <a:p>
                      <a:pPr algn="ctr"/>
                      <a:r>
                        <a:rPr lang="en-US" dirty="0">
                          <a:solidFill>
                            <a:schemeClr val="tx1"/>
                          </a:solidFill>
                          <a:latin typeface="Myriad Pro" panose="020B0503030403020204" pitchFamily="34" charset="0"/>
                        </a:rPr>
                        <a:t>EiB</a:t>
                      </a:r>
                    </a:p>
                  </a:txBody>
                  <a:tcPr/>
                </a:tc>
                <a:tc>
                  <a:txBody>
                    <a:bodyPr/>
                    <a:lstStyle/>
                    <a:p>
                      <a:r>
                        <a:rPr lang="en-US" dirty="0">
                          <a:solidFill>
                            <a:schemeClr val="tx1"/>
                          </a:solidFill>
                          <a:latin typeface="Myriad Pro" panose="020B0503030403020204" pitchFamily="34" charset="0"/>
                        </a:rPr>
                        <a:t>2</a:t>
                      </a:r>
                      <a:r>
                        <a:rPr lang="en-US" baseline="30000" dirty="0">
                          <a:solidFill>
                            <a:schemeClr val="tx1"/>
                          </a:solidFill>
                          <a:latin typeface="Myriad Pro" panose="020B0503030403020204" pitchFamily="34" charset="0"/>
                        </a:rPr>
                        <a:t>60 </a:t>
                      </a:r>
                      <a:r>
                        <a:rPr lang="en-US" baseline="0" dirty="0">
                          <a:solidFill>
                            <a:schemeClr val="tx1"/>
                          </a:solidFill>
                          <a:latin typeface="Myriad Pro" panose="020B0503030403020204" pitchFamily="34" charset="0"/>
                        </a:rPr>
                        <a:t>= 1,152,921,504,606,846,976</a:t>
                      </a:r>
                    </a:p>
                  </a:txBody>
                  <a:tcPr/>
                </a:tc>
                <a:extLst>
                  <a:ext uri="{0D108BD9-81ED-4DB2-BD59-A6C34878D82A}">
                    <a16:rowId xmlns:a16="http://schemas.microsoft.com/office/drawing/2014/main" val="537354158"/>
                  </a:ext>
                </a:extLst>
              </a:tr>
              <a:tr h="370840">
                <a:tc>
                  <a:txBody>
                    <a:bodyPr/>
                    <a:lstStyle/>
                    <a:p>
                      <a:pPr algn="ctr"/>
                      <a:r>
                        <a:rPr lang="en-US" dirty="0">
                          <a:solidFill>
                            <a:schemeClr val="tx1"/>
                          </a:solidFill>
                          <a:latin typeface="Myriad Pro" panose="020B0503030403020204" pitchFamily="34" charset="0"/>
                        </a:rPr>
                        <a:t>zebibyte</a:t>
                      </a:r>
                    </a:p>
                  </a:txBody>
                  <a:tcPr/>
                </a:tc>
                <a:tc>
                  <a:txBody>
                    <a:bodyPr/>
                    <a:lstStyle/>
                    <a:p>
                      <a:pPr algn="ctr"/>
                      <a:r>
                        <a:rPr lang="en-US" dirty="0">
                          <a:solidFill>
                            <a:schemeClr val="tx1"/>
                          </a:solidFill>
                          <a:latin typeface="Myriad Pro" panose="020B0503030403020204" pitchFamily="34" charset="0"/>
                        </a:rPr>
                        <a:t>ZiB</a:t>
                      </a:r>
                    </a:p>
                  </a:txBody>
                  <a:tcPr/>
                </a:tc>
                <a:tc>
                  <a:txBody>
                    <a:bodyPr/>
                    <a:lstStyle/>
                    <a:p>
                      <a:r>
                        <a:rPr lang="en-US" dirty="0">
                          <a:solidFill>
                            <a:schemeClr val="tx1"/>
                          </a:solidFill>
                          <a:latin typeface="Myriad Pro" panose="020B0503030403020204" pitchFamily="34" charset="0"/>
                        </a:rPr>
                        <a:t>2</a:t>
                      </a:r>
                      <a:r>
                        <a:rPr lang="en-US" baseline="30000" dirty="0">
                          <a:solidFill>
                            <a:schemeClr val="tx1"/>
                          </a:solidFill>
                          <a:latin typeface="Myriad Pro" panose="020B0503030403020204" pitchFamily="34" charset="0"/>
                        </a:rPr>
                        <a:t>70 </a:t>
                      </a:r>
                      <a:r>
                        <a:rPr lang="en-US" baseline="0" dirty="0">
                          <a:solidFill>
                            <a:schemeClr val="tx1"/>
                          </a:solidFill>
                          <a:latin typeface="Myriad Pro" panose="020B0503030403020204" pitchFamily="34" charset="0"/>
                        </a:rPr>
                        <a:t>= 1,180,591,620,717,411,303,424</a:t>
                      </a:r>
                    </a:p>
                  </a:txBody>
                  <a:tcPr/>
                </a:tc>
                <a:extLst>
                  <a:ext uri="{0D108BD9-81ED-4DB2-BD59-A6C34878D82A}">
                    <a16:rowId xmlns:a16="http://schemas.microsoft.com/office/drawing/2014/main" val="3098040102"/>
                  </a:ext>
                </a:extLst>
              </a:tr>
              <a:tr h="370840">
                <a:tc>
                  <a:txBody>
                    <a:bodyPr/>
                    <a:lstStyle/>
                    <a:p>
                      <a:pPr algn="ctr"/>
                      <a:r>
                        <a:rPr lang="en-US" dirty="0">
                          <a:solidFill>
                            <a:schemeClr val="tx1"/>
                          </a:solidFill>
                          <a:latin typeface="Myriad Pro" panose="020B0503030403020204" pitchFamily="34" charset="0"/>
                        </a:rPr>
                        <a:t>yobibyte</a:t>
                      </a:r>
                    </a:p>
                  </a:txBody>
                  <a:tcPr/>
                </a:tc>
                <a:tc>
                  <a:txBody>
                    <a:bodyPr/>
                    <a:lstStyle/>
                    <a:p>
                      <a:pPr algn="ctr"/>
                      <a:r>
                        <a:rPr lang="en-US" dirty="0" err="1">
                          <a:solidFill>
                            <a:schemeClr val="tx1"/>
                          </a:solidFill>
                          <a:latin typeface="Myriad Pro" panose="020B0503030403020204" pitchFamily="34" charset="0"/>
                        </a:rPr>
                        <a:t>YiB</a:t>
                      </a:r>
                      <a:endParaRPr lang="en-US" dirty="0">
                        <a:solidFill>
                          <a:schemeClr val="tx1"/>
                        </a:solidFill>
                        <a:latin typeface="Myriad Pro" panose="020B0503030403020204" pitchFamily="34" charset="0"/>
                      </a:endParaRPr>
                    </a:p>
                  </a:txBody>
                  <a:tcPr/>
                </a:tc>
                <a:tc>
                  <a:txBody>
                    <a:bodyPr/>
                    <a:lstStyle/>
                    <a:p>
                      <a:r>
                        <a:rPr lang="en-US" dirty="0">
                          <a:solidFill>
                            <a:schemeClr val="tx1"/>
                          </a:solidFill>
                          <a:latin typeface="Myriad Pro" panose="020B0503030403020204" pitchFamily="34" charset="0"/>
                        </a:rPr>
                        <a:t>2</a:t>
                      </a:r>
                      <a:r>
                        <a:rPr lang="en-US" baseline="30000" dirty="0">
                          <a:solidFill>
                            <a:schemeClr val="tx1"/>
                          </a:solidFill>
                          <a:latin typeface="Myriad Pro" panose="020B0503030403020204" pitchFamily="34" charset="0"/>
                        </a:rPr>
                        <a:t>80 </a:t>
                      </a:r>
                      <a:r>
                        <a:rPr lang="en-US" baseline="0" dirty="0">
                          <a:solidFill>
                            <a:schemeClr val="tx1"/>
                          </a:solidFill>
                          <a:latin typeface="Myriad Pro" panose="020B0503030403020204" pitchFamily="34" charset="0"/>
                        </a:rPr>
                        <a:t>= 1,208,925,819,614,629,174,706,176</a:t>
                      </a:r>
                    </a:p>
                  </a:txBody>
                  <a:tcPr/>
                </a:tc>
                <a:extLst>
                  <a:ext uri="{0D108BD9-81ED-4DB2-BD59-A6C34878D82A}">
                    <a16:rowId xmlns:a16="http://schemas.microsoft.com/office/drawing/2014/main" val="353906112"/>
                  </a:ext>
                </a:extLst>
              </a:tr>
            </a:tbl>
          </a:graphicData>
        </a:graphic>
      </p:graphicFrame>
      <p:sp>
        <p:nvSpPr>
          <p:cNvPr id="5" name="TextBox 4">
            <a:extLst>
              <a:ext uri="{FF2B5EF4-FFF2-40B4-BE49-F238E27FC236}">
                <a16:creationId xmlns:a16="http://schemas.microsoft.com/office/drawing/2014/main" id="{F402009C-D461-BE01-D865-984DECB89DDD}"/>
              </a:ext>
            </a:extLst>
          </p:cNvPr>
          <p:cNvSpPr txBox="1"/>
          <p:nvPr/>
        </p:nvSpPr>
        <p:spPr>
          <a:xfrm>
            <a:off x="838200" y="5101846"/>
            <a:ext cx="7467600" cy="954107"/>
          </a:xfrm>
          <a:prstGeom prst="rect">
            <a:avLst/>
          </a:prstGeom>
          <a:noFill/>
        </p:spPr>
        <p:txBody>
          <a:bodyPr wrap="square" rtlCol="0">
            <a:spAutoFit/>
          </a:bodyPr>
          <a:lstStyle/>
          <a:p>
            <a:r>
              <a:rPr lang="en-US" sz="2800" dirty="0"/>
              <a:t>Strictly speaking, these can refer to any units, not just bytes, </a:t>
            </a:r>
            <a:r>
              <a:rPr lang="en-US" sz="2800" i="1" dirty="0"/>
              <a:t>e.g.</a:t>
            </a:r>
            <a:r>
              <a:rPr lang="en-US" sz="2800" dirty="0"/>
              <a:t> one </a:t>
            </a:r>
            <a:r>
              <a:rPr lang="en-US" sz="2800" dirty="0" err="1"/>
              <a:t>gibiword</a:t>
            </a:r>
            <a:r>
              <a:rPr lang="en-US" sz="2800" dirty="0"/>
              <a:t> of memory.</a:t>
            </a:r>
          </a:p>
        </p:txBody>
      </p:sp>
    </p:spTree>
    <p:extLst>
      <p:ext uri="{BB962C8B-B14F-4D97-AF65-F5344CB8AC3E}">
        <p14:creationId xmlns:p14="http://schemas.microsoft.com/office/powerpoint/2010/main" val="29007710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dirty="0"/>
              <a:t>Abstraction</a:t>
            </a:r>
          </a:p>
        </p:txBody>
      </p:sp>
      <p:sp>
        <p:nvSpPr>
          <p:cNvPr id="31747" name="Rectangle 3"/>
          <p:cNvSpPr>
            <a:spLocks noGrp="1" noChangeArrowheads="1"/>
          </p:cNvSpPr>
          <p:nvPr>
            <p:ph idx="1"/>
          </p:nvPr>
        </p:nvSpPr>
        <p:spPr/>
        <p:txBody>
          <a:bodyPr>
            <a:normAutofit/>
          </a:bodyPr>
          <a:lstStyle/>
          <a:p>
            <a:r>
              <a:rPr lang="en-US" dirty="0">
                <a:solidFill>
                  <a:srgbClr val="000000"/>
                </a:solidFill>
              </a:rPr>
              <a:t>A mental model that removes </a:t>
            </a:r>
            <a:br>
              <a:rPr lang="en-US" dirty="0">
                <a:solidFill>
                  <a:srgbClr val="000000"/>
                </a:solidFill>
              </a:rPr>
            </a:br>
            <a:r>
              <a:rPr lang="en-US" b="1" u="sng" dirty="0">
                <a:solidFill>
                  <a:srgbClr val="000000"/>
                </a:solidFill>
              </a:rPr>
              <a:t>unneeded</a:t>
            </a:r>
            <a:r>
              <a:rPr lang="en-US" b="1" dirty="0">
                <a:solidFill>
                  <a:srgbClr val="000000"/>
                </a:solidFill>
              </a:rPr>
              <a:t> </a:t>
            </a:r>
            <a:r>
              <a:rPr lang="en-US" dirty="0">
                <a:solidFill>
                  <a:srgbClr val="000000"/>
                </a:solidFill>
              </a:rPr>
              <a:t>complexity. </a:t>
            </a:r>
          </a:p>
          <a:p>
            <a:r>
              <a:rPr lang="en-US" dirty="0">
                <a:solidFill>
                  <a:srgbClr val="000000"/>
                </a:solidFill>
              </a:rPr>
              <a:t>Different mental models can be at different levels of abstraction.</a:t>
            </a:r>
          </a:p>
          <a:p>
            <a:r>
              <a:rPr lang="en-US" dirty="0">
                <a:solidFill>
                  <a:srgbClr val="000000"/>
                </a:solidFill>
              </a:rPr>
              <a:t>We will select different models (different levels of abstraction) for different purposes.</a:t>
            </a:r>
          </a:p>
          <a:p>
            <a:r>
              <a:rPr lang="en-US" dirty="0">
                <a:solidFill>
                  <a:srgbClr val="000000"/>
                </a:solidFill>
              </a:rPr>
              <a:t>Abstraction and the construction of mental models is a superpower!</a:t>
            </a:r>
            <a:endParaRPr lang="en-US" dirty="0"/>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2</a:t>
            </a:fld>
            <a:endParaRPr lang="en-US" dirty="0"/>
          </a:p>
        </p:txBody>
      </p:sp>
    </p:spTree>
    <p:custDataLst>
      <p:tags r:id="rId1"/>
    </p:custDataLst>
    <p:extLst>
      <p:ext uri="{BB962C8B-B14F-4D97-AF65-F5344CB8AC3E}">
        <p14:creationId xmlns:p14="http://schemas.microsoft.com/office/powerpoint/2010/main" val="3249560553"/>
      </p:ext>
    </p:extLst>
  </p:cSld>
  <p:clrMapOvr>
    <a:masterClrMapping/>
  </p:clrMapOvr>
  <p:transition advTm="25041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47">
                                            <p:txEl>
                                              <p:pRg st="1" end="1"/>
                                            </p:txEl>
                                          </p:spTgt>
                                        </p:tgtEl>
                                        <p:attrNameLst>
                                          <p:attrName>style.visibility</p:attrName>
                                        </p:attrNameLst>
                                      </p:cBhvr>
                                      <p:to>
                                        <p:strVal val="visible"/>
                                      </p:to>
                                    </p:set>
                                    <p:animEffect transition="in" filter="fade">
                                      <p:cBhvr>
                                        <p:cTn id="7" dur="500"/>
                                        <p:tgtEl>
                                          <p:spTgt spid="317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747">
                                            <p:txEl>
                                              <p:pRg st="2" end="2"/>
                                            </p:txEl>
                                          </p:spTgt>
                                        </p:tgtEl>
                                        <p:attrNameLst>
                                          <p:attrName>style.visibility</p:attrName>
                                        </p:attrNameLst>
                                      </p:cBhvr>
                                      <p:to>
                                        <p:strVal val="visible"/>
                                      </p:to>
                                    </p:set>
                                    <p:animEffect transition="in" filter="fade">
                                      <p:cBhvr>
                                        <p:cTn id="12" dur="500"/>
                                        <p:tgtEl>
                                          <p:spTgt spid="317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1747">
                                            <p:txEl>
                                              <p:pRg st="3" end="3"/>
                                            </p:txEl>
                                          </p:spTgt>
                                        </p:tgtEl>
                                        <p:attrNameLst>
                                          <p:attrName>style.visibility</p:attrName>
                                        </p:attrNameLst>
                                      </p:cBhvr>
                                      <p:to>
                                        <p:strVal val="visible"/>
                                      </p:to>
                                    </p:set>
                                    <p:animEffect transition="in" filter="fade">
                                      <p:cBhvr>
                                        <p:cTn id="17" dur="500"/>
                                        <p:tgtEl>
                                          <p:spTgt spid="317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C56DC6-1A9C-8480-1A13-49BAFDDB5E36}"/>
              </a:ext>
            </a:extLst>
          </p:cNvPr>
          <p:cNvSpPr>
            <a:spLocks noGrp="1"/>
          </p:cNvSpPr>
          <p:nvPr>
            <p:ph type="title"/>
          </p:nvPr>
        </p:nvSpPr>
        <p:spPr/>
        <p:txBody>
          <a:bodyPr/>
          <a:lstStyle/>
          <a:p>
            <a:r>
              <a:rPr lang="en-US" dirty="0"/>
              <a:t>Decimal to Binary</a:t>
            </a: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80219FB6-31C3-38A3-8738-BAF1FC74D5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6647" y="1600200"/>
            <a:ext cx="4870706" cy="4513801"/>
          </a:xfrm>
          <a:prstGeom prst="rect">
            <a:avLst/>
          </a:prstGeom>
        </p:spPr>
      </p:pic>
    </p:spTree>
    <p:extLst>
      <p:ext uri="{BB962C8B-B14F-4D97-AF65-F5344CB8AC3E}">
        <p14:creationId xmlns:p14="http://schemas.microsoft.com/office/powerpoint/2010/main" val="4268917589"/>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t>How High Can We Count?</a:t>
            </a:r>
          </a:p>
        </p:txBody>
      </p:sp>
      <p:sp>
        <p:nvSpPr>
          <p:cNvPr id="41987" name="Rectangle 3"/>
          <p:cNvSpPr>
            <a:spLocks noGrp="1" noChangeArrowheads="1"/>
          </p:cNvSpPr>
          <p:nvPr>
            <p:ph idx="1"/>
          </p:nvPr>
        </p:nvSpPr>
        <p:spPr/>
        <p:txBody>
          <a:bodyPr>
            <a:normAutofit lnSpcReduction="10000"/>
          </a:bodyPr>
          <a:lstStyle/>
          <a:p>
            <a:pPr>
              <a:buFontTx/>
              <a:buNone/>
            </a:pPr>
            <a:r>
              <a:rPr lang="en-US" dirty="0"/>
              <a:t>One bit:	0 or 1			 0 to 1</a:t>
            </a:r>
          </a:p>
          <a:p>
            <a:pPr>
              <a:buFontTx/>
              <a:buNone/>
            </a:pPr>
            <a:r>
              <a:rPr lang="en-US" dirty="0"/>
              <a:t>Two bits:	00, 01, 10, 11		 0 to 3</a:t>
            </a:r>
          </a:p>
          <a:p>
            <a:pPr>
              <a:buFontTx/>
              <a:buNone/>
            </a:pPr>
            <a:r>
              <a:rPr lang="en-US" dirty="0"/>
              <a:t>Three bits: 000, 001, 010, 011	 0 to 7</a:t>
            </a:r>
            <a:br>
              <a:rPr lang="en-US" dirty="0"/>
            </a:br>
            <a:r>
              <a:rPr lang="en-US" dirty="0"/>
              <a:t>		100, 101, 110, 111</a:t>
            </a:r>
          </a:p>
          <a:p>
            <a:pPr>
              <a:buFontTx/>
              <a:buNone/>
            </a:pPr>
            <a:r>
              <a:rPr lang="en-US" dirty="0"/>
              <a:t>Four bits: 	0000 to 1111		 0 to 15</a:t>
            </a:r>
          </a:p>
          <a:p>
            <a:pPr>
              <a:buFontTx/>
              <a:buNone/>
            </a:pPr>
            <a:r>
              <a:rPr lang="en-US" dirty="0"/>
              <a:t>Five bits:	00000 to 11111		 0 to 31</a:t>
            </a:r>
            <a:br>
              <a:rPr lang="en-US" dirty="0"/>
            </a:br>
            <a:endParaRPr lang="en-US" dirty="0"/>
          </a:p>
          <a:p>
            <a:pPr marL="0" indent="0">
              <a:buNone/>
            </a:pPr>
            <a:r>
              <a:rPr lang="en-US" dirty="0"/>
              <a:t>In general: </a:t>
            </a:r>
            <a:r>
              <a:rPr lang="en-US" b="1" i="1" dirty="0"/>
              <a:t>n</a:t>
            </a:r>
            <a:r>
              <a:rPr lang="en-US" dirty="0"/>
              <a:t> bits can </a:t>
            </a:r>
            <a:r>
              <a:rPr lang="en-US" i="1" dirty="0"/>
              <a:t>count:</a:t>
            </a:r>
            <a:r>
              <a:rPr lang="en-US" dirty="0"/>
              <a:t>  0 to 2</a:t>
            </a:r>
            <a:r>
              <a:rPr lang="en-US" b="1" i="1" baseline="28000" dirty="0"/>
              <a:t>n</a:t>
            </a:r>
            <a:r>
              <a:rPr lang="en-US" b="1" i="1" dirty="0">
                <a:sym typeface="Symbol" pitchFamily="18" charset="2"/>
              </a:rPr>
              <a:t></a:t>
            </a:r>
            <a:r>
              <a:rPr lang="en-US" dirty="0"/>
              <a:t>1</a:t>
            </a:r>
            <a:br>
              <a:rPr lang="en-US" dirty="0"/>
            </a:br>
            <a:r>
              <a:rPr lang="en-US" dirty="0"/>
              <a:t>We can </a:t>
            </a:r>
            <a:r>
              <a:rPr lang="en-US" i="1" dirty="0"/>
              <a:t>enumerate</a:t>
            </a:r>
            <a:r>
              <a:rPr lang="en-US" dirty="0"/>
              <a:t> 2</a:t>
            </a:r>
            <a:r>
              <a:rPr lang="en-US" b="1" i="1" baseline="28000" dirty="0"/>
              <a:t>n </a:t>
            </a:r>
            <a:r>
              <a:rPr lang="en-US" dirty="0"/>
              <a:t>things, starting at zero.</a:t>
            </a:r>
          </a:p>
        </p:txBody>
      </p:sp>
      <p:sp>
        <p:nvSpPr>
          <p:cNvPr id="4" name="Slide Number Placeholder 3"/>
          <p:cNvSpPr>
            <a:spLocks noGrp="1"/>
          </p:cNvSpPr>
          <p:nvPr>
            <p:ph type="sldNum" sz="quarter" idx="12"/>
          </p:nvPr>
        </p:nvSpPr>
        <p:spPr/>
        <p:txBody>
          <a:bodyPr/>
          <a:lstStyle/>
          <a:p>
            <a:pPr>
              <a:defRPr/>
            </a:pPr>
            <a:fld id="{72F1869C-81BC-46EE-B3FD-2EDA26455F48}" type="slidenum">
              <a:rPr lang="en-US" smtClean="0"/>
              <a:pPr>
                <a:defRPr/>
              </a:pPr>
              <a:t>21</a:t>
            </a:fld>
            <a:endParaRPr lang="en-US" dirty="0"/>
          </a:p>
        </p:txBody>
      </p:sp>
    </p:spTree>
    <p:custDataLst>
      <p:tags r:id="rId1"/>
    </p:custDataLst>
    <p:extLst>
      <p:ext uri="{BB962C8B-B14F-4D97-AF65-F5344CB8AC3E}">
        <p14:creationId xmlns:p14="http://schemas.microsoft.com/office/powerpoint/2010/main" val="14920386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987">
                                            <p:txEl>
                                              <p:pRg st="1" end="1"/>
                                            </p:txEl>
                                          </p:spTgt>
                                        </p:tgtEl>
                                        <p:attrNameLst>
                                          <p:attrName>style.visibility</p:attrName>
                                        </p:attrNameLst>
                                      </p:cBhvr>
                                      <p:to>
                                        <p:strVal val="visible"/>
                                      </p:to>
                                    </p:set>
                                    <p:animEffect transition="in" filter="fade">
                                      <p:cBhvr>
                                        <p:cTn id="7" dur="500"/>
                                        <p:tgtEl>
                                          <p:spTgt spid="4198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987">
                                            <p:txEl>
                                              <p:pRg st="2" end="2"/>
                                            </p:txEl>
                                          </p:spTgt>
                                        </p:tgtEl>
                                        <p:attrNameLst>
                                          <p:attrName>style.visibility</p:attrName>
                                        </p:attrNameLst>
                                      </p:cBhvr>
                                      <p:to>
                                        <p:strVal val="visible"/>
                                      </p:to>
                                    </p:set>
                                    <p:animEffect transition="in" filter="fade">
                                      <p:cBhvr>
                                        <p:cTn id="12" dur="500"/>
                                        <p:tgtEl>
                                          <p:spTgt spid="4198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987">
                                            <p:txEl>
                                              <p:pRg st="3" end="3"/>
                                            </p:txEl>
                                          </p:spTgt>
                                        </p:tgtEl>
                                        <p:attrNameLst>
                                          <p:attrName>style.visibility</p:attrName>
                                        </p:attrNameLst>
                                      </p:cBhvr>
                                      <p:to>
                                        <p:strVal val="visible"/>
                                      </p:to>
                                    </p:set>
                                    <p:animEffect transition="in" filter="fade">
                                      <p:cBhvr>
                                        <p:cTn id="17" dur="500"/>
                                        <p:tgtEl>
                                          <p:spTgt spid="4198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1987">
                                            <p:txEl>
                                              <p:pRg st="4" end="4"/>
                                            </p:txEl>
                                          </p:spTgt>
                                        </p:tgtEl>
                                        <p:attrNameLst>
                                          <p:attrName>style.visibility</p:attrName>
                                        </p:attrNameLst>
                                      </p:cBhvr>
                                      <p:to>
                                        <p:strVal val="visible"/>
                                      </p:to>
                                    </p:set>
                                    <p:animEffect transition="in" filter="fade">
                                      <p:cBhvr>
                                        <p:cTn id="22" dur="500"/>
                                        <p:tgtEl>
                                          <p:spTgt spid="4198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1987">
                                            <p:txEl>
                                              <p:pRg st="5" end="5"/>
                                            </p:txEl>
                                          </p:spTgt>
                                        </p:tgtEl>
                                        <p:attrNameLst>
                                          <p:attrName>style.visibility</p:attrName>
                                        </p:attrNameLst>
                                      </p:cBhvr>
                                      <p:to>
                                        <p:strVal val="visible"/>
                                      </p:to>
                                    </p:set>
                                    <p:animEffect transition="in" filter="fade">
                                      <p:cBhvr>
                                        <p:cTn id="27" dur="500"/>
                                        <p:tgtEl>
                                          <p:spTgt spid="419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Binary </a:t>
            </a:r>
            <a:r>
              <a:rPr lang="en-US"/>
              <a:t>Devices and</a:t>
            </a:r>
            <a:br>
              <a:rPr lang="en-US"/>
            </a:br>
            <a:r>
              <a:rPr lang="en-US"/>
              <a:t>Binary </a:t>
            </a:r>
            <a:r>
              <a:rPr lang="en-US" dirty="0"/>
              <a:t>Numbers</a:t>
            </a:r>
          </a:p>
        </p:txBody>
      </p:sp>
      <p:sp>
        <p:nvSpPr>
          <p:cNvPr id="4" name="Content Placeholder 3"/>
          <p:cNvSpPr>
            <a:spLocks noGrp="1"/>
          </p:cNvSpPr>
          <p:nvPr>
            <p:ph idx="1"/>
          </p:nvPr>
        </p:nvSpPr>
        <p:spPr>
          <a:xfrm>
            <a:off x="304800" y="1524000"/>
            <a:ext cx="8686800" cy="4800600"/>
          </a:xfrm>
        </p:spPr>
        <p:txBody>
          <a:bodyPr>
            <a:noAutofit/>
          </a:bodyPr>
          <a:lstStyle/>
          <a:p>
            <a:pPr>
              <a:spcBef>
                <a:spcPts val="600"/>
              </a:spcBef>
            </a:pPr>
            <a:r>
              <a:rPr lang="en-US" sz="2600" dirty="0"/>
              <a:t>A ten-element ring counter can count from zero to nine.</a:t>
            </a:r>
          </a:p>
          <a:p>
            <a:pPr>
              <a:spcBef>
                <a:spcPts val="600"/>
              </a:spcBef>
            </a:pPr>
            <a:r>
              <a:rPr lang="en-US" sz="2600" dirty="0"/>
              <a:t>John von Neumann realized, and told his colleagues, that if the same ten binary elements were used to represent a binary number, one could count from zero to 1023.</a:t>
            </a:r>
          </a:p>
          <a:p>
            <a:pPr>
              <a:spcBef>
                <a:spcPts val="600"/>
              </a:spcBef>
            </a:pPr>
            <a:r>
              <a:rPr lang="en-US" sz="2600" dirty="0"/>
              <a:t>We use binary </a:t>
            </a:r>
            <a:r>
              <a:rPr lang="en-US" sz="2600" i="1" dirty="0"/>
              <a:t>devices</a:t>
            </a:r>
            <a:r>
              <a:rPr lang="en-US" sz="2600" dirty="0"/>
              <a:t> for </a:t>
            </a:r>
            <a:r>
              <a:rPr lang="en-US" sz="2600" b="1" dirty="0"/>
              <a:t>reliability</a:t>
            </a:r>
            <a:r>
              <a:rPr lang="en-US" sz="2600" dirty="0"/>
              <a:t>.</a:t>
            </a:r>
          </a:p>
          <a:p>
            <a:pPr>
              <a:spcBef>
                <a:spcPts val="600"/>
              </a:spcBef>
            </a:pPr>
            <a:r>
              <a:rPr lang="en-US" sz="2600" dirty="0"/>
              <a:t>We use binary </a:t>
            </a:r>
            <a:r>
              <a:rPr lang="en-US" sz="2600" i="1" dirty="0"/>
              <a:t>numbers</a:t>
            </a:r>
            <a:r>
              <a:rPr lang="en-US" sz="2600" dirty="0"/>
              <a:t> because it takes significantly fewer devices to represent a given value; use of binary numbers is economical</a:t>
            </a:r>
            <a:r>
              <a:rPr lang="en-US" sz="2600" b="1" dirty="0"/>
              <a:t> </a:t>
            </a:r>
            <a:r>
              <a:rPr lang="en-US" sz="2600" dirty="0"/>
              <a:t>because it </a:t>
            </a:r>
            <a:r>
              <a:rPr lang="en-US" sz="2600" b="1" dirty="0"/>
              <a:t>maximizes the expressive power of binary devices</a:t>
            </a:r>
            <a:r>
              <a:rPr lang="en-US" sz="2600" dirty="0"/>
              <a:t>.</a:t>
            </a:r>
            <a:endParaRPr lang="en-US" sz="2600" b="1" dirty="0"/>
          </a:p>
        </p:txBody>
      </p:sp>
      <p:sp>
        <p:nvSpPr>
          <p:cNvPr id="3" name="Slide Number Placeholder 2"/>
          <p:cNvSpPr>
            <a:spLocks noGrp="1"/>
          </p:cNvSpPr>
          <p:nvPr>
            <p:ph type="sldNum" sz="quarter" idx="12"/>
          </p:nvPr>
        </p:nvSpPr>
        <p:spPr/>
        <p:txBody>
          <a:bodyPr/>
          <a:lstStyle/>
          <a:p>
            <a:pPr>
              <a:defRPr/>
            </a:pPr>
            <a:fld id="{7C988D9B-42C1-4015-A622-84DCF27F2A47}" type="slidenum">
              <a:rPr lang="en-US" smtClean="0"/>
              <a:pPr>
                <a:defRPr/>
              </a:pPr>
              <a:t>22</a:t>
            </a:fld>
            <a:endParaRPr lang="en-US" dirty="0"/>
          </a:p>
        </p:txBody>
      </p:sp>
    </p:spTree>
    <p:custDataLst>
      <p:tags r:id="rId1"/>
    </p:custDataLst>
    <p:extLst>
      <p:ext uri="{BB962C8B-B14F-4D97-AF65-F5344CB8AC3E}">
        <p14:creationId xmlns:p14="http://schemas.microsoft.com/office/powerpoint/2010/main" val="14647111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t>Binary Addition</a:t>
            </a:r>
          </a:p>
        </p:txBody>
      </p:sp>
      <p:sp>
        <p:nvSpPr>
          <p:cNvPr id="17" name="Slide Number Placeholder 16"/>
          <p:cNvSpPr>
            <a:spLocks noGrp="1"/>
          </p:cNvSpPr>
          <p:nvPr>
            <p:ph type="sldNum" sz="quarter" idx="12"/>
          </p:nvPr>
        </p:nvSpPr>
        <p:spPr/>
        <p:txBody>
          <a:bodyPr/>
          <a:lstStyle/>
          <a:p>
            <a:pPr>
              <a:defRPr/>
            </a:pPr>
            <a:fld id="{47A9D127-889B-4483-8AD6-C22BAE84872D}" type="slidenum">
              <a:rPr lang="en-US" smtClean="0"/>
              <a:pPr>
                <a:defRPr/>
              </a:pPr>
              <a:t>23</a:t>
            </a:fld>
            <a:endParaRPr lang="en-US" dirty="0"/>
          </a:p>
        </p:txBody>
      </p:sp>
      <p:sp>
        <p:nvSpPr>
          <p:cNvPr id="55299" name="Text Box 3"/>
          <p:cNvSpPr txBox="1">
            <a:spLocks noChangeArrowheads="1"/>
          </p:cNvSpPr>
          <p:nvPr/>
        </p:nvSpPr>
        <p:spPr bwMode="auto">
          <a:xfrm>
            <a:off x="1752600" y="1524000"/>
            <a:ext cx="5980779" cy="2082767"/>
          </a:xfrm>
          <a:prstGeom prst="rect">
            <a:avLst/>
          </a:prstGeom>
          <a:noFill/>
          <a:ln w="9525">
            <a:noFill/>
            <a:miter lim="800000"/>
            <a:headEnd/>
            <a:tailEnd/>
          </a:ln>
        </p:spPr>
        <p:txBody>
          <a:bodyPr lIns="111904" tIns="55952" rIns="111904" bIns="55952">
            <a:spAutoFit/>
          </a:bodyPr>
          <a:lstStyle/>
          <a:p>
            <a:pPr>
              <a:spcBef>
                <a:spcPct val="50000"/>
              </a:spcBef>
            </a:pPr>
            <a:r>
              <a:rPr lang="en-US" sz="3200" dirty="0"/>
              <a:t>                                                  1</a:t>
            </a:r>
            <a:br>
              <a:rPr lang="en-US" sz="3200" dirty="0"/>
            </a:br>
            <a:r>
              <a:rPr lang="en-US" sz="3200" dirty="0"/>
              <a:t>0          0           1           1          1</a:t>
            </a:r>
            <a:br>
              <a:rPr lang="en-US" sz="3200" dirty="0"/>
            </a:br>
            <a:r>
              <a:rPr lang="en-US" sz="3200" u="sng" dirty="0"/>
              <a:t>0</a:t>
            </a:r>
            <a:r>
              <a:rPr lang="en-US" sz="3200" dirty="0"/>
              <a:t>         </a:t>
            </a:r>
            <a:r>
              <a:rPr lang="en-US" sz="3200" u="sng" dirty="0"/>
              <a:t> 1</a:t>
            </a:r>
            <a:r>
              <a:rPr lang="en-US" sz="3200" dirty="0"/>
              <a:t>           </a:t>
            </a:r>
            <a:r>
              <a:rPr lang="en-US" sz="3200" u="sng" dirty="0"/>
              <a:t>0</a:t>
            </a:r>
            <a:r>
              <a:rPr lang="en-US" sz="3200" dirty="0"/>
              <a:t>        </a:t>
            </a:r>
            <a:r>
              <a:rPr lang="en-US" sz="3200" u="sng" dirty="0"/>
              <a:t>   1</a:t>
            </a:r>
            <a:r>
              <a:rPr lang="en-US" sz="3200" dirty="0"/>
              <a:t>        </a:t>
            </a:r>
            <a:r>
              <a:rPr lang="en-US" sz="3200" u="sng" dirty="0"/>
              <a:t>  1</a:t>
            </a:r>
            <a:br>
              <a:rPr lang="en-US" sz="3200" dirty="0"/>
            </a:br>
            <a:r>
              <a:rPr lang="en-US" sz="3200" dirty="0"/>
              <a:t>0          1           1         10        11</a:t>
            </a:r>
          </a:p>
        </p:txBody>
      </p:sp>
      <p:sp>
        <p:nvSpPr>
          <p:cNvPr id="55300" name="Text Box 4"/>
          <p:cNvSpPr txBox="1">
            <a:spLocks noChangeArrowheads="1"/>
          </p:cNvSpPr>
          <p:nvPr/>
        </p:nvSpPr>
        <p:spPr bwMode="auto">
          <a:xfrm>
            <a:off x="1463208" y="2149145"/>
            <a:ext cx="385857" cy="605439"/>
          </a:xfrm>
          <a:prstGeom prst="rect">
            <a:avLst/>
          </a:prstGeom>
          <a:noFill/>
          <a:ln w="9525">
            <a:noFill/>
            <a:miter lim="800000"/>
            <a:headEnd/>
            <a:tailEnd/>
          </a:ln>
        </p:spPr>
        <p:txBody>
          <a:bodyPr lIns="111904" tIns="55952" rIns="111904" bIns="55952">
            <a:spAutoFit/>
          </a:bodyPr>
          <a:lstStyle/>
          <a:p>
            <a:pPr>
              <a:spcBef>
                <a:spcPct val="50000"/>
              </a:spcBef>
            </a:pPr>
            <a:r>
              <a:rPr lang="en-US" sz="3200">
                <a:sym typeface="Symbol" pitchFamily="18" charset="2"/>
              </a:rPr>
              <a:t></a:t>
            </a:r>
            <a:endParaRPr lang="en-US" sz="3200"/>
          </a:p>
        </p:txBody>
      </p:sp>
      <p:sp>
        <p:nvSpPr>
          <p:cNvPr id="55301" name="Text Box 5"/>
          <p:cNvSpPr txBox="1">
            <a:spLocks noChangeArrowheads="1"/>
          </p:cNvSpPr>
          <p:nvPr/>
        </p:nvSpPr>
        <p:spPr bwMode="auto">
          <a:xfrm>
            <a:off x="2620778" y="2149145"/>
            <a:ext cx="385857" cy="605439"/>
          </a:xfrm>
          <a:prstGeom prst="rect">
            <a:avLst/>
          </a:prstGeom>
          <a:noFill/>
          <a:ln w="9525">
            <a:noFill/>
            <a:miter lim="800000"/>
            <a:headEnd/>
            <a:tailEnd/>
          </a:ln>
        </p:spPr>
        <p:txBody>
          <a:bodyPr lIns="111904" tIns="55952" rIns="111904" bIns="55952">
            <a:spAutoFit/>
          </a:bodyPr>
          <a:lstStyle/>
          <a:p>
            <a:pPr>
              <a:spcBef>
                <a:spcPct val="50000"/>
              </a:spcBef>
            </a:pPr>
            <a:r>
              <a:rPr lang="en-US" sz="3200">
                <a:sym typeface="Symbol" pitchFamily="18" charset="2"/>
              </a:rPr>
              <a:t></a:t>
            </a:r>
            <a:endParaRPr lang="en-US" sz="3200"/>
          </a:p>
        </p:txBody>
      </p:sp>
      <p:sp>
        <p:nvSpPr>
          <p:cNvPr id="55302" name="Text Box 6"/>
          <p:cNvSpPr txBox="1">
            <a:spLocks noChangeArrowheads="1"/>
          </p:cNvSpPr>
          <p:nvPr/>
        </p:nvSpPr>
        <p:spPr bwMode="auto">
          <a:xfrm>
            <a:off x="3874812" y="2149145"/>
            <a:ext cx="385857" cy="605439"/>
          </a:xfrm>
          <a:prstGeom prst="rect">
            <a:avLst/>
          </a:prstGeom>
          <a:noFill/>
          <a:ln w="9525">
            <a:noFill/>
            <a:miter lim="800000"/>
            <a:headEnd/>
            <a:tailEnd/>
          </a:ln>
        </p:spPr>
        <p:txBody>
          <a:bodyPr lIns="111904" tIns="55952" rIns="111904" bIns="55952">
            <a:spAutoFit/>
          </a:bodyPr>
          <a:lstStyle/>
          <a:p>
            <a:pPr>
              <a:spcBef>
                <a:spcPct val="50000"/>
              </a:spcBef>
            </a:pPr>
            <a:r>
              <a:rPr lang="en-US" sz="3200">
                <a:sym typeface="Symbol" pitchFamily="18" charset="2"/>
              </a:rPr>
              <a:t></a:t>
            </a:r>
            <a:endParaRPr lang="en-US" sz="3200"/>
          </a:p>
        </p:txBody>
      </p:sp>
      <p:sp>
        <p:nvSpPr>
          <p:cNvPr id="55303" name="Text Box 7"/>
          <p:cNvSpPr txBox="1">
            <a:spLocks noChangeArrowheads="1"/>
          </p:cNvSpPr>
          <p:nvPr/>
        </p:nvSpPr>
        <p:spPr bwMode="auto">
          <a:xfrm>
            <a:off x="5128847" y="2149145"/>
            <a:ext cx="385857" cy="605439"/>
          </a:xfrm>
          <a:prstGeom prst="rect">
            <a:avLst/>
          </a:prstGeom>
          <a:noFill/>
          <a:ln w="9525">
            <a:noFill/>
            <a:miter lim="800000"/>
            <a:headEnd/>
            <a:tailEnd/>
          </a:ln>
        </p:spPr>
        <p:txBody>
          <a:bodyPr lIns="111904" tIns="55952" rIns="111904" bIns="55952">
            <a:spAutoFit/>
          </a:bodyPr>
          <a:lstStyle/>
          <a:p>
            <a:pPr>
              <a:spcBef>
                <a:spcPct val="50000"/>
              </a:spcBef>
            </a:pPr>
            <a:r>
              <a:rPr lang="en-US" sz="3200">
                <a:sym typeface="Symbol" pitchFamily="18" charset="2"/>
              </a:rPr>
              <a:t></a:t>
            </a:r>
            <a:endParaRPr lang="en-US" sz="3200"/>
          </a:p>
        </p:txBody>
      </p:sp>
      <p:sp>
        <p:nvSpPr>
          <p:cNvPr id="55304" name="Text Box 8"/>
          <p:cNvSpPr txBox="1">
            <a:spLocks noChangeArrowheads="1"/>
          </p:cNvSpPr>
          <p:nvPr/>
        </p:nvSpPr>
        <p:spPr bwMode="auto">
          <a:xfrm>
            <a:off x="954593" y="3713129"/>
            <a:ext cx="7234813" cy="2051989"/>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The first three of these are obvious.</a:t>
            </a:r>
            <a:br>
              <a:rPr lang="en-US" sz="2800" dirty="0"/>
            </a:br>
            <a:r>
              <a:rPr lang="en-US" sz="2800" dirty="0"/>
              <a:t>The fourth one is just 1+1=2</a:t>
            </a:r>
          </a:p>
          <a:p>
            <a:pPr>
              <a:spcBef>
                <a:spcPct val="50000"/>
              </a:spcBef>
            </a:pPr>
            <a:r>
              <a:rPr lang="en-US" sz="2800" dirty="0"/>
              <a:t>The last one is needed when you have a carry in.  It is 1+1+1=3</a:t>
            </a:r>
          </a:p>
        </p:txBody>
      </p:sp>
      <p:sp>
        <p:nvSpPr>
          <p:cNvPr id="55305" name="Text Box 9"/>
          <p:cNvSpPr txBox="1">
            <a:spLocks noChangeArrowheads="1"/>
          </p:cNvSpPr>
          <p:nvPr/>
        </p:nvSpPr>
        <p:spPr bwMode="auto">
          <a:xfrm>
            <a:off x="6286417" y="2149145"/>
            <a:ext cx="385857" cy="605439"/>
          </a:xfrm>
          <a:prstGeom prst="rect">
            <a:avLst/>
          </a:prstGeom>
          <a:noFill/>
          <a:ln w="9525">
            <a:noFill/>
            <a:miter lim="800000"/>
            <a:headEnd/>
            <a:tailEnd/>
          </a:ln>
        </p:spPr>
        <p:txBody>
          <a:bodyPr lIns="111904" tIns="55952" rIns="111904" bIns="55952">
            <a:spAutoFit/>
          </a:bodyPr>
          <a:lstStyle/>
          <a:p>
            <a:pPr>
              <a:spcBef>
                <a:spcPct val="50000"/>
              </a:spcBef>
            </a:pPr>
            <a:r>
              <a:rPr lang="en-US" sz="3200" dirty="0">
                <a:sym typeface="Symbol" pitchFamily="18" charset="2"/>
              </a:rPr>
              <a:t></a:t>
            </a:r>
            <a:endParaRPr lang="en-US" sz="3200" dirty="0"/>
          </a:p>
        </p:txBody>
      </p:sp>
      <p:sp>
        <p:nvSpPr>
          <p:cNvPr id="55306" name="Text Box 10"/>
          <p:cNvSpPr txBox="1">
            <a:spLocks noChangeArrowheads="1"/>
          </p:cNvSpPr>
          <p:nvPr/>
        </p:nvSpPr>
        <p:spPr bwMode="auto">
          <a:xfrm>
            <a:off x="6286417" y="1702613"/>
            <a:ext cx="385857" cy="605439"/>
          </a:xfrm>
          <a:prstGeom prst="rect">
            <a:avLst/>
          </a:prstGeom>
          <a:noFill/>
          <a:ln w="9525">
            <a:noFill/>
            <a:miter lim="800000"/>
            <a:headEnd/>
            <a:tailEnd/>
          </a:ln>
        </p:spPr>
        <p:txBody>
          <a:bodyPr lIns="111904" tIns="55952" rIns="111904" bIns="55952">
            <a:spAutoFit/>
          </a:bodyPr>
          <a:lstStyle/>
          <a:p>
            <a:pPr>
              <a:spcBef>
                <a:spcPct val="50000"/>
              </a:spcBef>
            </a:pPr>
            <a:r>
              <a:rPr lang="en-US" sz="3200">
                <a:sym typeface="Symbol" pitchFamily="18" charset="2"/>
              </a:rPr>
              <a:t></a:t>
            </a:r>
            <a:endParaRPr lang="en-US" sz="3200"/>
          </a:p>
        </p:txBody>
      </p:sp>
    </p:spTree>
    <p:extLst>
      <p:ext uri="{BB962C8B-B14F-4D97-AF65-F5344CB8AC3E}">
        <p14:creationId xmlns:p14="http://schemas.microsoft.com/office/powerpoint/2010/main" val="3586420520"/>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rmAutofit/>
          </a:bodyPr>
          <a:lstStyle/>
          <a:p>
            <a:r>
              <a:rPr lang="en-US" dirty="0"/>
              <a:t>Finite-Precision Arithmetic</a:t>
            </a:r>
          </a:p>
        </p:txBody>
      </p:sp>
      <p:sp>
        <p:nvSpPr>
          <p:cNvPr id="13315" name="Rectangle 3"/>
          <p:cNvSpPr>
            <a:spLocks noGrp="1" noChangeArrowheads="1"/>
          </p:cNvSpPr>
          <p:nvPr>
            <p:ph idx="1"/>
          </p:nvPr>
        </p:nvSpPr>
        <p:spPr/>
        <p:txBody>
          <a:bodyPr/>
          <a:lstStyle/>
          <a:p>
            <a:pPr>
              <a:buFontTx/>
              <a:buNone/>
            </a:pPr>
            <a:r>
              <a:rPr lang="en-US" b="1" dirty="0"/>
              <a:t>	Finite Precision Arithmetic:</a:t>
            </a:r>
            <a:r>
              <a:rPr lang="en-US" dirty="0"/>
              <a:t> Arithmetic on numbers for which the number of digits (precision) is fixed.</a:t>
            </a:r>
          </a:p>
          <a:p>
            <a:r>
              <a:rPr lang="en-US" dirty="0"/>
              <a:t>Computer operate on a fixed number of bits, 8, 16, 32, 64, or more, but always fixed!</a:t>
            </a:r>
          </a:p>
          <a:p>
            <a:r>
              <a:rPr lang="en-US" dirty="0"/>
              <a:t>Computer hardware works with finite-precision numbers.</a:t>
            </a:r>
          </a:p>
          <a:p>
            <a:pPr>
              <a:buFontTx/>
              <a:buNone/>
            </a:pPr>
            <a:endParaRPr lang="en-US" dirty="0"/>
          </a:p>
        </p:txBody>
      </p:sp>
      <p:sp>
        <p:nvSpPr>
          <p:cNvPr id="4" name="Slide Number Placeholder 3"/>
          <p:cNvSpPr>
            <a:spLocks noGrp="1"/>
          </p:cNvSpPr>
          <p:nvPr>
            <p:ph type="sldNum" sz="quarter" idx="12"/>
          </p:nvPr>
        </p:nvSpPr>
        <p:spPr/>
        <p:txBody>
          <a:bodyPr/>
          <a:lstStyle/>
          <a:p>
            <a:fld id="{CE6CBA24-E18B-42AC-A34E-360F8A268393}" type="slidenum">
              <a:rPr lang="en-US" smtClean="0"/>
              <a:pPr/>
              <a:t>24</a:t>
            </a:fld>
            <a:endParaRPr lang="en-US"/>
          </a:p>
        </p:txBody>
      </p:sp>
    </p:spTree>
    <p:extLst>
      <p:ext uri="{BB962C8B-B14F-4D97-AF65-F5344CB8AC3E}">
        <p14:creationId xmlns:p14="http://schemas.microsoft.com/office/powerpoint/2010/main" val="30620268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15">
                                            <p:txEl>
                                              <p:pRg st="1" end="1"/>
                                            </p:txEl>
                                          </p:spTgt>
                                        </p:tgtEl>
                                        <p:attrNameLst>
                                          <p:attrName>style.visibility</p:attrName>
                                        </p:attrNameLst>
                                      </p:cBhvr>
                                      <p:to>
                                        <p:strVal val="visible"/>
                                      </p:to>
                                    </p:set>
                                    <p:animEffect transition="in" filter="fade">
                                      <p:cBhvr>
                                        <p:cTn id="7" dur="500"/>
                                        <p:tgtEl>
                                          <p:spTgt spid="133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315">
                                            <p:txEl>
                                              <p:pRg st="2" end="2"/>
                                            </p:txEl>
                                          </p:spTgt>
                                        </p:tgtEl>
                                        <p:attrNameLst>
                                          <p:attrName>style.visibility</p:attrName>
                                        </p:attrNameLst>
                                      </p:cBhvr>
                                      <p:to>
                                        <p:strVal val="visible"/>
                                      </p:to>
                                    </p:set>
                                    <p:animEffect transition="in" filter="fade">
                                      <p:cBhvr>
                                        <p:cTn id="12" dur="500"/>
                                        <p:tgtEl>
                                          <p:spTgt spid="133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2D5B849-B5CF-F64D-6966-25EA6ADACEE9}"/>
              </a:ext>
            </a:extLst>
          </p:cNvPr>
          <p:cNvSpPr/>
          <p:nvPr/>
        </p:nvSpPr>
        <p:spPr>
          <a:xfrm>
            <a:off x="4001943" y="4343400"/>
            <a:ext cx="1682013" cy="1182158"/>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D798BDB-5AF9-3CD3-9F65-F070ED974880}"/>
              </a:ext>
            </a:extLst>
          </p:cNvPr>
          <p:cNvSpPr/>
          <p:nvPr/>
        </p:nvSpPr>
        <p:spPr>
          <a:xfrm>
            <a:off x="2329094" y="4550314"/>
            <a:ext cx="1682013" cy="635349"/>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650" name="Rectangle 2"/>
          <p:cNvSpPr>
            <a:spLocks noGrp="1" noChangeArrowheads="1"/>
          </p:cNvSpPr>
          <p:nvPr>
            <p:ph type="title"/>
          </p:nvPr>
        </p:nvSpPr>
        <p:spPr/>
        <p:txBody>
          <a:bodyPr>
            <a:normAutofit/>
          </a:bodyPr>
          <a:lstStyle/>
          <a:p>
            <a:r>
              <a:rPr lang="en-US" dirty="0"/>
              <a:t>Two’s Complement</a:t>
            </a:r>
          </a:p>
        </p:txBody>
      </p:sp>
      <p:sp>
        <p:nvSpPr>
          <p:cNvPr id="27651" name="Rectangle 3"/>
          <p:cNvSpPr>
            <a:spLocks noGrp="1" noChangeArrowheads="1"/>
          </p:cNvSpPr>
          <p:nvPr>
            <p:ph idx="1"/>
          </p:nvPr>
        </p:nvSpPr>
        <p:spPr>
          <a:xfrm>
            <a:off x="685297" y="1676358"/>
            <a:ext cx="7925303" cy="2768504"/>
          </a:xfrm>
        </p:spPr>
        <p:txBody>
          <a:bodyPr>
            <a:normAutofit/>
          </a:bodyPr>
          <a:lstStyle/>
          <a:p>
            <a:r>
              <a:rPr lang="en-US" dirty="0"/>
              <a:t>The leftmost bit (sign bit) represents a negative number times the power of two indicated by the position.</a:t>
            </a:r>
          </a:p>
          <a:p>
            <a:r>
              <a:rPr lang="en-US" dirty="0"/>
              <a:t>The remaining bits represent positive numbers </a:t>
            </a:r>
            <a:r>
              <a:rPr lang="en-US" i="1" dirty="0"/>
              <a:t>added back</a:t>
            </a:r>
            <a:r>
              <a:rPr lang="en-US" dirty="0"/>
              <a:t> to the negative value.</a:t>
            </a:r>
          </a:p>
          <a:p>
            <a:pPr marL="0" indent="0">
              <a:buNone/>
            </a:pPr>
            <a:endParaRPr lang="en-US" dirty="0"/>
          </a:p>
        </p:txBody>
      </p:sp>
      <p:sp>
        <p:nvSpPr>
          <p:cNvPr id="10" name="Slide Number Placeholder 9"/>
          <p:cNvSpPr>
            <a:spLocks noGrp="1"/>
          </p:cNvSpPr>
          <p:nvPr>
            <p:ph type="sldNum" sz="quarter" idx="12"/>
          </p:nvPr>
        </p:nvSpPr>
        <p:spPr/>
        <p:txBody>
          <a:bodyPr/>
          <a:lstStyle/>
          <a:p>
            <a:fld id="{CE6CBA24-E18B-42AC-A34E-360F8A268393}" type="slidenum">
              <a:rPr lang="en-US" smtClean="0"/>
              <a:pPr/>
              <a:t>25</a:t>
            </a:fld>
            <a:endParaRPr lang="en-US"/>
          </a:p>
        </p:txBody>
      </p:sp>
      <p:grpSp>
        <p:nvGrpSpPr>
          <p:cNvPr id="2" name="Group 11" descr="Math formula: minus a sub n minus 1 times two to the n minus one power plus the sum from i equals zero to n minus 2 of a sub i times two to the power i."/>
          <p:cNvGrpSpPr>
            <a:grpSpLocks/>
          </p:cNvGrpSpPr>
          <p:nvPr/>
        </p:nvGrpSpPr>
        <p:grpSpPr bwMode="auto">
          <a:xfrm>
            <a:off x="2329094" y="4343400"/>
            <a:ext cx="4323832" cy="1305157"/>
            <a:chOff x="720" y="2112"/>
            <a:chExt cx="2064" cy="606"/>
          </a:xfrm>
        </p:grpSpPr>
        <p:sp>
          <p:nvSpPr>
            <p:cNvPr id="27653" name="Text Box 5"/>
            <p:cNvSpPr txBox="1">
              <a:spLocks noChangeArrowheads="1"/>
            </p:cNvSpPr>
            <p:nvPr/>
          </p:nvSpPr>
          <p:spPr bwMode="auto">
            <a:xfrm>
              <a:off x="1824" y="2256"/>
              <a:ext cx="960" cy="295"/>
            </a:xfrm>
            <a:prstGeom prst="rect">
              <a:avLst/>
            </a:prstGeom>
            <a:noFill/>
            <a:ln w="9525">
              <a:noFill/>
              <a:miter lim="800000"/>
              <a:headEnd/>
              <a:tailEnd/>
            </a:ln>
          </p:spPr>
          <p:txBody>
            <a:bodyPr>
              <a:spAutoFit/>
            </a:bodyPr>
            <a:lstStyle/>
            <a:p>
              <a:pPr>
                <a:lnSpc>
                  <a:spcPct val="110000"/>
                </a:lnSpc>
                <a:spcAft>
                  <a:spcPct val="10000"/>
                </a:spcAft>
              </a:pPr>
              <a:r>
                <a:rPr lang="en-US" sz="2700" b="1" i="1"/>
                <a:t>a</a:t>
              </a:r>
              <a:r>
                <a:rPr lang="en-US" sz="2700" b="1" i="1" baseline="-25000"/>
                <a:t>i</a:t>
              </a:r>
              <a:r>
                <a:rPr lang="en-US" sz="2700">
                  <a:sym typeface="Symbol" pitchFamily="18" charset="2"/>
                </a:rPr>
                <a:t></a:t>
              </a:r>
              <a:r>
                <a:rPr lang="en-US" sz="2700" b="1">
                  <a:sym typeface="Symbol" pitchFamily="18" charset="2"/>
                </a:rPr>
                <a:t>2</a:t>
              </a:r>
              <a:r>
                <a:rPr lang="en-US" sz="2700" b="1" i="1" baseline="30000">
                  <a:sym typeface="Symbol" pitchFamily="18" charset="2"/>
                </a:rPr>
                <a:t>i</a:t>
              </a:r>
              <a:endParaRPr lang="en-US"/>
            </a:p>
          </p:txBody>
        </p:sp>
        <p:sp>
          <p:nvSpPr>
            <p:cNvPr id="27654" name="Text Box 7"/>
            <p:cNvSpPr txBox="1">
              <a:spLocks noChangeArrowheads="1"/>
            </p:cNvSpPr>
            <p:nvPr/>
          </p:nvSpPr>
          <p:spPr bwMode="auto">
            <a:xfrm>
              <a:off x="1584" y="2487"/>
              <a:ext cx="336" cy="231"/>
            </a:xfrm>
            <a:prstGeom prst="rect">
              <a:avLst/>
            </a:prstGeom>
            <a:noFill/>
            <a:ln w="9525">
              <a:noFill/>
              <a:miter lim="800000"/>
              <a:headEnd/>
              <a:tailEnd/>
            </a:ln>
          </p:spPr>
          <p:txBody>
            <a:bodyPr>
              <a:spAutoFit/>
            </a:bodyPr>
            <a:lstStyle/>
            <a:p>
              <a:pPr>
                <a:spcBef>
                  <a:spcPct val="50000"/>
                </a:spcBef>
              </a:pPr>
              <a:r>
                <a:rPr lang="en-US" sz="2200" i="1"/>
                <a:t>i</a:t>
              </a:r>
              <a:r>
                <a:rPr lang="en-US" sz="2200"/>
                <a:t>=0</a:t>
              </a:r>
              <a:endParaRPr lang="en-US"/>
            </a:p>
          </p:txBody>
        </p:sp>
        <p:sp>
          <p:nvSpPr>
            <p:cNvPr id="27655" name="Text Box 8"/>
            <p:cNvSpPr txBox="1">
              <a:spLocks noChangeArrowheads="1"/>
            </p:cNvSpPr>
            <p:nvPr/>
          </p:nvSpPr>
          <p:spPr bwMode="auto">
            <a:xfrm>
              <a:off x="1584" y="2112"/>
              <a:ext cx="576" cy="231"/>
            </a:xfrm>
            <a:prstGeom prst="rect">
              <a:avLst/>
            </a:prstGeom>
            <a:noFill/>
            <a:ln w="9525">
              <a:noFill/>
              <a:miter lim="800000"/>
              <a:headEnd/>
              <a:tailEnd/>
            </a:ln>
          </p:spPr>
          <p:txBody>
            <a:bodyPr>
              <a:spAutoFit/>
            </a:bodyPr>
            <a:lstStyle/>
            <a:p>
              <a:pPr>
                <a:spcBef>
                  <a:spcPct val="50000"/>
                </a:spcBef>
              </a:pPr>
              <a:r>
                <a:rPr lang="en-US" sz="2200" i="1" dirty="0"/>
                <a:t>n</a:t>
              </a:r>
              <a:r>
                <a:rPr lang="en-US" sz="2200" dirty="0">
                  <a:sym typeface="Symbol" pitchFamily="18" charset="2"/>
                </a:rPr>
                <a:t></a:t>
              </a:r>
              <a:r>
                <a:rPr lang="en-US" sz="2000" dirty="0"/>
                <a:t>2</a:t>
              </a:r>
              <a:endParaRPr lang="en-US" dirty="0"/>
            </a:p>
          </p:txBody>
        </p:sp>
        <p:sp>
          <p:nvSpPr>
            <p:cNvPr id="27656" name="Text Box 9"/>
            <p:cNvSpPr txBox="1">
              <a:spLocks noChangeArrowheads="1"/>
            </p:cNvSpPr>
            <p:nvPr/>
          </p:nvSpPr>
          <p:spPr bwMode="auto">
            <a:xfrm>
              <a:off x="1584" y="2199"/>
              <a:ext cx="384" cy="422"/>
            </a:xfrm>
            <a:prstGeom prst="rect">
              <a:avLst/>
            </a:prstGeom>
            <a:noFill/>
            <a:ln w="9525">
              <a:noFill/>
              <a:miter lim="800000"/>
              <a:headEnd/>
              <a:tailEnd/>
            </a:ln>
          </p:spPr>
          <p:txBody>
            <a:bodyPr>
              <a:spAutoFit/>
            </a:bodyPr>
            <a:lstStyle/>
            <a:p>
              <a:pPr>
                <a:spcBef>
                  <a:spcPct val="50000"/>
                </a:spcBef>
              </a:pPr>
              <a:r>
                <a:rPr lang="en-US" sz="4500" b="1" dirty="0">
                  <a:sym typeface="Symbol" pitchFamily="18" charset="2"/>
                </a:rPr>
                <a:t></a:t>
              </a:r>
            </a:p>
          </p:txBody>
        </p:sp>
        <p:sp>
          <p:nvSpPr>
            <p:cNvPr id="27657" name="Text Box 10"/>
            <p:cNvSpPr txBox="1">
              <a:spLocks noChangeArrowheads="1"/>
            </p:cNvSpPr>
            <p:nvPr/>
          </p:nvSpPr>
          <p:spPr bwMode="auto">
            <a:xfrm>
              <a:off x="720" y="2226"/>
              <a:ext cx="1008" cy="295"/>
            </a:xfrm>
            <a:prstGeom prst="rect">
              <a:avLst/>
            </a:prstGeom>
            <a:noFill/>
            <a:ln w="9525">
              <a:noFill/>
              <a:miter lim="800000"/>
              <a:headEnd/>
              <a:tailEnd/>
            </a:ln>
          </p:spPr>
          <p:txBody>
            <a:bodyPr>
              <a:spAutoFit/>
            </a:bodyPr>
            <a:lstStyle/>
            <a:p>
              <a:pPr>
                <a:lnSpc>
                  <a:spcPct val="110000"/>
                </a:lnSpc>
                <a:spcAft>
                  <a:spcPct val="10000"/>
                </a:spcAft>
              </a:pPr>
              <a:r>
                <a:rPr lang="en-US" sz="2700" b="1" i="1" dirty="0">
                  <a:latin typeface="Arial Unicode MS" pitchFamily="34" charset="-128"/>
                  <a:ea typeface="Arial Unicode MS" pitchFamily="34" charset="-128"/>
                  <a:cs typeface="Arial Unicode MS" pitchFamily="34" charset="-128"/>
                  <a:sym typeface="Symbol" pitchFamily="18" charset="2"/>
                </a:rPr>
                <a:t>−</a:t>
              </a:r>
              <a:r>
                <a:rPr lang="en-US" sz="2700" b="1" i="1" dirty="0"/>
                <a:t>a</a:t>
              </a:r>
              <a:r>
                <a:rPr lang="en-US" sz="2700" b="1" i="1" baseline="-25000" dirty="0"/>
                <a:t>n</a:t>
              </a:r>
              <a:r>
                <a:rPr lang="en-US" sz="2700" b="1" i="1" baseline="-25000" dirty="0">
                  <a:sym typeface="Symbol" pitchFamily="18" charset="2"/>
                </a:rPr>
                <a:t></a:t>
              </a:r>
              <a:r>
                <a:rPr lang="en-US" sz="2700" b="1" i="1" baseline="-25000" dirty="0"/>
                <a:t>1</a:t>
              </a:r>
              <a:r>
                <a:rPr lang="en-US" sz="2700" dirty="0">
                  <a:sym typeface="Symbol" pitchFamily="18" charset="2"/>
                </a:rPr>
                <a:t></a:t>
              </a:r>
              <a:r>
                <a:rPr lang="en-US" sz="2700" b="1" dirty="0">
                  <a:sym typeface="Symbol" pitchFamily="18" charset="2"/>
                </a:rPr>
                <a:t>2</a:t>
              </a:r>
              <a:r>
                <a:rPr lang="en-US" sz="2700" b="1" i="1" baseline="30000" dirty="0">
                  <a:sym typeface="Symbol" pitchFamily="18" charset="2"/>
                </a:rPr>
                <a:t>n1 </a:t>
              </a:r>
              <a:r>
                <a:rPr lang="en-US" sz="2700" b="1" dirty="0">
                  <a:sym typeface="Symbol" pitchFamily="18" charset="2"/>
                </a:rPr>
                <a:t></a:t>
              </a:r>
              <a:endParaRPr lang="en-US" sz="2700" b="1" i="1" dirty="0">
                <a:sym typeface="Symbol" pitchFamily="18" charset="2"/>
              </a:endParaRPr>
            </a:p>
          </p:txBody>
        </p:sp>
      </p:grpSp>
    </p:spTree>
    <p:custDataLst>
      <p:tags r:id="rId1"/>
    </p:custDataLst>
    <p:extLst>
      <p:ext uri="{BB962C8B-B14F-4D97-AF65-F5344CB8AC3E}">
        <p14:creationId xmlns:p14="http://schemas.microsoft.com/office/powerpoint/2010/main" val="36000581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Effect transition="in" filter="fade">
                                      <p:cBhvr>
                                        <p:cTn id="7" dur="500"/>
                                        <p:tgtEl>
                                          <p:spTgt spid="276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3"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t>Complementing a Number</a:t>
            </a:r>
          </a:p>
        </p:txBody>
      </p:sp>
      <p:sp>
        <p:nvSpPr>
          <p:cNvPr id="29699" name="Rectangle 3"/>
          <p:cNvSpPr>
            <a:spLocks noGrp="1" noChangeArrowheads="1"/>
          </p:cNvSpPr>
          <p:nvPr>
            <p:ph idx="1"/>
          </p:nvPr>
        </p:nvSpPr>
        <p:spPr/>
        <p:txBody>
          <a:bodyPr>
            <a:normAutofit lnSpcReduction="10000"/>
          </a:bodyPr>
          <a:lstStyle/>
          <a:p>
            <a:pPr>
              <a:buFont typeface="Arial" panose="020B0604020202020204" pitchFamily="34" charset="0"/>
              <a:buChar char="•"/>
            </a:pPr>
            <a:r>
              <a:rPr lang="en-US" dirty="0"/>
              <a:t>“Complementing” a number has the effect of multiplying by </a:t>
            </a:r>
            <a:r>
              <a:rPr lang="en-US" b="1" dirty="0">
                <a:sym typeface="Symbol" pitchFamily="18" charset="2"/>
              </a:rPr>
              <a:t></a:t>
            </a:r>
            <a:r>
              <a:rPr lang="en-US" dirty="0">
                <a:sym typeface="Symbol" pitchFamily="18" charset="2"/>
              </a:rPr>
              <a:t>1 or subtracting from zero.</a:t>
            </a:r>
            <a:endParaRPr lang="en-US" b="1" baseline="-14000" dirty="0">
              <a:sym typeface="Symbol" pitchFamily="18" charset="2"/>
            </a:endParaRPr>
          </a:p>
          <a:p>
            <a:pPr>
              <a:buFont typeface="Arial" panose="020B0604020202020204" pitchFamily="34" charset="0"/>
              <a:buChar char="•"/>
            </a:pPr>
            <a:r>
              <a:rPr lang="en-US" dirty="0">
                <a:sym typeface="Symbol" pitchFamily="18" charset="2"/>
              </a:rPr>
              <a:t>Two steps:</a:t>
            </a:r>
            <a:endParaRPr lang="en-US" b="1" baseline="-14000" dirty="0">
              <a:sym typeface="Symbol" pitchFamily="18" charset="2"/>
            </a:endParaRPr>
          </a:p>
          <a:p>
            <a:pPr lvl="1"/>
            <a:r>
              <a:rPr lang="en-US" b="1" dirty="0">
                <a:sym typeface="Symbol" pitchFamily="18" charset="2"/>
              </a:rPr>
              <a:t>Complement (flip) each bit</a:t>
            </a:r>
          </a:p>
          <a:p>
            <a:pPr lvl="1"/>
            <a:r>
              <a:rPr lang="en-US" b="1" dirty="0">
                <a:sym typeface="Symbol" pitchFamily="18" charset="2"/>
              </a:rPr>
              <a:t>Add one to the result.</a:t>
            </a:r>
          </a:p>
          <a:p>
            <a:pPr>
              <a:buFont typeface="Arial" panose="020B0604020202020204" pitchFamily="34" charset="0"/>
              <a:buChar char="•"/>
            </a:pPr>
            <a:r>
              <a:rPr lang="en-US" dirty="0">
                <a:sym typeface="Symbol" pitchFamily="18" charset="2"/>
              </a:rPr>
              <a:t>This is effectively </a:t>
            </a:r>
            <a:r>
              <a:rPr lang="en-US" i="1" dirty="0">
                <a:sym typeface="Symbol" pitchFamily="18" charset="2"/>
              </a:rPr>
              <a:t>subtracting the number to be complemented from zero.</a:t>
            </a:r>
          </a:p>
          <a:p>
            <a:pPr>
              <a:buFont typeface="Arial" panose="020B0604020202020204" pitchFamily="34" charset="0"/>
              <a:buChar char="•"/>
            </a:pPr>
            <a:r>
              <a:rPr lang="en-US" dirty="0">
                <a:sym typeface="Symbol" pitchFamily="18" charset="2"/>
              </a:rPr>
              <a:t>The “trick” is that we subtract from </a:t>
            </a:r>
            <a:r>
              <a:rPr lang="en-US" i="1" dirty="0">
                <a:sym typeface="Symbol" pitchFamily="18" charset="2"/>
              </a:rPr>
              <a:t>minus one</a:t>
            </a:r>
            <a:r>
              <a:rPr lang="en-US" dirty="0">
                <a:sym typeface="Symbol" pitchFamily="18" charset="2"/>
              </a:rPr>
              <a:t> (all ones) then add one.</a:t>
            </a:r>
          </a:p>
        </p:txBody>
      </p:sp>
      <p:sp>
        <p:nvSpPr>
          <p:cNvPr id="4" name="Slide Number Placeholder 3"/>
          <p:cNvSpPr>
            <a:spLocks noGrp="1"/>
          </p:cNvSpPr>
          <p:nvPr>
            <p:ph type="sldNum" sz="quarter" idx="12"/>
          </p:nvPr>
        </p:nvSpPr>
        <p:spPr/>
        <p:txBody>
          <a:bodyPr/>
          <a:lstStyle/>
          <a:p>
            <a:fld id="{CE6CBA24-E18B-42AC-A34E-360F8A268393}" type="slidenum">
              <a:rPr lang="en-US" smtClean="0"/>
              <a:pPr/>
              <a:t>26</a:t>
            </a:fld>
            <a:endParaRPr lang="en-US"/>
          </a:p>
        </p:txBody>
      </p:sp>
    </p:spTree>
    <p:custDataLst>
      <p:tags r:id="rId1"/>
    </p:custDataLst>
    <p:extLst>
      <p:ext uri="{BB962C8B-B14F-4D97-AF65-F5344CB8AC3E}">
        <p14:creationId xmlns:p14="http://schemas.microsoft.com/office/powerpoint/2010/main" val="25401616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Effect transition="in" filter="fade">
                                      <p:cBhvr>
                                        <p:cTn id="7" dur="500"/>
                                        <p:tgtEl>
                                          <p:spTgt spid="29699">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9699">
                                            <p:txEl>
                                              <p:pRg st="2" end="2"/>
                                            </p:txEl>
                                          </p:spTgt>
                                        </p:tgtEl>
                                        <p:attrNameLst>
                                          <p:attrName>style.visibility</p:attrName>
                                        </p:attrNameLst>
                                      </p:cBhvr>
                                      <p:to>
                                        <p:strVal val="visible"/>
                                      </p:to>
                                    </p:set>
                                    <p:animEffect transition="in" filter="fade">
                                      <p:cBhvr>
                                        <p:cTn id="10" dur="500"/>
                                        <p:tgtEl>
                                          <p:spTgt spid="29699">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9699">
                                            <p:txEl>
                                              <p:pRg st="3" end="3"/>
                                            </p:txEl>
                                          </p:spTgt>
                                        </p:tgtEl>
                                        <p:attrNameLst>
                                          <p:attrName>style.visibility</p:attrName>
                                        </p:attrNameLst>
                                      </p:cBhvr>
                                      <p:to>
                                        <p:strVal val="visible"/>
                                      </p:to>
                                    </p:set>
                                    <p:animEffect transition="in" filter="fade">
                                      <p:cBhvr>
                                        <p:cTn id="13" dur="500"/>
                                        <p:tgtEl>
                                          <p:spTgt spid="29699">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9699">
                                            <p:txEl>
                                              <p:pRg st="4" end="4"/>
                                            </p:txEl>
                                          </p:spTgt>
                                        </p:tgtEl>
                                        <p:attrNameLst>
                                          <p:attrName>style.visibility</p:attrName>
                                        </p:attrNameLst>
                                      </p:cBhvr>
                                      <p:to>
                                        <p:strVal val="visible"/>
                                      </p:to>
                                    </p:set>
                                    <p:animEffect transition="in" filter="fade">
                                      <p:cBhvr>
                                        <p:cTn id="18" dur="500"/>
                                        <p:tgtEl>
                                          <p:spTgt spid="29699">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9699">
                                            <p:txEl>
                                              <p:pRg st="5" end="5"/>
                                            </p:txEl>
                                          </p:spTgt>
                                        </p:tgtEl>
                                        <p:attrNameLst>
                                          <p:attrName>style.visibility</p:attrName>
                                        </p:attrNameLst>
                                      </p:cBhvr>
                                      <p:to>
                                        <p:strVal val="visible"/>
                                      </p:to>
                                    </p:set>
                                    <p:animEffect transition="in" filter="fade">
                                      <p:cBhvr>
                                        <p:cTn id="23" dur="500"/>
                                        <p:tgtEl>
                                          <p:spTgt spid="296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Shortcut</a:t>
            </a:r>
          </a:p>
        </p:txBody>
      </p:sp>
      <p:sp>
        <p:nvSpPr>
          <p:cNvPr id="5" name="Slide Number Placeholder 4"/>
          <p:cNvSpPr>
            <a:spLocks noGrp="1"/>
          </p:cNvSpPr>
          <p:nvPr>
            <p:ph type="sldNum" sz="quarter" idx="12"/>
          </p:nvPr>
        </p:nvSpPr>
        <p:spPr/>
        <p:txBody>
          <a:bodyPr/>
          <a:lstStyle/>
          <a:p>
            <a:fld id="{F5B42012-380D-4419-89D7-8024BAB11FD7}" type="slidenum">
              <a:rPr lang="en-US" smtClean="0"/>
              <a:pPr/>
              <a:t>27</a:t>
            </a:fld>
            <a:endParaRPr lang="en-US"/>
          </a:p>
        </p:txBody>
      </p:sp>
      <p:sp>
        <p:nvSpPr>
          <p:cNvPr id="34819" name="Text Box 3"/>
          <p:cNvSpPr txBox="1">
            <a:spLocks noChangeArrowheads="1"/>
          </p:cNvSpPr>
          <p:nvPr/>
        </p:nvSpPr>
        <p:spPr bwMode="auto">
          <a:xfrm>
            <a:off x="1137473" y="1575727"/>
            <a:ext cx="7427658" cy="1987869"/>
          </a:xfrm>
          <a:prstGeom prst="rect">
            <a:avLst/>
          </a:prstGeom>
          <a:noFill/>
          <a:ln w="9525">
            <a:noFill/>
            <a:miter lim="800000"/>
            <a:headEnd/>
            <a:tailEnd/>
          </a:ln>
        </p:spPr>
        <p:txBody>
          <a:bodyPr wrap="square" lIns="111904" tIns="55952" rIns="111904" bIns="55952">
            <a:spAutoFit/>
          </a:bodyPr>
          <a:lstStyle/>
          <a:p>
            <a:pPr>
              <a:spcBef>
                <a:spcPct val="50000"/>
              </a:spcBef>
            </a:pPr>
            <a:r>
              <a:rPr lang="en-US" sz="2800" dirty="0"/>
              <a:t>Copy the bits of the number, </a:t>
            </a:r>
            <a:r>
              <a:rPr lang="en-US" sz="2800" i="1" dirty="0"/>
              <a:t>from the right,</a:t>
            </a:r>
            <a:r>
              <a:rPr lang="en-US" sz="2800" dirty="0"/>
              <a:t> until you have copied a 1 bit. </a:t>
            </a:r>
          </a:p>
          <a:p>
            <a:pPr>
              <a:spcBef>
                <a:spcPct val="50000"/>
              </a:spcBef>
            </a:pPr>
            <a:r>
              <a:rPr lang="en-US" sz="2800" dirty="0"/>
              <a:t>Complement (flip) the remaining bits.</a:t>
            </a:r>
          </a:p>
          <a:p>
            <a:pPr>
              <a:spcBef>
                <a:spcPts val="734"/>
              </a:spcBef>
            </a:pPr>
            <a:endParaRPr lang="en-US" dirty="0"/>
          </a:p>
        </p:txBody>
      </p:sp>
      <p:sp>
        <p:nvSpPr>
          <p:cNvPr id="34820" name="Text Box 4"/>
          <p:cNvSpPr txBox="1">
            <a:spLocks noChangeArrowheads="1"/>
          </p:cNvSpPr>
          <p:nvPr/>
        </p:nvSpPr>
        <p:spPr bwMode="auto">
          <a:xfrm>
            <a:off x="2933701" y="6077737"/>
            <a:ext cx="5631430" cy="297663"/>
          </a:xfrm>
          <a:prstGeom prst="rect">
            <a:avLst/>
          </a:prstGeom>
          <a:noFill/>
          <a:ln w="9525">
            <a:noFill/>
            <a:miter lim="800000"/>
            <a:headEnd/>
            <a:tailEnd/>
          </a:ln>
        </p:spPr>
        <p:txBody>
          <a:bodyPr wrap="square" lIns="111904" tIns="55952" rIns="111904" bIns="55952">
            <a:spAutoFit/>
          </a:bodyPr>
          <a:lstStyle/>
          <a:p>
            <a:pPr algn="r">
              <a:spcBef>
                <a:spcPct val="50000"/>
              </a:spcBef>
            </a:pPr>
            <a:r>
              <a:rPr lang="en-US" sz="1200" i="1" dirty="0"/>
              <a:t>As taught by Dr. Hung and explained to me by someone who had taken the class.</a:t>
            </a:r>
          </a:p>
        </p:txBody>
      </p:sp>
      <p:sp>
        <p:nvSpPr>
          <p:cNvPr id="4" name="TextBox 3">
            <a:extLst>
              <a:ext uri="{FF2B5EF4-FFF2-40B4-BE49-F238E27FC236}">
                <a16:creationId xmlns:a16="http://schemas.microsoft.com/office/drawing/2014/main" id="{AC550C3E-98EA-9B2C-2640-ECF1EE2ABBE5}"/>
              </a:ext>
            </a:extLst>
          </p:cNvPr>
          <p:cNvSpPr txBox="1"/>
          <p:nvPr/>
        </p:nvSpPr>
        <p:spPr>
          <a:xfrm>
            <a:off x="1356235" y="3227028"/>
            <a:ext cx="3154931" cy="2954655"/>
          </a:xfrm>
          <a:prstGeom prst="rect">
            <a:avLst/>
          </a:prstGeom>
          <a:noFill/>
        </p:spPr>
        <p:txBody>
          <a:bodyPr wrap="square" rtlCol="0">
            <a:spAutoFit/>
          </a:bodyPr>
          <a:lstStyle/>
          <a:p>
            <a:pPr>
              <a:spcBef>
                <a:spcPts val="734"/>
              </a:spcBef>
            </a:pPr>
            <a:r>
              <a:rPr lang="en-US" sz="2800" dirty="0"/>
              <a:t>0 0 0 1 0 1 1 1          </a:t>
            </a:r>
            <a:br>
              <a:rPr lang="en-US" sz="2800" dirty="0"/>
            </a:br>
            <a:r>
              <a:rPr lang="en-US" sz="2800" b="1" dirty="0">
                <a:solidFill>
                  <a:srgbClr val="C00000"/>
                </a:solidFill>
              </a:rPr>
              <a:t>1 1 1 0 1 0 0 </a:t>
            </a:r>
            <a:r>
              <a:rPr lang="en-US" sz="2800" dirty="0"/>
              <a:t>1</a:t>
            </a:r>
            <a:br>
              <a:rPr lang="en-US" sz="2800" dirty="0"/>
            </a:br>
            <a:endParaRPr lang="en-US" sz="2800" dirty="0"/>
          </a:p>
          <a:p>
            <a:pPr>
              <a:spcBef>
                <a:spcPts val="0"/>
              </a:spcBef>
            </a:pPr>
            <a:r>
              <a:rPr lang="en-US" sz="2800" dirty="0">
                <a:solidFill>
                  <a:schemeClr val="accent2">
                    <a:lumMod val="50000"/>
                  </a:schemeClr>
                </a:solidFill>
              </a:rPr>
              <a:t>1 1 1 0 1 0 0 0             </a:t>
            </a:r>
            <a:br>
              <a:rPr lang="en-US" sz="2800" dirty="0">
                <a:solidFill>
                  <a:schemeClr val="accent2">
                    <a:lumMod val="50000"/>
                  </a:schemeClr>
                </a:solidFill>
              </a:rPr>
            </a:br>
            <a:r>
              <a:rPr lang="en-US" sz="2800" b="1" u="sng" dirty="0">
                <a:solidFill>
                  <a:schemeClr val="accent2">
                    <a:lumMod val="50000"/>
                  </a:schemeClr>
                </a:solidFill>
              </a:rPr>
              <a:t>+</a:t>
            </a:r>
            <a:r>
              <a:rPr lang="en-US" sz="2800" u="sng" dirty="0">
                <a:solidFill>
                  <a:schemeClr val="accent2">
                    <a:lumMod val="50000"/>
                  </a:schemeClr>
                </a:solidFill>
              </a:rPr>
              <a:t>                    1</a:t>
            </a:r>
            <a:r>
              <a:rPr lang="en-US" sz="2800" dirty="0">
                <a:solidFill>
                  <a:schemeClr val="accent2">
                    <a:lumMod val="50000"/>
                  </a:schemeClr>
                </a:solidFill>
              </a:rPr>
              <a:t>             </a:t>
            </a:r>
          </a:p>
          <a:p>
            <a:pPr>
              <a:spcBef>
                <a:spcPts val="0"/>
              </a:spcBef>
            </a:pPr>
            <a:r>
              <a:rPr lang="en-US" sz="2800" dirty="0">
                <a:solidFill>
                  <a:schemeClr val="accent2">
                    <a:lumMod val="50000"/>
                  </a:schemeClr>
                </a:solidFill>
              </a:rPr>
              <a:t>1 1 1 0 1 0 0 1</a:t>
            </a:r>
            <a:r>
              <a:rPr lang="en-US" sz="1800" dirty="0">
                <a:solidFill>
                  <a:schemeClr val="accent2">
                    <a:lumMod val="50000"/>
                  </a:schemeClr>
                </a:solidFill>
              </a:rPr>
              <a:t>     </a:t>
            </a:r>
          </a:p>
          <a:p>
            <a:endParaRPr lang="en-US" dirty="0"/>
          </a:p>
        </p:txBody>
      </p:sp>
      <p:sp>
        <p:nvSpPr>
          <p:cNvPr id="6" name="TextBox 5">
            <a:extLst>
              <a:ext uri="{FF2B5EF4-FFF2-40B4-BE49-F238E27FC236}">
                <a16:creationId xmlns:a16="http://schemas.microsoft.com/office/drawing/2014/main" id="{4EFCC7B5-C7E3-7557-7B8D-A55DD839812B}"/>
              </a:ext>
            </a:extLst>
          </p:cNvPr>
          <p:cNvSpPr txBox="1"/>
          <p:nvPr/>
        </p:nvSpPr>
        <p:spPr>
          <a:xfrm>
            <a:off x="4718062" y="3182145"/>
            <a:ext cx="3282127" cy="3044423"/>
          </a:xfrm>
          <a:prstGeom prst="rect">
            <a:avLst/>
          </a:prstGeom>
          <a:noFill/>
        </p:spPr>
        <p:txBody>
          <a:bodyPr wrap="square" rtlCol="0">
            <a:spAutoFit/>
          </a:bodyPr>
          <a:lstStyle/>
          <a:p>
            <a:pPr>
              <a:spcBef>
                <a:spcPts val="734"/>
              </a:spcBef>
            </a:pPr>
            <a:r>
              <a:rPr lang="en-US" sz="2800" dirty="0"/>
              <a:t>0 0 0 1 1 0 1 0 </a:t>
            </a:r>
          </a:p>
          <a:p>
            <a:pPr>
              <a:spcBef>
                <a:spcPts val="734"/>
              </a:spcBef>
            </a:pPr>
            <a:r>
              <a:rPr lang="en-US" sz="2800" b="1" dirty="0">
                <a:solidFill>
                  <a:srgbClr val="C00000"/>
                </a:solidFill>
              </a:rPr>
              <a:t>1 1 1 0 0 1 </a:t>
            </a:r>
            <a:r>
              <a:rPr lang="en-US" sz="2800" dirty="0"/>
              <a:t>1 0</a:t>
            </a:r>
            <a:br>
              <a:rPr lang="en-US" sz="2800" dirty="0"/>
            </a:br>
            <a:endParaRPr lang="en-US" sz="2800" dirty="0"/>
          </a:p>
          <a:p>
            <a:pPr>
              <a:spcBef>
                <a:spcPts val="0"/>
              </a:spcBef>
            </a:pPr>
            <a:r>
              <a:rPr lang="en-US" sz="2800" dirty="0">
                <a:solidFill>
                  <a:schemeClr val="accent2">
                    <a:lumMod val="50000"/>
                  </a:schemeClr>
                </a:solidFill>
              </a:rPr>
              <a:t>1 1 1 0 0 1 0 1</a:t>
            </a:r>
          </a:p>
          <a:p>
            <a:pPr>
              <a:spcBef>
                <a:spcPts val="0"/>
              </a:spcBef>
            </a:pPr>
            <a:r>
              <a:rPr lang="en-US" sz="2800" b="1" u="sng" dirty="0">
                <a:solidFill>
                  <a:schemeClr val="accent2">
                    <a:lumMod val="50000"/>
                  </a:schemeClr>
                </a:solidFill>
              </a:rPr>
              <a:t>+</a:t>
            </a:r>
            <a:r>
              <a:rPr lang="en-US" sz="2800" u="sng" dirty="0">
                <a:solidFill>
                  <a:schemeClr val="accent2">
                    <a:lumMod val="50000"/>
                  </a:schemeClr>
                </a:solidFill>
              </a:rPr>
              <a:t>                    1</a:t>
            </a:r>
            <a:br>
              <a:rPr lang="en-US" sz="2800" dirty="0">
                <a:solidFill>
                  <a:schemeClr val="accent2">
                    <a:lumMod val="50000"/>
                  </a:schemeClr>
                </a:solidFill>
              </a:rPr>
            </a:br>
            <a:r>
              <a:rPr lang="en-US" sz="2800" dirty="0">
                <a:solidFill>
                  <a:schemeClr val="accent2">
                    <a:lumMod val="50000"/>
                  </a:schemeClr>
                </a:solidFill>
              </a:rPr>
              <a:t>11 1 0 0 1 1 0</a:t>
            </a:r>
          </a:p>
          <a:p>
            <a:endParaRPr lang="en-US" dirty="0"/>
          </a:p>
        </p:txBody>
      </p:sp>
    </p:spTree>
    <p:custDataLst>
      <p:tags r:id="rId1"/>
    </p:custDataLst>
    <p:extLst>
      <p:ext uri="{BB962C8B-B14F-4D97-AF65-F5344CB8AC3E}">
        <p14:creationId xmlns:p14="http://schemas.microsoft.com/office/powerpoint/2010/main" val="15792466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fade">
                                      <p:cBhvr>
                                        <p:cTn id="20" dur="500"/>
                                        <p:tgtEl>
                                          <p:spTgt spid="6">
                                            <p:txEl>
                                              <p:pRg st="0" end="0"/>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Effect transition="in" filter="fade">
                                      <p:cBhvr>
                                        <p:cTn id="23" dur="500"/>
                                        <p:tgtEl>
                                          <p:spTgt spid="6">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Effect transition="in" filter="fade">
                                      <p:cBhvr>
                                        <p:cTn id="28" dur="500"/>
                                        <p:tgtEl>
                                          <p:spTgt spid="6">
                                            <p:txEl>
                                              <p:pRg st="2" end="2"/>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Effect transition="in" filter="fade">
                                      <p:cBhvr>
                                        <p:cTn id="31"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t>The Overflow Rule</a:t>
            </a:r>
          </a:p>
        </p:txBody>
      </p:sp>
      <p:sp>
        <p:nvSpPr>
          <p:cNvPr id="36867" name="Rectangle 3"/>
          <p:cNvSpPr>
            <a:spLocks noGrp="1" noChangeArrowheads="1"/>
          </p:cNvSpPr>
          <p:nvPr>
            <p:ph idx="1"/>
          </p:nvPr>
        </p:nvSpPr>
        <p:spPr/>
        <p:txBody>
          <a:bodyPr>
            <a:noAutofit/>
          </a:bodyPr>
          <a:lstStyle/>
          <a:p>
            <a:pPr marL="0" indent="0">
              <a:spcBef>
                <a:spcPts val="400"/>
              </a:spcBef>
              <a:buNone/>
            </a:pPr>
            <a:r>
              <a:rPr lang="en-US" sz="2600" b="1" dirty="0"/>
              <a:t>Overflow: </a:t>
            </a:r>
            <a:r>
              <a:rPr lang="en-US" sz="2600" dirty="0"/>
              <a:t>The condition that the result of an arithmetic operation is too large to fit in the space available.</a:t>
            </a:r>
          </a:p>
          <a:p>
            <a:pPr marL="606148" indent="-606148">
              <a:spcBef>
                <a:spcPts val="400"/>
              </a:spcBef>
              <a:buFontTx/>
              <a:buAutoNum type="arabicPeriod"/>
            </a:pPr>
            <a:r>
              <a:rPr lang="en-US" sz="2600" dirty="0"/>
              <a:t>If two numbers of opposite signs are added, overflow cannot occur.</a:t>
            </a:r>
          </a:p>
          <a:p>
            <a:pPr marL="606148" indent="-606148">
              <a:spcBef>
                <a:spcPts val="400"/>
              </a:spcBef>
              <a:buFontTx/>
              <a:buAutoNum type="arabicPeriod"/>
            </a:pPr>
            <a:r>
              <a:rPr lang="en-US" sz="2600" dirty="0"/>
              <a:t>If two numbers of the same sign are added  and the result is of the opposite sign, overflow has occurred.</a:t>
            </a:r>
          </a:p>
          <a:p>
            <a:pPr marL="0" indent="0">
              <a:spcBef>
                <a:spcPts val="400"/>
              </a:spcBef>
              <a:buNone/>
            </a:pPr>
            <a:r>
              <a:rPr lang="en-US" sz="2600" dirty="0"/>
              <a:t>In other words, if I add two positive numbers and get a negative answer, </a:t>
            </a:r>
            <a:r>
              <a:rPr lang="en-US" sz="2600" i="1" dirty="0"/>
              <a:t>something is wrong!</a:t>
            </a:r>
          </a:p>
          <a:p>
            <a:pPr marL="0" indent="0">
              <a:spcBef>
                <a:spcPts val="400"/>
              </a:spcBef>
              <a:buNone/>
            </a:pPr>
            <a:r>
              <a:rPr lang="en-US" sz="2600" dirty="0"/>
              <a:t>The “something is that overflow has occurred.</a:t>
            </a:r>
          </a:p>
        </p:txBody>
      </p:sp>
      <p:sp>
        <p:nvSpPr>
          <p:cNvPr id="4" name="Slide Number Placeholder 3"/>
          <p:cNvSpPr>
            <a:spLocks noGrp="1"/>
          </p:cNvSpPr>
          <p:nvPr>
            <p:ph type="sldNum" sz="quarter" idx="12"/>
          </p:nvPr>
        </p:nvSpPr>
        <p:spPr/>
        <p:txBody>
          <a:bodyPr/>
          <a:lstStyle/>
          <a:p>
            <a:fld id="{CE6CBA24-E18B-42AC-A34E-360F8A268393}" type="slidenum">
              <a:rPr lang="en-US" smtClean="0"/>
              <a:pPr/>
              <a:t>28</a:t>
            </a:fld>
            <a:endParaRPr lang="en-US"/>
          </a:p>
        </p:txBody>
      </p:sp>
    </p:spTree>
    <p:custDataLst>
      <p:tags r:id="rId1"/>
    </p:custDataLst>
    <p:extLst>
      <p:ext uri="{BB962C8B-B14F-4D97-AF65-F5344CB8AC3E}">
        <p14:creationId xmlns:p14="http://schemas.microsoft.com/office/powerpoint/2010/main" val="30027070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867">
                                            <p:txEl>
                                              <p:pRg st="1" end="1"/>
                                            </p:txEl>
                                          </p:spTgt>
                                        </p:tgtEl>
                                        <p:attrNameLst>
                                          <p:attrName>style.visibility</p:attrName>
                                        </p:attrNameLst>
                                      </p:cBhvr>
                                      <p:to>
                                        <p:strVal val="visible"/>
                                      </p:to>
                                    </p:set>
                                    <p:animEffect transition="in" filter="fade">
                                      <p:cBhvr>
                                        <p:cTn id="7" dur="500"/>
                                        <p:tgtEl>
                                          <p:spTgt spid="3686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867">
                                            <p:txEl>
                                              <p:pRg st="2" end="2"/>
                                            </p:txEl>
                                          </p:spTgt>
                                        </p:tgtEl>
                                        <p:attrNameLst>
                                          <p:attrName>style.visibility</p:attrName>
                                        </p:attrNameLst>
                                      </p:cBhvr>
                                      <p:to>
                                        <p:strVal val="visible"/>
                                      </p:to>
                                    </p:set>
                                    <p:animEffect transition="in" filter="fade">
                                      <p:cBhvr>
                                        <p:cTn id="12" dur="500"/>
                                        <p:tgtEl>
                                          <p:spTgt spid="3686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6867">
                                            <p:txEl>
                                              <p:pRg st="3" end="3"/>
                                            </p:txEl>
                                          </p:spTgt>
                                        </p:tgtEl>
                                        <p:attrNameLst>
                                          <p:attrName>style.visibility</p:attrName>
                                        </p:attrNameLst>
                                      </p:cBhvr>
                                      <p:to>
                                        <p:strVal val="visible"/>
                                      </p:to>
                                    </p:set>
                                    <p:animEffect transition="in" filter="fade">
                                      <p:cBhvr>
                                        <p:cTn id="17" dur="500"/>
                                        <p:tgtEl>
                                          <p:spTgt spid="3686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6867">
                                            <p:txEl>
                                              <p:pRg st="4" end="4"/>
                                            </p:txEl>
                                          </p:spTgt>
                                        </p:tgtEl>
                                        <p:attrNameLst>
                                          <p:attrName>style.visibility</p:attrName>
                                        </p:attrNameLst>
                                      </p:cBhvr>
                                      <p:to>
                                        <p:strVal val="visible"/>
                                      </p:to>
                                    </p:set>
                                    <p:animEffect transition="in" filter="fade">
                                      <p:cBhvr>
                                        <p:cTn id="22" dur="500"/>
                                        <p:tgtEl>
                                          <p:spTgt spid="3686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t>Subtraction Rule</a:t>
            </a:r>
          </a:p>
        </p:txBody>
      </p:sp>
      <p:sp>
        <p:nvSpPr>
          <p:cNvPr id="38915" name="Rectangle 3"/>
          <p:cNvSpPr>
            <a:spLocks noGrp="1" noChangeArrowheads="1"/>
          </p:cNvSpPr>
          <p:nvPr>
            <p:ph idx="1"/>
          </p:nvPr>
        </p:nvSpPr>
        <p:spPr/>
        <p:txBody>
          <a:bodyPr/>
          <a:lstStyle/>
          <a:p>
            <a:pPr marL="606148" indent="-606148">
              <a:buFontTx/>
              <a:buAutoNum type="arabicPeriod"/>
            </a:pPr>
            <a:r>
              <a:rPr lang="en-US" dirty="0"/>
              <a:t>Form the two’s complement of the subtrahend.</a:t>
            </a:r>
          </a:p>
          <a:p>
            <a:pPr marL="629462" indent="-629462">
              <a:buFont typeface="+mj-lt"/>
              <a:buAutoNum type="arabicPeriod"/>
            </a:pPr>
            <a:r>
              <a:rPr lang="en-US" dirty="0"/>
              <a:t>Add it to the minuend</a:t>
            </a:r>
          </a:p>
          <a:p>
            <a:pPr marL="0" indent="0">
              <a:buNone/>
            </a:pPr>
            <a:endParaRPr lang="en-US" dirty="0"/>
          </a:p>
        </p:txBody>
      </p:sp>
      <p:sp>
        <p:nvSpPr>
          <p:cNvPr id="4" name="Slide Number Placeholder 3"/>
          <p:cNvSpPr>
            <a:spLocks noGrp="1"/>
          </p:cNvSpPr>
          <p:nvPr>
            <p:ph type="sldNum" sz="quarter" idx="12"/>
          </p:nvPr>
        </p:nvSpPr>
        <p:spPr/>
        <p:txBody>
          <a:bodyPr/>
          <a:lstStyle/>
          <a:p>
            <a:fld id="{CE6CBA24-E18B-42AC-A34E-360F8A268393}" type="slidenum">
              <a:rPr lang="en-US" smtClean="0"/>
              <a:pPr/>
              <a:t>29</a:t>
            </a:fld>
            <a:endParaRPr lang="en-US"/>
          </a:p>
        </p:txBody>
      </p:sp>
    </p:spTree>
    <p:custDataLst>
      <p:tags r:id="rId1"/>
    </p:custDataLst>
    <p:extLst>
      <p:ext uri="{BB962C8B-B14F-4D97-AF65-F5344CB8AC3E}">
        <p14:creationId xmlns:p14="http://schemas.microsoft.com/office/powerpoint/2010/main" val="108841781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a:bodyPr>
          <a:lstStyle/>
          <a:p>
            <a:r>
              <a:rPr lang="en-US" dirty="0"/>
              <a:t>One Model of Computing</a:t>
            </a:r>
          </a:p>
        </p:txBody>
      </p:sp>
      <p:sp>
        <p:nvSpPr>
          <p:cNvPr id="6" name="Slide Number Placeholder 5"/>
          <p:cNvSpPr>
            <a:spLocks noGrp="1"/>
          </p:cNvSpPr>
          <p:nvPr>
            <p:ph type="sldNum" sz="quarter" idx="12"/>
          </p:nvPr>
        </p:nvSpPr>
        <p:spPr/>
        <p:txBody>
          <a:bodyPr/>
          <a:lstStyle/>
          <a:p>
            <a:pPr>
              <a:defRPr/>
            </a:pPr>
            <a:fld id="{7C988D9B-42C1-4015-A622-84DCF27F2A47}" type="slidenum">
              <a:rPr lang="en-US" smtClean="0"/>
              <a:pPr>
                <a:defRPr/>
              </a:pPr>
              <a:t>3</a:t>
            </a:fld>
            <a:endParaRPr lang="en-US" dirty="0"/>
          </a:p>
        </p:txBody>
      </p:sp>
      <p:sp>
        <p:nvSpPr>
          <p:cNvPr id="32773" name="Text Box 5"/>
          <p:cNvSpPr txBox="1">
            <a:spLocks noChangeArrowheads="1"/>
          </p:cNvSpPr>
          <p:nvPr/>
        </p:nvSpPr>
        <p:spPr bwMode="auto">
          <a:xfrm>
            <a:off x="616970" y="5215132"/>
            <a:ext cx="7910062" cy="666995"/>
          </a:xfrm>
          <a:prstGeom prst="rect">
            <a:avLst/>
          </a:prstGeom>
          <a:noFill/>
          <a:ln w="9525">
            <a:noFill/>
            <a:miter lim="800000"/>
            <a:headEnd/>
            <a:tailEnd/>
          </a:ln>
        </p:spPr>
        <p:txBody>
          <a:bodyPr lIns="111904" tIns="55952" rIns="111904" bIns="55952">
            <a:spAutoFit/>
          </a:bodyPr>
          <a:lstStyle/>
          <a:p>
            <a:pPr>
              <a:spcBef>
                <a:spcPct val="50000"/>
              </a:spcBef>
            </a:pPr>
            <a:r>
              <a:rPr lang="en-US" dirty="0"/>
              <a:t>This is the Input-Process-Output, or IPO, model; it is an example of abstraction.</a:t>
            </a:r>
          </a:p>
        </p:txBody>
      </p:sp>
      <p:grpSp>
        <p:nvGrpSpPr>
          <p:cNvPr id="7" name="Group 6" descr="On the left a block labeled input.  An arrow points right to a center block labeled process.  Another arrow points right to a block labeled output. A block labeled Storage is above process and connected with a double-headed arrow."/>
          <p:cNvGrpSpPr/>
          <p:nvPr/>
        </p:nvGrpSpPr>
        <p:grpSpPr>
          <a:xfrm>
            <a:off x="977967" y="1990791"/>
            <a:ext cx="7023033" cy="2857810"/>
            <a:chOff x="1715728" y="3276600"/>
            <a:chExt cx="5638800" cy="2438400"/>
          </a:xfrm>
        </p:grpSpPr>
        <p:sp>
          <p:nvSpPr>
            <p:cNvPr id="8" name="Right Arrow 7"/>
            <p:cNvSpPr/>
            <p:nvPr/>
          </p:nvSpPr>
          <p:spPr>
            <a:xfrm>
              <a:off x="3104536" y="5105400"/>
              <a:ext cx="685800" cy="381000"/>
            </a:xfrm>
            <a:prstGeom prst="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arallelogram 8"/>
            <p:cNvSpPr/>
            <p:nvPr/>
          </p:nvSpPr>
          <p:spPr>
            <a:xfrm>
              <a:off x="1715728" y="4876800"/>
              <a:ext cx="1524000" cy="838200"/>
            </a:xfrm>
            <a:prstGeom prst="parallelogram">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Input</a:t>
              </a:r>
            </a:p>
          </p:txBody>
        </p:sp>
        <p:sp>
          <p:nvSpPr>
            <p:cNvPr id="10" name="Parallelogram 9"/>
            <p:cNvSpPr/>
            <p:nvPr/>
          </p:nvSpPr>
          <p:spPr>
            <a:xfrm>
              <a:off x="5715000" y="4876800"/>
              <a:ext cx="1639528" cy="838200"/>
            </a:xfrm>
            <a:prstGeom prst="parallelogram">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Output</a:t>
              </a:r>
            </a:p>
          </p:txBody>
        </p:sp>
        <p:sp>
          <p:nvSpPr>
            <p:cNvPr id="11" name="Rectangle 10"/>
            <p:cNvSpPr/>
            <p:nvPr/>
          </p:nvSpPr>
          <p:spPr>
            <a:xfrm>
              <a:off x="3810000" y="4876800"/>
              <a:ext cx="1295400" cy="83820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Process</a:t>
              </a:r>
            </a:p>
          </p:txBody>
        </p:sp>
        <p:sp>
          <p:nvSpPr>
            <p:cNvPr id="12" name="Can 11"/>
            <p:cNvSpPr/>
            <p:nvPr/>
          </p:nvSpPr>
          <p:spPr>
            <a:xfrm>
              <a:off x="3925528" y="3276600"/>
              <a:ext cx="1143000" cy="990600"/>
            </a:xfrm>
            <a:prstGeom prst="can">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mj-lt"/>
                </a:rPr>
                <a:t>Storage</a:t>
              </a:r>
            </a:p>
          </p:txBody>
        </p:sp>
        <p:sp>
          <p:nvSpPr>
            <p:cNvPr id="13" name="Right Arrow 12"/>
            <p:cNvSpPr/>
            <p:nvPr/>
          </p:nvSpPr>
          <p:spPr>
            <a:xfrm>
              <a:off x="5105400" y="5105400"/>
              <a:ext cx="685800" cy="381000"/>
            </a:xfrm>
            <a:prstGeom prst="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eft-Right Arrow 13"/>
            <p:cNvSpPr/>
            <p:nvPr/>
          </p:nvSpPr>
          <p:spPr>
            <a:xfrm rot="5400000">
              <a:off x="4152900" y="4381500"/>
              <a:ext cx="609600" cy="381000"/>
            </a:xfrm>
            <a:prstGeom prst="left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728490865"/>
      </p:ext>
    </p:extLst>
  </p:cSld>
  <p:clrMapOvr>
    <a:masterClrMapping/>
  </p:clrMapOvr>
  <p:transition advTm="250412">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t>Sign Extension Rule</a:t>
            </a:r>
          </a:p>
        </p:txBody>
      </p:sp>
      <p:sp>
        <p:nvSpPr>
          <p:cNvPr id="43011" name="Rectangle 3"/>
          <p:cNvSpPr>
            <a:spLocks noGrp="1" noChangeArrowheads="1"/>
          </p:cNvSpPr>
          <p:nvPr>
            <p:ph idx="1"/>
          </p:nvPr>
        </p:nvSpPr>
        <p:spPr/>
        <p:txBody>
          <a:bodyPr/>
          <a:lstStyle/>
          <a:p>
            <a:r>
              <a:rPr lang="en-US" dirty="0"/>
              <a:t>Store a two’s complement number in a larger space by extending the sign bit on the left.</a:t>
            </a:r>
          </a:p>
          <a:p>
            <a:r>
              <a:rPr lang="en-US" dirty="0"/>
              <a:t>You can also remove bits from the left as long as removal doesn’t change the sign bit.</a:t>
            </a:r>
          </a:p>
        </p:txBody>
      </p:sp>
      <p:sp>
        <p:nvSpPr>
          <p:cNvPr id="4" name="Slide Number Placeholder 3"/>
          <p:cNvSpPr>
            <a:spLocks noGrp="1"/>
          </p:cNvSpPr>
          <p:nvPr>
            <p:ph type="sldNum" sz="quarter" idx="12"/>
          </p:nvPr>
        </p:nvSpPr>
        <p:spPr/>
        <p:txBody>
          <a:bodyPr/>
          <a:lstStyle/>
          <a:p>
            <a:fld id="{CE6CBA24-E18B-42AC-A34E-360F8A268393}" type="slidenum">
              <a:rPr lang="en-US" smtClean="0"/>
              <a:pPr/>
              <a:t>30</a:t>
            </a:fld>
            <a:endParaRPr lang="en-US"/>
          </a:p>
        </p:txBody>
      </p:sp>
    </p:spTree>
    <p:extLst>
      <p:ext uri="{BB962C8B-B14F-4D97-AF65-F5344CB8AC3E}">
        <p14:creationId xmlns:p14="http://schemas.microsoft.com/office/powerpoint/2010/main" val="9691801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011">
                                            <p:txEl>
                                              <p:pRg st="1" end="1"/>
                                            </p:txEl>
                                          </p:spTgt>
                                        </p:tgtEl>
                                        <p:attrNameLst>
                                          <p:attrName>style.visibility</p:attrName>
                                        </p:attrNameLst>
                                      </p:cBhvr>
                                      <p:to>
                                        <p:strVal val="visible"/>
                                      </p:to>
                                    </p:set>
                                    <p:animEffect transition="in" filter="fade">
                                      <p:cBhvr>
                                        <p:cTn id="7" dur="500"/>
                                        <p:tgtEl>
                                          <p:spTgt spid="430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normAutofit fontScale="90000"/>
          </a:bodyPr>
          <a:lstStyle/>
          <a:p>
            <a:r>
              <a:rPr lang="en-US"/>
              <a:t>Summary of Two’s Complement</a:t>
            </a:r>
          </a:p>
        </p:txBody>
      </p:sp>
      <p:sp>
        <p:nvSpPr>
          <p:cNvPr id="45059" name="Rectangle 3"/>
          <p:cNvSpPr>
            <a:spLocks noGrp="1" noChangeArrowheads="1"/>
          </p:cNvSpPr>
          <p:nvPr>
            <p:ph idx="1"/>
          </p:nvPr>
        </p:nvSpPr>
        <p:spPr/>
        <p:txBody>
          <a:bodyPr>
            <a:normAutofit/>
          </a:bodyPr>
          <a:lstStyle/>
          <a:p>
            <a:r>
              <a:rPr lang="en-US" dirty="0"/>
              <a:t>Can represent positive and negative integers.</a:t>
            </a:r>
          </a:p>
          <a:p>
            <a:r>
              <a:rPr lang="en-US" dirty="0"/>
              <a:t>Asymmetric about zero.</a:t>
            </a:r>
          </a:p>
          <a:p>
            <a:r>
              <a:rPr lang="en-US" dirty="0"/>
              <a:t>Forming the two’s complement (How?)</a:t>
            </a:r>
          </a:p>
          <a:p>
            <a:r>
              <a:rPr lang="en-US" dirty="0"/>
              <a:t>Overflow rule (What is it?)</a:t>
            </a:r>
          </a:p>
          <a:p>
            <a:r>
              <a:rPr lang="en-US" dirty="0"/>
              <a:t>Subtraction rule.</a:t>
            </a:r>
          </a:p>
          <a:p>
            <a:r>
              <a:rPr lang="en-US" dirty="0"/>
              <a:t>Sign-extension rule.</a:t>
            </a:r>
          </a:p>
          <a:p>
            <a:r>
              <a:rPr lang="en-US" dirty="0"/>
              <a:t>Leftmost bit is the sign bit (1 is negative.)</a:t>
            </a:r>
          </a:p>
          <a:p>
            <a:r>
              <a:rPr lang="en-US" dirty="0"/>
              <a:t>Rightmost bit indicates even/odd (1 is odd.)</a:t>
            </a:r>
          </a:p>
        </p:txBody>
      </p:sp>
      <p:sp>
        <p:nvSpPr>
          <p:cNvPr id="4" name="Slide Number Placeholder 3"/>
          <p:cNvSpPr>
            <a:spLocks noGrp="1"/>
          </p:cNvSpPr>
          <p:nvPr>
            <p:ph type="sldNum" sz="quarter" idx="12"/>
          </p:nvPr>
        </p:nvSpPr>
        <p:spPr/>
        <p:txBody>
          <a:bodyPr/>
          <a:lstStyle/>
          <a:p>
            <a:fld id="{CE6CBA24-E18B-42AC-A34E-360F8A268393}" type="slidenum">
              <a:rPr lang="en-US" smtClean="0"/>
              <a:pPr/>
              <a:t>31</a:t>
            </a:fld>
            <a:endParaRPr lang="en-US"/>
          </a:p>
        </p:txBody>
      </p:sp>
    </p:spTree>
    <p:extLst>
      <p:ext uri="{BB962C8B-B14F-4D97-AF65-F5344CB8AC3E}">
        <p14:creationId xmlns:p14="http://schemas.microsoft.com/office/powerpoint/2010/main" val="9148497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059">
                                            <p:txEl>
                                              <p:pRg st="1" end="1"/>
                                            </p:txEl>
                                          </p:spTgt>
                                        </p:tgtEl>
                                        <p:attrNameLst>
                                          <p:attrName>style.visibility</p:attrName>
                                        </p:attrNameLst>
                                      </p:cBhvr>
                                      <p:to>
                                        <p:strVal val="visible"/>
                                      </p:to>
                                    </p:set>
                                    <p:animEffect transition="in" filter="fade">
                                      <p:cBhvr>
                                        <p:cTn id="7" dur="500"/>
                                        <p:tgtEl>
                                          <p:spTgt spid="4505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5059">
                                            <p:txEl>
                                              <p:pRg st="2" end="2"/>
                                            </p:txEl>
                                          </p:spTgt>
                                        </p:tgtEl>
                                        <p:attrNameLst>
                                          <p:attrName>style.visibility</p:attrName>
                                        </p:attrNameLst>
                                      </p:cBhvr>
                                      <p:to>
                                        <p:strVal val="visible"/>
                                      </p:to>
                                    </p:set>
                                    <p:animEffect transition="in" filter="fade">
                                      <p:cBhvr>
                                        <p:cTn id="12" dur="500"/>
                                        <p:tgtEl>
                                          <p:spTgt spid="4505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5059">
                                            <p:txEl>
                                              <p:pRg st="3" end="3"/>
                                            </p:txEl>
                                          </p:spTgt>
                                        </p:tgtEl>
                                        <p:attrNameLst>
                                          <p:attrName>style.visibility</p:attrName>
                                        </p:attrNameLst>
                                      </p:cBhvr>
                                      <p:to>
                                        <p:strVal val="visible"/>
                                      </p:to>
                                    </p:set>
                                    <p:animEffect transition="in" filter="fade">
                                      <p:cBhvr>
                                        <p:cTn id="17" dur="500"/>
                                        <p:tgtEl>
                                          <p:spTgt spid="4505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5059">
                                            <p:txEl>
                                              <p:pRg st="4" end="4"/>
                                            </p:txEl>
                                          </p:spTgt>
                                        </p:tgtEl>
                                        <p:attrNameLst>
                                          <p:attrName>style.visibility</p:attrName>
                                        </p:attrNameLst>
                                      </p:cBhvr>
                                      <p:to>
                                        <p:strVal val="visible"/>
                                      </p:to>
                                    </p:set>
                                    <p:animEffect transition="in" filter="fade">
                                      <p:cBhvr>
                                        <p:cTn id="22" dur="500"/>
                                        <p:tgtEl>
                                          <p:spTgt spid="4505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5059">
                                            <p:txEl>
                                              <p:pRg st="5" end="5"/>
                                            </p:txEl>
                                          </p:spTgt>
                                        </p:tgtEl>
                                        <p:attrNameLst>
                                          <p:attrName>style.visibility</p:attrName>
                                        </p:attrNameLst>
                                      </p:cBhvr>
                                      <p:to>
                                        <p:strVal val="visible"/>
                                      </p:to>
                                    </p:set>
                                    <p:animEffect transition="in" filter="fade">
                                      <p:cBhvr>
                                        <p:cTn id="27" dur="500"/>
                                        <p:tgtEl>
                                          <p:spTgt spid="4505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5059">
                                            <p:txEl>
                                              <p:pRg st="6" end="6"/>
                                            </p:txEl>
                                          </p:spTgt>
                                        </p:tgtEl>
                                        <p:attrNameLst>
                                          <p:attrName>style.visibility</p:attrName>
                                        </p:attrNameLst>
                                      </p:cBhvr>
                                      <p:to>
                                        <p:strVal val="visible"/>
                                      </p:to>
                                    </p:set>
                                    <p:animEffect transition="in" filter="fade">
                                      <p:cBhvr>
                                        <p:cTn id="32" dur="500"/>
                                        <p:tgtEl>
                                          <p:spTgt spid="45059">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5059">
                                            <p:txEl>
                                              <p:pRg st="7" end="7"/>
                                            </p:txEl>
                                          </p:spTgt>
                                        </p:tgtEl>
                                        <p:attrNameLst>
                                          <p:attrName>style.visibility</p:attrName>
                                        </p:attrNameLst>
                                      </p:cBhvr>
                                      <p:to>
                                        <p:strVal val="visible"/>
                                      </p:to>
                                    </p:set>
                                    <p:animEffect transition="in" filter="fade">
                                      <p:cBhvr>
                                        <p:cTn id="37" dur="500"/>
                                        <p:tgtEl>
                                          <p:spTgt spid="4505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ChangeArrowheads="1"/>
          </p:cNvSpPr>
          <p:nvPr/>
        </p:nvSpPr>
        <p:spPr bwMode="auto">
          <a:xfrm>
            <a:off x="675249" y="1642868"/>
            <a:ext cx="7783454" cy="4787205"/>
          </a:xfrm>
          <a:prstGeom prst="rect">
            <a:avLst/>
          </a:prstGeom>
          <a:noFill/>
          <a:ln w="9525">
            <a:noFill/>
            <a:miter lim="800000"/>
            <a:headEnd/>
            <a:tailEnd/>
          </a:ln>
        </p:spPr>
        <p:txBody>
          <a:bodyPr lIns="89523" tIns="44762" rIns="89523" bIns="44762"/>
          <a:lstStyle/>
          <a:p>
            <a:pPr marL="336102" indent="-336102" defTabSz="895623">
              <a:spcBef>
                <a:spcPct val="20000"/>
              </a:spcBef>
              <a:buFontTx/>
              <a:buChar char="•"/>
            </a:pPr>
            <a:r>
              <a:rPr lang="en-US" sz="3200" dirty="0"/>
              <a:t>We use a “binary point” to represent fractions.</a:t>
            </a:r>
            <a:br>
              <a:rPr lang="en-US" sz="3200" dirty="0"/>
            </a:br>
            <a:r>
              <a:rPr lang="en-US" sz="3200" dirty="0"/>
              <a:t>	0.1</a:t>
            </a:r>
            <a:r>
              <a:rPr lang="en-US" sz="3200" b="1" baseline="-18000" dirty="0"/>
              <a:t>2</a:t>
            </a:r>
            <a:r>
              <a:rPr lang="en-US" sz="3200" dirty="0"/>
              <a:t>  = 2</a:t>
            </a:r>
            <a:r>
              <a:rPr lang="en-US" sz="3200" b="1" baseline="30000" dirty="0"/>
              <a:t>–1</a:t>
            </a:r>
            <a:r>
              <a:rPr lang="en-US" sz="3200" dirty="0"/>
              <a:t> =  1/2 </a:t>
            </a:r>
            <a:br>
              <a:rPr lang="en-US" sz="3200" dirty="0"/>
            </a:br>
            <a:r>
              <a:rPr lang="en-US" sz="3200" dirty="0"/>
              <a:t>	0.01</a:t>
            </a:r>
            <a:r>
              <a:rPr lang="en-US" sz="3200" b="1" baseline="-18000" dirty="0"/>
              <a:t>2</a:t>
            </a:r>
            <a:r>
              <a:rPr lang="en-US" sz="3200" dirty="0"/>
              <a:t> = 2</a:t>
            </a:r>
            <a:r>
              <a:rPr lang="en-US" sz="3200" b="1" baseline="30000" dirty="0"/>
              <a:t>–2</a:t>
            </a:r>
            <a:r>
              <a:rPr lang="en-US" sz="3200" dirty="0"/>
              <a:t> = 1/4 </a:t>
            </a:r>
          </a:p>
          <a:p>
            <a:pPr marL="336102" indent="-336102" defTabSz="895623">
              <a:spcBef>
                <a:spcPct val="20000"/>
              </a:spcBef>
              <a:buFontTx/>
              <a:buChar char="•"/>
            </a:pPr>
            <a:r>
              <a:rPr lang="en-US" sz="3200" dirty="0"/>
              <a:t>Binary fractions are based on </a:t>
            </a:r>
            <a:r>
              <a:rPr lang="en-US" sz="3200" b="1" i="1" dirty="0"/>
              <a:t>negative</a:t>
            </a:r>
            <a:r>
              <a:rPr lang="en-US" sz="3200" dirty="0"/>
              <a:t> powers of 2.</a:t>
            </a:r>
          </a:p>
          <a:p>
            <a:pPr marL="336102" indent="-336102" defTabSz="895623">
              <a:spcBef>
                <a:spcPct val="20000"/>
              </a:spcBef>
              <a:buFontTx/>
              <a:buChar char="•"/>
            </a:pPr>
            <a:r>
              <a:rPr lang="en-US" sz="3200" dirty="0"/>
              <a:t>Not all fractions can be represented exactly </a:t>
            </a:r>
            <a:r>
              <a:rPr lang="en-US" sz="3200" i="1" dirty="0"/>
              <a:t>e.g.</a:t>
            </a:r>
            <a:r>
              <a:rPr lang="en-US" sz="3200" dirty="0"/>
              <a:t> 1/3 and 1/10.</a:t>
            </a:r>
          </a:p>
        </p:txBody>
      </p:sp>
      <p:sp>
        <p:nvSpPr>
          <p:cNvPr id="2" name="Title 1"/>
          <p:cNvSpPr>
            <a:spLocks noGrp="1"/>
          </p:cNvSpPr>
          <p:nvPr>
            <p:ph type="title"/>
          </p:nvPr>
        </p:nvSpPr>
        <p:spPr>
          <a:xfrm>
            <a:off x="452176" y="392576"/>
            <a:ext cx="8229601" cy="1143000"/>
          </a:xfrm>
        </p:spPr>
        <p:txBody>
          <a:bodyPr>
            <a:normAutofit fontScale="90000"/>
          </a:bodyPr>
          <a:lstStyle/>
          <a:p>
            <a:r>
              <a:rPr lang="en-US" dirty="0"/>
              <a:t>Binary Fractions</a:t>
            </a:r>
            <a:br>
              <a:rPr lang="en-US" dirty="0"/>
            </a:br>
            <a:endParaRPr lang="en-US" dirty="0"/>
          </a:p>
        </p:txBody>
      </p:sp>
      <p:sp>
        <p:nvSpPr>
          <p:cNvPr id="4" name="Slide Number Placeholder 3"/>
          <p:cNvSpPr>
            <a:spLocks noGrp="1"/>
          </p:cNvSpPr>
          <p:nvPr>
            <p:ph type="sldNum" sz="quarter" idx="12"/>
          </p:nvPr>
        </p:nvSpPr>
        <p:spPr/>
        <p:txBody>
          <a:bodyPr/>
          <a:lstStyle/>
          <a:p>
            <a:pPr>
              <a:defRPr/>
            </a:pPr>
            <a:fld id="{FC093296-239C-490B-8150-1E87F9FEAED2}" type="slidenum">
              <a:rPr lang="en-US" smtClean="0"/>
              <a:pPr>
                <a:defRPr/>
              </a:pPr>
              <a:t>32</a:t>
            </a:fld>
            <a:endParaRPr lang="en-US" dirty="0"/>
          </a:p>
        </p:txBody>
      </p:sp>
    </p:spTree>
    <p:custDataLst>
      <p:tags r:id="rId1"/>
    </p:custDataLst>
    <p:extLst>
      <p:ext uri="{BB962C8B-B14F-4D97-AF65-F5344CB8AC3E}">
        <p14:creationId xmlns:p14="http://schemas.microsoft.com/office/powerpoint/2010/main" val="42297259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9395">
                                            <p:txEl>
                                              <p:pRg st="1" end="1"/>
                                            </p:txEl>
                                          </p:spTgt>
                                        </p:tgtEl>
                                        <p:attrNameLst>
                                          <p:attrName>style.visibility</p:attrName>
                                        </p:attrNameLst>
                                      </p:cBhvr>
                                      <p:to>
                                        <p:strVal val="visible"/>
                                      </p:to>
                                    </p:set>
                                    <p:animEffect transition="in" filter="fade">
                                      <p:cBhvr>
                                        <p:cTn id="7" dur="500"/>
                                        <p:tgtEl>
                                          <p:spTgt spid="593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9395">
                                            <p:txEl>
                                              <p:pRg st="2" end="2"/>
                                            </p:txEl>
                                          </p:spTgt>
                                        </p:tgtEl>
                                        <p:attrNameLst>
                                          <p:attrName>style.visibility</p:attrName>
                                        </p:attrNameLst>
                                      </p:cBhvr>
                                      <p:to>
                                        <p:strVal val="visible"/>
                                      </p:to>
                                    </p:set>
                                    <p:animEffect transition="in" filter="fade">
                                      <p:cBhvr>
                                        <p:cTn id="12" dur="500"/>
                                        <p:tgtEl>
                                          <p:spTgt spid="593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noFill/>
        </p:spPr>
        <p:txBody>
          <a:bodyPr/>
          <a:lstStyle/>
          <a:p>
            <a:r>
              <a:rPr lang="en-US"/>
              <a:t>Hexadecimal as Shorthand</a:t>
            </a:r>
          </a:p>
        </p:txBody>
      </p:sp>
      <p:sp>
        <p:nvSpPr>
          <p:cNvPr id="6" name="Slide Number Placeholder 5"/>
          <p:cNvSpPr>
            <a:spLocks noGrp="1"/>
          </p:cNvSpPr>
          <p:nvPr>
            <p:ph type="sldNum" sz="quarter" idx="12"/>
          </p:nvPr>
        </p:nvSpPr>
        <p:spPr/>
        <p:txBody>
          <a:bodyPr/>
          <a:lstStyle/>
          <a:p>
            <a:pPr>
              <a:defRPr/>
            </a:pPr>
            <a:fld id="{47A9D127-889B-4483-8AD6-C22BAE84872D}" type="slidenum">
              <a:rPr lang="en-US" smtClean="0"/>
              <a:pPr>
                <a:defRPr/>
              </a:pPr>
              <a:t>33</a:t>
            </a:fld>
            <a:endParaRPr lang="en-US"/>
          </a:p>
        </p:txBody>
      </p:sp>
      <p:grpSp>
        <p:nvGrpSpPr>
          <p:cNvPr id="3" name="Group 2">
            <a:extLst>
              <a:ext uri="{FF2B5EF4-FFF2-40B4-BE49-F238E27FC236}">
                <a16:creationId xmlns:a16="http://schemas.microsoft.com/office/drawing/2014/main" id="{5431535C-97A9-28BE-7487-75F5C40D9148}"/>
              </a:ext>
            </a:extLst>
          </p:cNvPr>
          <p:cNvGrpSpPr/>
          <p:nvPr/>
        </p:nvGrpSpPr>
        <p:grpSpPr>
          <a:xfrm>
            <a:off x="1981200" y="1743774"/>
            <a:ext cx="6248064" cy="3470766"/>
            <a:chOff x="1581610" y="1775594"/>
            <a:chExt cx="6248064" cy="3470766"/>
          </a:xfrm>
        </p:grpSpPr>
        <p:sp>
          <p:nvSpPr>
            <p:cNvPr id="52227" name="Text Box 3"/>
            <p:cNvSpPr txBox="1">
              <a:spLocks noChangeArrowheads="1"/>
            </p:cNvSpPr>
            <p:nvPr/>
          </p:nvSpPr>
          <p:spPr bwMode="auto">
            <a:xfrm>
              <a:off x="1655967" y="2178708"/>
              <a:ext cx="6173707" cy="3067652"/>
            </a:xfrm>
            <a:prstGeom prst="rect">
              <a:avLst/>
            </a:prstGeom>
            <a:noFill/>
            <a:ln w="9525">
              <a:noFill/>
              <a:miter lim="800000"/>
              <a:headEnd/>
              <a:tailEnd/>
            </a:ln>
          </p:spPr>
          <p:txBody>
            <a:bodyPr lIns="111904" tIns="55952" rIns="111904" bIns="55952">
              <a:spAutoFit/>
            </a:bodyPr>
            <a:lstStyle/>
            <a:p>
              <a:pPr>
                <a:spcBef>
                  <a:spcPct val="50000"/>
                </a:spcBef>
              </a:pPr>
              <a:r>
                <a:rPr lang="en-US" sz="2400" dirty="0"/>
                <a:t>0000	    0		1000	    8</a:t>
              </a:r>
              <a:br>
                <a:rPr lang="en-US" sz="2400" dirty="0"/>
              </a:br>
              <a:r>
                <a:rPr lang="en-US" sz="2400" dirty="0"/>
                <a:t>0001	    1		1001	    9</a:t>
              </a:r>
              <a:br>
                <a:rPr lang="en-US" sz="2400" dirty="0"/>
              </a:br>
              <a:r>
                <a:rPr lang="en-US" sz="2400" dirty="0"/>
                <a:t>0010	    2		1010	    A</a:t>
              </a:r>
              <a:br>
                <a:rPr lang="en-US" sz="2400" dirty="0"/>
              </a:br>
              <a:r>
                <a:rPr lang="en-US" sz="2400" dirty="0"/>
                <a:t>0011	    3		1011	    B</a:t>
              </a:r>
              <a:br>
                <a:rPr lang="en-US" sz="2400" dirty="0"/>
              </a:br>
              <a:r>
                <a:rPr lang="en-US" sz="2400" dirty="0"/>
                <a:t>0100	    4		1100	    C</a:t>
              </a:r>
              <a:br>
                <a:rPr lang="en-US" sz="2400" dirty="0"/>
              </a:br>
              <a:r>
                <a:rPr lang="en-US" sz="2400" dirty="0"/>
                <a:t>0101	    5		1101	    D</a:t>
              </a:r>
              <a:br>
                <a:rPr lang="en-US" sz="2400" dirty="0"/>
              </a:br>
              <a:r>
                <a:rPr lang="en-US" sz="2400" dirty="0"/>
                <a:t>0110	    6		1110	    E</a:t>
              </a:r>
              <a:br>
                <a:rPr lang="en-US" sz="2400" dirty="0"/>
              </a:br>
              <a:r>
                <a:rPr lang="en-US" sz="2400" dirty="0"/>
                <a:t>0111	    7		1111	    F</a:t>
              </a:r>
            </a:p>
          </p:txBody>
        </p:sp>
        <p:sp>
          <p:nvSpPr>
            <p:cNvPr id="19" name="TextBox 18"/>
            <p:cNvSpPr txBox="1"/>
            <p:nvPr/>
          </p:nvSpPr>
          <p:spPr>
            <a:xfrm>
              <a:off x="1581610" y="1778828"/>
              <a:ext cx="2700997" cy="482329"/>
            </a:xfrm>
            <a:prstGeom prst="rect">
              <a:avLst/>
            </a:prstGeom>
            <a:noFill/>
          </p:spPr>
          <p:txBody>
            <a:bodyPr wrap="square" lIns="111904" tIns="55952" rIns="111904" bIns="55952" rtlCol="0">
              <a:spAutoFit/>
            </a:bodyPr>
            <a:lstStyle/>
            <a:p>
              <a:r>
                <a:rPr lang="en-US" sz="2400" dirty="0">
                  <a:latin typeface="+mj-lt"/>
                </a:rPr>
                <a:t>Binary  Hex</a:t>
              </a:r>
            </a:p>
          </p:txBody>
        </p:sp>
        <p:sp>
          <p:nvSpPr>
            <p:cNvPr id="20" name="TextBox 19"/>
            <p:cNvSpPr txBox="1"/>
            <p:nvPr/>
          </p:nvSpPr>
          <p:spPr>
            <a:xfrm>
              <a:off x="4385603" y="1775594"/>
              <a:ext cx="2700997" cy="482329"/>
            </a:xfrm>
            <a:prstGeom prst="rect">
              <a:avLst/>
            </a:prstGeom>
            <a:noFill/>
          </p:spPr>
          <p:txBody>
            <a:bodyPr wrap="square" lIns="111904" tIns="55952" rIns="111904" bIns="55952" rtlCol="0">
              <a:spAutoFit/>
            </a:bodyPr>
            <a:lstStyle/>
            <a:p>
              <a:r>
                <a:rPr lang="en-US" sz="2400" dirty="0">
                  <a:latin typeface="+mj-lt"/>
                </a:rPr>
                <a:t>Binary  Hex</a:t>
              </a:r>
            </a:p>
          </p:txBody>
        </p:sp>
      </p:grpSp>
      <p:sp>
        <p:nvSpPr>
          <p:cNvPr id="2" name="TextBox 1">
            <a:extLst>
              <a:ext uri="{FF2B5EF4-FFF2-40B4-BE49-F238E27FC236}">
                <a16:creationId xmlns:a16="http://schemas.microsoft.com/office/drawing/2014/main" id="{89E1D224-9DF7-0CCF-6534-C5204DD199A5}"/>
              </a:ext>
            </a:extLst>
          </p:cNvPr>
          <p:cNvSpPr txBox="1"/>
          <p:nvPr/>
        </p:nvSpPr>
        <p:spPr>
          <a:xfrm>
            <a:off x="914400" y="5246360"/>
            <a:ext cx="7906332" cy="954107"/>
          </a:xfrm>
          <a:prstGeom prst="rect">
            <a:avLst/>
          </a:prstGeom>
          <a:noFill/>
        </p:spPr>
        <p:txBody>
          <a:bodyPr wrap="none" rtlCol="0">
            <a:spAutoFit/>
          </a:bodyPr>
          <a:lstStyle/>
          <a:p>
            <a:r>
              <a:rPr lang="en-US" sz="2800" dirty="0"/>
              <a:t>Hexadecimal numbers are case-insensitive.</a:t>
            </a:r>
          </a:p>
          <a:p>
            <a:r>
              <a:rPr lang="en-US" sz="2800" dirty="0"/>
              <a:t>Be prepared to convert between binary and hex.</a:t>
            </a:r>
          </a:p>
        </p:txBody>
      </p:sp>
    </p:spTree>
    <p:extLst>
      <p:ext uri="{BB962C8B-B14F-4D97-AF65-F5344CB8AC3E}">
        <p14:creationId xmlns:p14="http://schemas.microsoft.com/office/powerpoint/2010/main" val="22658880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t>Floating Point Numbers</a:t>
            </a:r>
          </a:p>
        </p:txBody>
      </p:sp>
      <p:sp>
        <p:nvSpPr>
          <p:cNvPr id="15" name="Slide Number Placeholder 14"/>
          <p:cNvSpPr>
            <a:spLocks noGrp="1"/>
          </p:cNvSpPr>
          <p:nvPr>
            <p:ph type="sldNum" sz="quarter" idx="12"/>
          </p:nvPr>
        </p:nvSpPr>
        <p:spPr/>
        <p:txBody>
          <a:bodyPr/>
          <a:lstStyle/>
          <a:p>
            <a:fld id="{DE92680F-60F8-43A8-8448-770068F7F39B}" type="slidenum">
              <a:rPr lang="en-US" smtClean="0"/>
              <a:pPr/>
              <a:t>34</a:t>
            </a:fld>
            <a:endParaRPr lang="en-US"/>
          </a:p>
        </p:txBody>
      </p:sp>
      <p:grpSp>
        <p:nvGrpSpPr>
          <p:cNvPr id="2" name="Group 12" descr="A horizontal line divided into three parts by vertical bars.  The leftmost part is very small, representing one bit, and is labeled sign.  The next part is roughly a third of the length and is labeled exponent eight bits.  The remaining two thirds segment is labeled significand 23 bits."/>
          <p:cNvGrpSpPr>
            <a:grpSpLocks/>
          </p:cNvGrpSpPr>
          <p:nvPr/>
        </p:nvGrpSpPr>
        <p:grpSpPr bwMode="auto">
          <a:xfrm>
            <a:off x="1002825" y="1642868"/>
            <a:ext cx="6945421" cy="1447511"/>
            <a:chOff x="480" y="720"/>
            <a:chExt cx="3456" cy="778"/>
          </a:xfrm>
        </p:grpSpPr>
        <p:grpSp>
          <p:nvGrpSpPr>
            <p:cNvPr id="3" name="Group 8"/>
            <p:cNvGrpSpPr>
              <a:grpSpLocks/>
            </p:cNvGrpSpPr>
            <p:nvPr/>
          </p:nvGrpSpPr>
          <p:grpSpPr bwMode="auto">
            <a:xfrm>
              <a:off x="720" y="1200"/>
              <a:ext cx="3216" cy="288"/>
              <a:chOff x="480" y="1200"/>
              <a:chExt cx="3216" cy="288"/>
            </a:xfrm>
          </p:grpSpPr>
          <p:sp>
            <p:nvSpPr>
              <p:cNvPr id="50186" name="Line 3"/>
              <p:cNvSpPr>
                <a:spLocks noChangeShapeType="1"/>
              </p:cNvSpPr>
              <p:nvPr/>
            </p:nvSpPr>
            <p:spPr bwMode="auto">
              <a:xfrm>
                <a:off x="480" y="1200"/>
                <a:ext cx="0" cy="288"/>
              </a:xfrm>
              <a:prstGeom prst="line">
                <a:avLst/>
              </a:prstGeom>
              <a:noFill/>
              <a:ln w="28575">
                <a:solidFill>
                  <a:schemeClr val="tx1"/>
                </a:solidFill>
                <a:round/>
                <a:headEnd/>
                <a:tailEnd/>
              </a:ln>
            </p:spPr>
            <p:txBody>
              <a:bodyPr wrap="none" anchor="ctr"/>
              <a:lstStyle/>
              <a:p>
                <a:endParaRPr lang="en-US"/>
              </a:p>
            </p:txBody>
          </p:sp>
          <p:sp>
            <p:nvSpPr>
              <p:cNvPr id="50187" name="Line 4"/>
              <p:cNvSpPr>
                <a:spLocks noChangeShapeType="1"/>
              </p:cNvSpPr>
              <p:nvPr/>
            </p:nvSpPr>
            <p:spPr bwMode="auto">
              <a:xfrm>
                <a:off x="480" y="1488"/>
                <a:ext cx="3216" cy="0"/>
              </a:xfrm>
              <a:prstGeom prst="line">
                <a:avLst/>
              </a:prstGeom>
              <a:noFill/>
              <a:ln w="28575">
                <a:solidFill>
                  <a:schemeClr val="tx1"/>
                </a:solidFill>
                <a:round/>
                <a:headEnd/>
                <a:tailEnd/>
              </a:ln>
            </p:spPr>
            <p:txBody>
              <a:bodyPr wrap="none" anchor="ctr"/>
              <a:lstStyle/>
              <a:p>
                <a:endParaRPr lang="en-US"/>
              </a:p>
            </p:txBody>
          </p:sp>
          <p:sp>
            <p:nvSpPr>
              <p:cNvPr id="50188" name="Line 5"/>
              <p:cNvSpPr>
                <a:spLocks noChangeShapeType="1"/>
              </p:cNvSpPr>
              <p:nvPr/>
            </p:nvSpPr>
            <p:spPr bwMode="auto">
              <a:xfrm>
                <a:off x="3696" y="1200"/>
                <a:ext cx="0" cy="288"/>
              </a:xfrm>
              <a:prstGeom prst="line">
                <a:avLst/>
              </a:prstGeom>
              <a:noFill/>
              <a:ln w="28575">
                <a:solidFill>
                  <a:schemeClr val="tx1"/>
                </a:solidFill>
                <a:round/>
                <a:headEnd/>
                <a:tailEnd/>
              </a:ln>
            </p:spPr>
            <p:txBody>
              <a:bodyPr wrap="none" anchor="ctr"/>
              <a:lstStyle/>
              <a:p>
                <a:endParaRPr lang="en-US"/>
              </a:p>
            </p:txBody>
          </p:sp>
          <p:sp>
            <p:nvSpPr>
              <p:cNvPr id="50189" name="Line 6"/>
              <p:cNvSpPr>
                <a:spLocks noChangeShapeType="1"/>
              </p:cNvSpPr>
              <p:nvPr/>
            </p:nvSpPr>
            <p:spPr bwMode="auto">
              <a:xfrm>
                <a:off x="624" y="1200"/>
                <a:ext cx="0" cy="288"/>
              </a:xfrm>
              <a:prstGeom prst="line">
                <a:avLst/>
              </a:prstGeom>
              <a:noFill/>
              <a:ln w="28575">
                <a:solidFill>
                  <a:schemeClr val="tx1"/>
                </a:solidFill>
                <a:round/>
                <a:headEnd/>
                <a:tailEnd/>
              </a:ln>
            </p:spPr>
            <p:txBody>
              <a:bodyPr wrap="none" anchor="ctr"/>
              <a:lstStyle/>
              <a:p>
                <a:endParaRPr lang="en-US"/>
              </a:p>
            </p:txBody>
          </p:sp>
          <p:sp>
            <p:nvSpPr>
              <p:cNvPr id="50190" name="Line 7"/>
              <p:cNvSpPr>
                <a:spLocks noChangeShapeType="1"/>
              </p:cNvSpPr>
              <p:nvPr/>
            </p:nvSpPr>
            <p:spPr bwMode="auto">
              <a:xfrm>
                <a:off x="1344" y="1200"/>
                <a:ext cx="0" cy="288"/>
              </a:xfrm>
              <a:prstGeom prst="line">
                <a:avLst/>
              </a:prstGeom>
              <a:noFill/>
              <a:ln w="28575">
                <a:solidFill>
                  <a:schemeClr val="tx1"/>
                </a:solidFill>
                <a:round/>
                <a:headEnd/>
                <a:tailEnd/>
              </a:ln>
            </p:spPr>
            <p:txBody>
              <a:bodyPr wrap="none" anchor="ctr"/>
              <a:lstStyle/>
              <a:p>
                <a:endParaRPr lang="en-US"/>
              </a:p>
            </p:txBody>
          </p:sp>
        </p:grpSp>
        <p:sp>
          <p:nvSpPr>
            <p:cNvPr id="50183" name="Text Box 9"/>
            <p:cNvSpPr txBox="1">
              <a:spLocks noChangeArrowheads="1"/>
            </p:cNvSpPr>
            <p:nvPr/>
          </p:nvSpPr>
          <p:spPr bwMode="auto">
            <a:xfrm>
              <a:off x="480" y="720"/>
              <a:ext cx="576" cy="414"/>
            </a:xfrm>
            <a:prstGeom prst="rect">
              <a:avLst/>
            </a:prstGeom>
            <a:noFill/>
            <a:ln w="9525">
              <a:noFill/>
              <a:miter lim="800000"/>
              <a:headEnd/>
              <a:tailEnd/>
            </a:ln>
          </p:spPr>
          <p:txBody>
            <a:bodyPr>
              <a:spAutoFit/>
            </a:bodyPr>
            <a:lstStyle/>
            <a:p>
              <a:pPr algn="ctr">
                <a:spcBef>
                  <a:spcPct val="50000"/>
                </a:spcBef>
              </a:pPr>
              <a:r>
                <a:rPr lang="en-US" sz="2200" b="1">
                  <a:latin typeface="Arial Narrow" pitchFamily="34" charset="0"/>
                </a:rPr>
                <a:t>Sign</a:t>
              </a:r>
              <a:br>
                <a:rPr lang="en-US" sz="2200" b="1">
                  <a:latin typeface="Arial Narrow" pitchFamily="34" charset="0"/>
                </a:rPr>
              </a:br>
              <a:r>
                <a:rPr lang="en-US" sz="2200" b="1">
                  <a:latin typeface="Arial Narrow" pitchFamily="34" charset="0"/>
                </a:rPr>
                <a:t>( 1 bit)</a:t>
              </a:r>
            </a:p>
          </p:txBody>
        </p:sp>
        <p:sp>
          <p:nvSpPr>
            <p:cNvPr id="50184" name="Text Box 10"/>
            <p:cNvSpPr txBox="1">
              <a:spLocks noChangeArrowheads="1"/>
            </p:cNvSpPr>
            <p:nvPr/>
          </p:nvSpPr>
          <p:spPr bwMode="auto">
            <a:xfrm>
              <a:off x="864" y="1084"/>
              <a:ext cx="720" cy="414"/>
            </a:xfrm>
            <a:prstGeom prst="rect">
              <a:avLst/>
            </a:prstGeom>
            <a:noFill/>
            <a:ln w="9525">
              <a:noFill/>
              <a:miter lim="800000"/>
              <a:headEnd/>
              <a:tailEnd/>
            </a:ln>
          </p:spPr>
          <p:txBody>
            <a:bodyPr>
              <a:spAutoFit/>
            </a:bodyPr>
            <a:lstStyle/>
            <a:p>
              <a:pPr algn="ctr">
                <a:spcBef>
                  <a:spcPct val="50000"/>
                </a:spcBef>
              </a:pPr>
              <a:r>
                <a:rPr lang="en-US" sz="2200" b="1" dirty="0">
                  <a:latin typeface="Arial Narrow" pitchFamily="34" charset="0"/>
                </a:rPr>
                <a:t>Exponent</a:t>
              </a:r>
              <a:br>
                <a:rPr lang="en-US" sz="2200" b="1" dirty="0">
                  <a:latin typeface="Arial Narrow" pitchFamily="34" charset="0"/>
                </a:rPr>
              </a:br>
              <a:r>
                <a:rPr lang="en-US" sz="2200" b="1" dirty="0">
                  <a:latin typeface="Arial Narrow" pitchFamily="34" charset="0"/>
                </a:rPr>
                <a:t>( 8 bits)</a:t>
              </a:r>
            </a:p>
          </p:txBody>
        </p:sp>
        <p:sp>
          <p:nvSpPr>
            <p:cNvPr id="50185" name="Text Box 11"/>
            <p:cNvSpPr txBox="1">
              <a:spLocks noChangeArrowheads="1"/>
            </p:cNvSpPr>
            <p:nvPr/>
          </p:nvSpPr>
          <p:spPr bwMode="auto">
            <a:xfrm>
              <a:off x="2256" y="1074"/>
              <a:ext cx="720" cy="414"/>
            </a:xfrm>
            <a:prstGeom prst="rect">
              <a:avLst/>
            </a:prstGeom>
            <a:noFill/>
            <a:ln w="9525">
              <a:noFill/>
              <a:miter lim="800000"/>
              <a:headEnd/>
              <a:tailEnd/>
            </a:ln>
          </p:spPr>
          <p:txBody>
            <a:bodyPr>
              <a:spAutoFit/>
            </a:bodyPr>
            <a:lstStyle/>
            <a:p>
              <a:pPr algn="ctr">
                <a:spcBef>
                  <a:spcPct val="50000"/>
                </a:spcBef>
              </a:pPr>
              <a:r>
                <a:rPr lang="en-US" sz="2200" b="1" dirty="0">
                  <a:latin typeface="Arial Narrow" pitchFamily="34" charset="0"/>
                </a:rPr>
                <a:t>Significand</a:t>
              </a:r>
              <a:br>
                <a:rPr lang="en-US" sz="2200" b="1" dirty="0">
                  <a:latin typeface="Arial Narrow" pitchFamily="34" charset="0"/>
                </a:rPr>
              </a:br>
              <a:r>
                <a:rPr lang="en-US" sz="2200" b="1" dirty="0">
                  <a:latin typeface="Arial Narrow" pitchFamily="34" charset="0"/>
                </a:rPr>
                <a:t>( 23 bits)</a:t>
              </a:r>
            </a:p>
          </p:txBody>
        </p:sp>
      </p:grpSp>
      <p:sp>
        <p:nvSpPr>
          <p:cNvPr id="50180" name="Text Box 13"/>
          <p:cNvSpPr txBox="1">
            <a:spLocks noChangeArrowheads="1"/>
          </p:cNvSpPr>
          <p:nvPr/>
        </p:nvSpPr>
        <p:spPr bwMode="auto">
          <a:xfrm>
            <a:off x="1295400" y="3149363"/>
            <a:ext cx="6752492" cy="420773"/>
          </a:xfrm>
          <a:prstGeom prst="rect">
            <a:avLst/>
          </a:prstGeom>
          <a:noFill/>
          <a:ln w="9525">
            <a:noFill/>
            <a:miter lim="800000"/>
            <a:headEnd/>
            <a:tailEnd/>
          </a:ln>
        </p:spPr>
        <p:txBody>
          <a:bodyPr lIns="111904" tIns="55952" rIns="111904" bIns="55952">
            <a:spAutoFit/>
          </a:bodyPr>
          <a:lstStyle/>
          <a:p>
            <a:pPr algn="ctr">
              <a:spcBef>
                <a:spcPct val="50000"/>
              </a:spcBef>
            </a:pPr>
            <a:r>
              <a:rPr lang="en-US" sz="2000" dirty="0"/>
              <a:t>IEEE 754   32-bit Floating Point Format</a:t>
            </a:r>
          </a:p>
        </p:txBody>
      </p:sp>
      <p:sp>
        <p:nvSpPr>
          <p:cNvPr id="50181" name="Text Box 14"/>
          <p:cNvSpPr txBox="1">
            <a:spLocks noChangeArrowheads="1"/>
          </p:cNvSpPr>
          <p:nvPr/>
        </p:nvSpPr>
        <p:spPr bwMode="auto">
          <a:xfrm>
            <a:off x="419986" y="3853564"/>
            <a:ext cx="8006527" cy="2159711"/>
          </a:xfrm>
          <a:prstGeom prst="rect">
            <a:avLst/>
          </a:prstGeom>
          <a:noFill/>
          <a:ln w="9525">
            <a:noFill/>
            <a:miter lim="800000"/>
            <a:headEnd/>
            <a:tailEnd/>
          </a:ln>
        </p:spPr>
        <p:txBody>
          <a:bodyPr lIns="111904" tIns="55952" rIns="111904" bIns="55952">
            <a:spAutoFit/>
          </a:bodyPr>
          <a:lstStyle/>
          <a:p>
            <a:pPr marL="285750" indent="-285750">
              <a:spcBef>
                <a:spcPct val="25000"/>
              </a:spcBef>
              <a:buFont typeface="Arial" panose="020B0604020202020204" pitchFamily="34" charset="0"/>
              <a:buChar char="•"/>
            </a:pPr>
            <a:r>
              <a:rPr lang="en-US" sz="2800" dirty="0"/>
              <a:t>The sign bit indicates the sign of the number</a:t>
            </a:r>
          </a:p>
          <a:p>
            <a:pPr marL="285750" indent="-285750">
              <a:spcBef>
                <a:spcPct val="25000"/>
              </a:spcBef>
              <a:buFont typeface="Arial" panose="020B0604020202020204" pitchFamily="34" charset="0"/>
              <a:buChar char="•"/>
            </a:pPr>
            <a:r>
              <a:rPr lang="en-US" sz="2800" dirty="0"/>
              <a:t>The exponent is also signed; </a:t>
            </a:r>
            <a:r>
              <a:rPr lang="en-US" sz="2800" b="1" dirty="0"/>
              <a:t>+</a:t>
            </a:r>
            <a:r>
              <a:rPr lang="en-US" sz="2800" dirty="0"/>
              <a:t>  </a:t>
            </a:r>
            <a:r>
              <a:rPr lang="en-US" sz="2800" dirty="0">
                <a:sym typeface="Symbol" pitchFamily="18" charset="2"/>
              </a:rPr>
              <a:t> </a:t>
            </a:r>
            <a:r>
              <a:rPr lang="en-US" sz="2800" dirty="0"/>
              <a:t>1, </a:t>
            </a:r>
            <a:r>
              <a:rPr lang="en-US" sz="2800" dirty="0">
                <a:sym typeface="Symbol" pitchFamily="18" charset="2"/>
              </a:rPr>
              <a:t></a:t>
            </a:r>
            <a:r>
              <a:rPr lang="en-US" sz="2800" dirty="0"/>
              <a:t> &lt; 1</a:t>
            </a:r>
          </a:p>
          <a:p>
            <a:pPr marL="285750" indent="-285750">
              <a:spcBef>
                <a:spcPct val="25000"/>
              </a:spcBef>
              <a:buFont typeface="Arial" panose="020B0604020202020204" pitchFamily="34" charset="0"/>
              <a:buChar char="•"/>
            </a:pPr>
            <a:r>
              <a:rPr lang="en-US" sz="2800" dirty="0"/>
              <a:t>The </a:t>
            </a:r>
            <a:r>
              <a:rPr lang="en-US" sz="2800" dirty="0" err="1"/>
              <a:t>signifocand</a:t>
            </a:r>
            <a:r>
              <a:rPr lang="en-US" sz="2800" dirty="0"/>
              <a:t> holds the significant digits.</a:t>
            </a:r>
          </a:p>
          <a:p>
            <a:pPr lvl="1">
              <a:spcBef>
                <a:spcPct val="25000"/>
              </a:spcBef>
            </a:pPr>
            <a:r>
              <a:rPr lang="en-US" sz="2800" b="1" i="1" dirty="0"/>
              <a:t>  n</a:t>
            </a:r>
            <a:r>
              <a:rPr lang="en-US" sz="2800" dirty="0"/>
              <a:t> = </a:t>
            </a:r>
            <a:r>
              <a:rPr lang="en-US" sz="2800" b="1" i="1" dirty="0"/>
              <a:t> (2</a:t>
            </a:r>
            <a:r>
              <a:rPr lang="en-US" sz="2800" b="1" i="1" baseline="46000" dirty="0"/>
              <a:t>c</a:t>
            </a:r>
            <a:r>
              <a:rPr lang="en-US" sz="2800" b="1" i="1" dirty="0"/>
              <a:t> </a:t>
            </a:r>
            <a:r>
              <a:rPr lang="en-US" sz="2800" b="1" i="1" dirty="0">
                <a:sym typeface="Symbol" pitchFamily="18" charset="2"/>
              </a:rPr>
              <a:t> s )  </a:t>
            </a:r>
            <a:r>
              <a:rPr lang="en-US" sz="2800" dirty="0">
                <a:sym typeface="Symbol" pitchFamily="18" charset="2"/>
              </a:rPr>
              <a:t>(positive if sign = 0, negative if 1)</a:t>
            </a:r>
            <a:endParaRPr lang="en-US" sz="2800" b="1" i="1" dirty="0">
              <a:sym typeface="Symbol" pitchFamily="18" charset="2"/>
            </a:endParaRPr>
          </a:p>
        </p:txBody>
      </p:sp>
    </p:spTree>
    <p:custDataLst>
      <p:tags r:id="rId1"/>
    </p:custDataLst>
    <p:extLst>
      <p:ext uri="{BB962C8B-B14F-4D97-AF65-F5344CB8AC3E}">
        <p14:creationId xmlns:p14="http://schemas.microsoft.com/office/powerpoint/2010/main" val="20392638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181">
                                            <p:txEl>
                                              <p:pRg st="0" end="0"/>
                                            </p:txEl>
                                          </p:spTgt>
                                        </p:tgtEl>
                                        <p:attrNameLst>
                                          <p:attrName>style.visibility</p:attrName>
                                        </p:attrNameLst>
                                      </p:cBhvr>
                                      <p:to>
                                        <p:strVal val="visible"/>
                                      </p:to>
                                    </p:set>
                                    <p:animEffect transition="in" filter="fade">
                                      <p:cBhvr>
                                        <p:cTn id="7" dur="500"/>
                                        <p:tgtEl>
                                          <p:spTgt spid="501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0181">
                                            <p:txEl>
                                              <p:pRg st="1" end="1"/>
                                            </p:txEl>
                                          </p:spTgt>
                                        </p:tgtEl>
                                        <p:attrNameLst>
                                          <p:attrName>style.visibility</p:attrName>
                                        </p:attrNameLst>
                                      </p:cBhvr>
                                      <p:to>
                                        <p:strVal val="visible"/>
                                      </p:to>
                                    </p:set>
                                    <p:animEffect transition="in" filter="fade">
                                      <p:cBhvr>
                                        <p:cTn id="12" dur="500"/>
                                        <p:tgtEl>
                                          <p:spTgt spid="5018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0181">
                                            <p:txEl>
                                              <p:pRg st="2" end="2"/>
                                            </p:txEl>
                                          </p:spTgt>
                                        </p:tgtEl>
                                        <p:attrNameLst>
                                          <p:attrName>style.visibility</p:attrName>
                                        </p:attrNameLst>
                                      </p:cBhvr>
                                      <p:to>
                                        <p:strVal val="visible"/>
                                      </p:to>
                                    </p:set>
                                    <p:animEffect transition="in" filter="fade">
                                      <p:cBhvr>
                                        <p:cTn id="17" dur="500"/>
                                        <p:tgtEl>
                                          <p:spTgt spid="5018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0181">
                                            <p:txEl>
                                              <p:pRg st="3" end="3"/>
                                            </p:txEl>
                                          </p:spTgt>
                                        </p:tgtEl>
                                        <p:attrNameLst>
                                          <p:attrName>style.visibility</p:attrName>
                                        </p:attrNameLst>
                                      </p:cBhvr>
                                      <p:to>
                                        <p:strVal val="visible"/>
                                      </p:to>
                                    </p:set>
                                    <p:animEffect transition="in" filter="fade">
                                      <p:cBhvr>
                                        <p:cTn id="22" dur="500"/>
                                        <p:tgtEl>
                                          <p:spTgt spid="5018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normAutofit fontScale="90000"/>
          </a:bodyPr>
          <a:lstStyle/>
          <a:p>
            <a:r>
              <a:rPr lang="en-US" dirty="0"/>
              <a:t>Range of Single Precision</a:t>
            </a:r>
            <a:br>
              <a:rPr lang="en-US" dirty="0"/>
            </a:br>
            <a:r>
              <a:rPr lang="en-US" dirty="0"/>
              <a:t>Floating-Point Numbers</a:t>
            </a:r>
          </a:p>
        </p:txBody>
      </p:sp>
      <p:sp>
        <p:nvSpPr>
          <p:cNvPr id="24" name="Slide Number Placeholder 23"/>
          <p:cNvSpPr>
            <a:spLocks noGrp="1"/>
          </p:cNvSpPr>
          <p:nvPr>
            <p:ph type="sldNum" sz="quarter" idx="12"/>
          </p:nvPr>
        </p:nvSpPr>
        <p:spPr/>
        <p:txBody>
          <a:bodyPr/>
          <a:lstStyle/>
          <a:p>
            <a:fld id="{DE92680F-60F8-43A8-8448-770068F7F39B}" type="slidenum">
              <a:rPr lang="en-US" smtClean="0"/>
              <a:pPr/>
              <a:t>35</a:t>
            </a:fld>
            <a:endParaRPr lang="en-US"/>
          </a:p>
        </p:txBody>
      </p:sp>
      <p:grpSp>
        <p:nvGrpSpPr>
          <p:cNvPr id="2" name="Group 28" descr="A horizontal number line with arrows at each end, indicating extension to infinity.  Zero is marked in the center with a vertical bar.  Arcs slightly to the left and right of zero are labeled respresentable negative numbers on the left and representable positive numbers on the right.  Areas outside the arc and near zero are lebeled negative and positive overflow.  The line beyond the left arc is labeled negative overflow.  The line behind the right arc is labeled positive overflow."/>
          <p:cNvGrpSpPr>
            <a:grpSpLocks/>
          </p:cNvGrpSpPr>
          <p:nvPr/>
        </p:nvGrpSpPr>
        <p:grpSpPr bwMode="auto">
          <a:xfrm>
            <a:off x="776738" y="1981200"/>
            <a:ext cx="7910062" cy="3215036"/>
            <a:chOff x="240" y="960"/>
            <a:chExt cx="3936" cy="1728"/>
          </a:xfrm>
        </p:grpSpPr>
        <p:sp>
          <p:nvSpPr>
            <p:cNvPr id="58372" name="Line 3"/>
            <p:cNvSpPr>
              <a:spLocks noChangeShapeType="1"/>
            </p:cNvSpPr>
            <p:nvPr/>
          </p:nvSpPr>
          <p:spPr bwMode="auto">
            <a:xfrm>
              <a:off x="336" y="1968"/>
              <a:ext cx="3600" cy="0"/>
            </a:xfrm>
            <a:prstGeom prst="line">
              <a:avLst/>
            </a:prstGeom>
            <a:noFill/>
            <a:ln w="25400">
              <a:solidFill>
                <a:schemeClr val="tx1"/>
              </a:solidFill>
              <a:round/>
              <a:headEnd type="triangle" w="lg" len="lg"/>
              <a:tailEnd type="triangle" w="lg" len="lg"/>
            </a:ln>
          </p:spPr>
          <p:txBody>
            <a:bodyPr wrap="none" anchor="ctr"/>
            <a:lstStyle/>
            <a:p>
              <a:endParaRPr lang="en-US"/>
            </a:p>
          </p:txBody>
        </p:sp>
        <p:sp>
          <p:nvSpPr>
            <p:cNvPr id="58373" name="Line 4"/>
            <p:cNvSpPr>
              <a:spLocks noChangeShapeType="1"/>
            </p:cNvSpPr>
            <p:nvPr/>
          </p:nvSpPr>
          <p:spPr bwMode="auto">
            <a:xfrm>
              <a:off x="2112" y="1776"/>
              <a:ext cx="0" cy="192"/>
            </a:xfrm>
            <a:prstGeom prst="line">
              <a:avLst/>
            </a:prstGeom>
            <a:noFill/>
            <a:ln w="28575">
              <a:solidFill>
                <a:schemeClr val="tx1"/>
              </a:solidFill>
              <a:round/>
              <a:headEnd/>
              <a:tailEnd/>
            </a:ln>
          </p:spPr>
          <p:txBody>
            <a:bodyPr wrap="none" anchor="ctr"/>
            <a:lstStyle/>
            <a:p>
              <a:endParaRPr lang="en-US"/>
            </a:p>
          </p:txBody>
        </p:sp>
        <p:sp>
          <p:nvSpPr>
            <p:cNvPr id="58374" name="AutoShape 10"/>
            <p:cNvSpPr>
              <a:spLocks/>
            </p:cNvSpPr>
            <p:nvPr/>
          </p:nvSpPr>
          <p:spPr bwMode="auto">
            <a:xfrm rot="5400000">
              <a:off x="1296" y="1248"/>
              <a:ext cx="192" cy="1152"/>
            </a:xfrm>
            <a:prstGeom prst="leftBracket">
              <a:avLst>
                <a:gd name="adj" fmla="val 50000"/>
              </a:avLst>
            </a:prstGeom>
            <a:noFill/>
            <a:ln w="9525">
              <a:solidFill>
                <a:schemeClr val="tx1"/>
              </a:solidFill>
              <a:round/>
              <a:headEnd/>
              <a:tailEnd/>
            </a:ln>
          </p:spPr>
          <p:txBody>
            <a:bodyPr wrap="none" anchor="ctr"/>
            <a:lstStyle/>
            <a:p>
              <a:endParaRPr lang="en-US"/>
            </a:p>
          </p:txBody>
        </p:sp>
        <p:sp>
          <p:nvSpPr>
            <p:cNvPr id="58375" name="AutoShape 11"/>
            <p:cNvSpPr>
              <a:spLocks/>
            </p:cNvSpPr>
            <p:nvPr/>
          </p:nvSpPr>
          <p:spPr bwMode="auto">
            <a:xfrm rot="5400000">
              <a:off x="2736" y="1248"/>
              <a:ext cx="192" cy="1152"/>
            </a:xfrm>
            <a:prstGeom prst="leftBracket">
              <a:avLst>
                <a:gd name="adj" fmla="val 50000"/>
              </a:avLst>
            </a:prstGeom>
            <a:noFill/>
            <a:ln w="9525">
              <a:solidFill>
                <a:schemeClr val="tx1"/>
              </a:solidFill>
              <a:round/>
              <a:headEnd/>
              <a:tailEnd/>
            </a:ln>
          </p:spPr>
          <p:txBody>
            <a:bodyPr wrap="none" anchor="ctr"/>
            <a:lstStyle/>
            <a:p>
              <a:endParaRPr lang="en-US"/>
            </a:p>
          </p:txBody>
        </p:sp>
        <p:sp>
          <p:nvSpPr>
            <p:cNvPr id="58376" name="Text Box 12"/>
            <p:cNvSpPr txBox="1">
              <a:spLocks noChangeArrowheads="1"/>
            </p:cNvSpPr>
            <p:nvPr/>
          </p:nvSpPr>
          <p:spPr bwMode="auto">
            <a:xfrm>
              <a:off x="816" y="1248"/>
              <a:ext cx="1248" cy="414"/>
            </a:xfrm>
            <a:prstGeom prst="rect">
              <a:avLst/>
            </a:prstGeom>
            <a:noFill/>
            <a:ln w="9525">
              <a:noFill/>
              <a:miter lim="800000"/>
              <a:headEnd/>
              <a:tailEnd/>
            </a:ln>
          </p:spPr>
          <p:txBody>
            <a:bodyPr>
              <a:spAutoFit/>
            </a:bodyPr>
            <a:lstStyle/>
            <a:p>
              <a:pPr algn="ctr">
                <a:spcBef>
                  <a:spcPct val="50000"/>
                </a:spcBef>
              </a:pPr>
              <a:r>
                <a:rPr lang="en-US" sz="2200" b="1">
                  <a:latin typeface="Arial Narrow" pitchFamily="34" charset="0"/>
                </a:rPr>
                <a:t>Representable</a:t>
              </a:r>
              <a:br>
                <a:rPr lang="en-US" sz="2200" b="1">
                  <a:latin typeface="Arial Narrow" pitchFamily="34" charset="0"/>
                </a:rPr>
              </a:br>
              <a:r>
                <a:rPr lang="en-US" sz="2200" b="1">
                  <a:latin typeface="Arial Narrow" pitchFamily="34" charset="0"/>
                </a:rPr>
                <a:t>Negative Numbers</a:t>
              </a:r>
              <a:endParaRPr lang="en-US"/>
            </a:p>
          </p:txBody>
        </p:sp>
        <p:sp>
          <p:nvSpPr>
            <p:cNvPr id="58377" name="Text Box 13"/>
            <p:cNvSpPr txBox="1">
              <a:spLocks noChangeArrowheads="1"/>
            </p:cNvSpPr>
            <p:nvPr/>
          </p:nvSpPr>
          <p:spPr bwMode="auto">
            <a:xfrm>
              <a:off x="2160" y="1248"/>
              <a:ext cx="1248" cy="414"/>
            </a:xfrm>
            <a:prstGeom prst="rect">
              <a:avLst/>
            </a:prstGeom>
            <a:noFill/>
            <a:ln w="9525">
              <a:noFill/>
              <a:miter lim="800000"/>
              <a:headEnd/>
              <a:tailEnd/>
            </a:ln>
          </p:spPr>
          <p:txBody>
            <a:bodyPr>
              <a:spAutoFit/>
            </a:bodyPr>
            <a:lstStyle/>
            <a:p>
              <a:pPr algn="ctr">
                <a:spcBef>
                  <a:spcPct val="50000"/>
                </a:spcBef>
              </a:pPr>
              <a:r>
                <a:rPr lang="en-US" sz="2200" b="1">
                  <a:latin typeface="Arial Narrow" pitchFamily="34" charset="0"/>
                </a:rPr>
                <a:t>Representable</a:t>
              </a:r>
              <a:br>
                <a:rPr lang="en-US" sz="2200" b="1">
                  <a:latin typeface="Arial Narrow" pitchFamily="34" charset="0"/>
                </a:rPr>
              </a:br>
              <a:r>
                <a:rPr lang="en-US" sz="2200" b="1">
                  <a:latin typeface="Arial Narrow" pitchFamily="34" charset="0"/>
                </a:rPr>
                <a:t>Positive Numbers</a:t>
              </a:r>
              <a:endParaRPr lang="en-US"/>
            </a:p>
          </p:txBody>
        </p:sp>
        <p:sp>
          <p:nvSpPr>
            <p:cNvPr id="58378" name="Text Box 14"/>
            <p:cNvSpPr txBox="1">
              <a:spLocks noChangeArrowheads="1"/>
            </p:cNvSpPr>
            <p:nvPr/>
          </p:nvSpPr>
          <p:spPr bwMode="auto">
            <a:xfrm>
              <a:off x="1920" y="960"/>
              <a:ext cx="480" cy="231"/>
            </a:xfrm>
            <a:prstGeom prst="rect">
              <a:avLst/>
            </a:prstGeom>
            <a:noFill/>
            <a:ln w="9525">
              <a:noFill/>
              <a:miter lim="800000"/>
              <a:headEnd/>
              <a:tailEnd/>
            </a:ln>
          </p:spPr>
          <p:txBody>
            <a:bodyPr>
              <a:spAutoFit/>
            </a:bodyPr>
            <a:lstStyle/>
            <a:p>
              <a:pPr>
                <a:spcBef>
                  <a:spcPct val="50000"/>
                </a:spcBef>
              </a:pPr>
              <a:r>
                <a:rPr lang="en-US" sz="2200" b="1">
                  <a:latin typeface="Arial Narrow" pitchFamily="34" charset="0"/>
                </a:rPr>
                <a:t>Zero</a:t>
              </a:r>
              <a:endParaRPr lang="en-US"/>
            </a:p>
          </p:txBody>
        </p:sp>
        <p:sp>
          <p:nvSpPr>
            <p:cNvPr id="58379" name="Text Box 15"/>
            <p:cNvSpPr txBox="1">
              <a:spLocks noChangeArrowheads="1"/>
            </p:cNvSpPr>
            <p:nvPr/>
          </p:nvSpPr>
          <p:spPr bwMode="auto">
            <a:xfrm>
              <a:off x="240" y="2160"/>
              <a:ext cx="1248" cy="231"/>
            </a:xfrm>
            <a:prstGeom prst="rect">
              <a:avLst/>
            </a:prstGeom>
            <a:noFill/>
            <a:ln w="9525">
              <a:noFill/>
              <a:miter lim="800000"/>
              <a:headEnd/>
              <a:tailEnd/>
            </a:ln>
          </p:spPr>
          <p:txBody>
            <a:bodyPr>
              <a:spAutoFit/>
            </a:bodyPr>
            <a:lstStyle/>
            <a:p>
              <a:pPr algn="ctr">
                <a:spcBef>
                  <a:spcPct val="50000"/>
                </a:spcBef>
              </a:pPr>
              <a:r>
                <a:rPr lang="en-US" sz="2200" b="1" dirty="0">
                  <a:latin typeface="Arial Narrow" pitchFamily="34" charset="0"/>
                </a:rPr>
                <a:t>Negative Overflow</a:t>
              </a:r>
              <a:endParaRPr lang="en-US" dirty="0"/>
            </a:p>
          </p:txBody>
        </p:sp>
        <p:sp>
          <p:nvSpPr>
            <p:cNvPr id="58380" name="Text Box 16"/>
            <p:cNvSpPr txBox="1">
              <a:spLocks noChangeArrowheads="1"/>
            </p:cNvSpPr>
            <p:nvPr/>
          </p:nvSpPr>
          <p:spPr bwMode="auto">
            <a:xfrm>
              <a:off x="2928" y="2160"/>
              <a:ext cx="1248" cy="231"/>
            </a:xfrm>
            <a:prstGeom prst="rect">
              <a:avLst/>
            </a:prstGeom>
            <a:noFill/>
            <a:ln w="9525">
              <a:noFill/>
              <a:miter lim="800000"/>
              <a:headEnd/>
              <a:tailEnd/>
            </a:ln>
          </p:spPr>
          <p:txBody>
            <a:bodyPr>
              <a:spAutoFit/>
            </a:bodyPr>
            <a:lstStyle/>
            <a:p>
              <a:pPr algn="ctr">
                <a:spcBef>
                  <a:spcPct val="50000"/>
                </a:spcBef>
              </a:pPr>
              <a:r>
                <a:rPr lang="en-US" sz="2200" b="1" dirty="0">
                  <a:latin typeface="Arial Narrow" pitchFamily="34" charset="0"/>
                </a:rPr>
                <a:t>Positive Overflow</a:t>
              </a:r>
              <a:endParaRPr lang="en-US" dirty="0"/>
            </a:p>
          </p:txBody>
        </p:sp>
        <p:sp>
          <p:nvSpPr>
            <p:cNvPr id="58381" name="Text Box 17"/>
            <p:cNvSpPr txBox="1">
              <a:spLocks noChangeArrowheads="1"/>
            </p:cNvSpPr>
            <p:nvPr/>
          </p:nvSpPr>
          <p:spPr bwMode="auto">
            <a:xfrm>
              <a:off x="864" y="2457"/>
              <a:ext cx="1248" cy="231"/>
            </a:xfrm>
            <a:prstGeom prst="rect">
              <a:avLst/>
            </a:prstGeom>
            <a:noFill/>
            <a:ln w="9525">
              <a:noFill/>
              <a:miter lim="800000"/>
              <a:headEnd/>
              <a:tailEnd/>
            </a:ln>
          </p:spPr>
          <p:txBody>
            <a:bodyPr>
              <a:spAutoFit/>
            </a:bodyPr>
            <a:lstStyle/>
            <a:p>
              <a:pPr algn="ctr">
                <a:spcBef>
                  <a:spcPct val="50000"/>
                </a:spcBef>
              </a:pPr>
              <a:r>
                <a:rPr lang="en-US" sz="2200" b="1" dirty="0">
                  <a:latin typeface="Arial Narrow" pitchFamily="34" charset="0"/>
                </a:rPr>
                <a:t>Negative Underflow</a:t>
              </a:r>
              <a:endParaRPr lang="en-US" dirty="0"/>
            </a:p>
          </p:txBody>
        </p:sp>
        <p:sp>
          <p:nvSpPr>
            <p:cNvPr id="58382" name="Text Box 18"/>
            <p:cNvSpPr txBox="1">
              <a:spLocks noChangeArrowheads="1"/>
            </p:cNvSpPr>
            <p:nvPr/>
          </p:nvSpPr>
          <p:spPr bwMode="auto">
            <a:xfrm>
              <a:off x="2208" y="2448"/>
              <a:ext cx="1248" cy="231"/>
            </a:xfrm>
            <a:prstGeom prst="rect">
              <a:avLst/>
            </a:prstGeom>
            <a:noFill/>
            <a:ln w="9525">
              <a:noFill/>
              <a:miter lim="800000"/>
              <a:headEnd/>
              <a:tailEnd/>
            </a:ln>
          </p:spPr>
          <p:txBody>
            <a:bodyPr>
              <a:spAutoFit/>
            </a:bodyPr>
            <a:lstStyle/>
            <a:p>
              <a:pPr algn="ctr">
                <a:spcBef>
                  <a:spcPct val="50000"/>
                </a:spcBef>
              </a:pPr>
              <a:r>
                <a:rPr lang="en-US" sz="2200" b="1" dirty="0">
                  <a:latin typeface="Arial Narrow" pitchFamily="34" charset="0"/>
                </a:rPr>
                <a:t>Positive Underflow</a:t>
              </a:r>
              <a:endParaRPr lang="en-US" dirty="0"/>
            </a:p>
          </p:txBody>
        </p:sp>
        <p:sp>
          <p:nvSpPr>
            <p:cNvPr id="58383" name="Line 19"/>
            <p:cNvSpPr>
              <a:spLocks noChangeShapeType="1"/>
            </p:cNvSpPr>
            <p:nvPr/>
          </p:nvSpPr>
          <p:spPr bwMode="auto">
            <a:xfrm>
              <a:off x="2112" y="1248"/>
              <a:ext cx="0" cy="480"/>
            </a:xfrm>
            <a:prstGeom prst="line">
              <a:avLst/>
            </a:prstGeom>
            <a:noFill/>
            <a:ln w="9525">
              <a:solidFill>
                <a:srgbClr val="FF3300"/>
              </a:solidFill>
              <a:round/>
              <a:headEnd/>
              <a:tailEnd type="triangle" w="med" len="med"/>
            </a:ln>
          </p:spPr>
          <p:txBody>
            <a:bodyPr wrap="none" anchor="ctr"/>
            <a:lstStyle/>
            <a:p>
              <a:endParaRPr lang="en-US"/>
            </a:p>
          </p:txBody>
        </p:sp>
        <p:sp>
          <p:nvSpPr>
            <p:cNvPr id="58384" name="Line 20"/>
            <p:cNvSpPr>
              <a:spLocks noChangeShapeType="1"/>
            </p:cNvSpPr>
            <p:nvPr/>
          </p:nvSpPr>
          <p:spPr bwMode="auto">
            <a:xfrm flipV="1">
              <a:off x="1536" y="2016"/>
              <a:ext cx="480" cy="480"/>
            </a:xfrm>
            <a:prstGeom prst="line">
              <a:avLst/>
            </a:prstGeom>
            <a:noFill/>
            <a:ln w="9525">
              <a:solidFill>
                <a:srgbClr val="FF3300"/>
              </a:solidFill>
              <a:round/>
              <a:headEnd/>
              <a:tailEnd type="triangle" w="med" len="med"/>
            </a:ln>
          </p:spPr>
          <p:txBody>
            <a:bodyPr wrap="none" anchor="ctr"/>
            <a:lstStyle/>
            <a:p>
              <a:endParaRPr lang="en-US"/>
            </a:p>
          </p:txBody>
        </p:sp>
        <p:sp>
          <p:nvSpPr>
            <p:cNvPr id="58385" name="Line 21"/>
            <p:cNvSpPr>
              <a:spLocks noChangeShapeType="1"/>
            </p:cNvSpPr>
            <p:nvPr/>
          </p:nvSpPr>
          <p:spPr bwMode="auto">
            <a:xfrm flipH="1" flipV="1">
              <a:off x="2160" y="2016"/>
              <a:ext cx="576" cy="384"/>
            </a:xfrm>
            <a:prstGeom prst="line">
              <a:avLst/>
            </a:prstGeom>
            <a:noFill/>
            <a:ln w="9525">
              <a:solidFill>
                <a:srgbClr val="FF3300"/>
              </a:solidFill>
              <a:round/>
              <a:headEnd/>
              <a:tailEnd type="triangle" w="med" len="med"/>
            </a:ln>
          </p:spPr>
          <p:txBody>
            <a:bodyPr wrap="none" anchor="ctr"/>
            <a:lstStyle/>
            <a:p>
              <a:endParaRPr lang="en-US"/>
            </a:p>
          </p:txBody>
        </p:sp>
        <p:sp>
          <p:nvSpPr>
            <p:cNvPr id="58386" name="Line 22"/>
            <p:cNvSpPr>
              <a:spLocks noChangeShapeType="1"/>
            </p:cNvSpPr>
            <p:nvPr/>
          </p:nvSpPr>
          <p:spPr bwMode="auto">
            <a:xfrm flipH="1" flipV="1">
              <a:off x="720" y="2016"/>
              <a:ext cx="144" cy="144"/>
            </a:xfrm>
            <a:prstGeom prst="line">
              <a:avLst/>
            </a:prstGeom>
            <a:noFill/>
            <a:ln w="9525">
              <a:solidFill>
                <a:srgbClr val="FF3300"/>
              </a:solidFill>
              <a:round/>
              <a:headEnd/>
              <a:tailEnd type="triangle" w="med" len="med"/>
            </a:ln>
          </p:spPr>
          <p:txBody>
            <a:bodyPr wrap="none" anchor="ctr"/>
            <a:lstStyle/>
            <a:p>
              <a:endParaRPr lang="en-US"/>
            </a:p>
          </p:txBody>
        </p:sp>
        <p:sp>
          <p:nvSpPr>
            <p:cNvPr id="58387" name="Line 23"/>
            <p:cNvSpPr>
              <a:spLocks noChangeShapeType="1"/>
            </p:cNvSpPr>
            <p:nvPr/>
          </p:nvSpPr>
          <p:spPr bwMode="auto">
            <a:xfrm flipV="1">
              <a:off x="3504" y="2016"/>
              <a:ext cx="96" cy="192"/>
            </a:xfrm>
            <a:prstGeom prst="line">
              <a:avLst/>
            </a:prstGeom>
            <a:noFill/>
            <a:ln w="9525">
              <a:solidFill>
                <a:srgbClr val="FF3300"/>
              </a:solidFill>
              <a:round/>
              <a:headEnd/>
              <a:tailEnd type="triangle" w="med" len="med"/>
            </a:ln>
          </p:spPr>
          <p:txBody>
            <a:bodyPr wrap="none" anchor="ctr"/>
            <a:lstStyle/>
            <a:p>
              <a:endParaRPr lang="en-US"/>
            </a:p>
          </p:txBody>
        </p:sp>
        <p:sp>
          <p:nvSpPr>
            <p:cNvPr id="58388" name="Text Box 24"/>
            <p:cNvSpPr txBox="1">
              <a:spLocks noChangeArrowheads="1"/>
            </p:cNvSpPr>
            <p:nvPr/>
          </p:nvSpPr>
          <p:spPr bwMode="auto">
            <a:xfrm>
              <a:off x="240" y="1728"/>
              <a:ext cx="960" cy="231"/>
            </a:xfrm>
            <a:prstGeom prst="rect">
              <a:avLst/>
            </a:prstGeom>
            <a:noFill/>
            <a:ln w="9525">
              <a:noFill/>
              <a:miter lim="800000"/>
              <a:headEnd/>
              <a:tailEnd/>
            </a:ln>
          </p:spPr>
          <p:txBody>
            <a:bodyPr>
              <a:spAutoFit/>
            </a:bodyPr>
            <a:lstStyle/>
            <a:p>
              <a:pPr>
                <a:spcBef>
                  <a:spcPct val="50000"/>
                </a:spcBef>
              </a:pPr>
              <a:r>
                <a:rPr lang="en-US" sz="2200" b="1">
                  <a:latin typeface="Arial Narrow" pitchFamily="34" charset="0"/>
                </a:rPr>
                <a:t>&lt; </a:t>
              </a:r>
              <a:r>
                <a:rPr lang="en-US" sz="2200" b="1">
                  <a:latin typeface="Arial Narrow" pitchFamily="34" charset="0"/>
                  <a:sym typeface="Symbol" pitchFamily="18" charset="2"/>
                </a:rPr>
                <a:t> 2 </a:t>
              </a:r>
              <a:r>
                <a:rPr lang="en-US" sz="2200" b="1" baseline="26000">
                  <a:latin typeface="Arial Narrow" pitchFamily="34" charset="0"/>
                  <a:sym typeface="Symbol" pitchFamily="18" charset="2"/>
                </a:rPr>
                <a:t>+127</a:t>
              </a:r>
              <a:endParaRPr lang="en-US" sz="2200" b="1">
                <a:latin typeface="Arial Narrow" pitchFamily="34" charset="0"/>
              </a:endParaRPr>
            </a:p>
          </p:txBody>
        </p:sp>
        <p:sp>
          <p:nvSpPr>
            <p:cNvPr id="58389" name="Text Box 25"/>
            <p:cNvSpPr txBox="1">
              <a:spLocks noChangeArrowheads="1"/>
            </p:cNvSpPr>
            <p:nvPr/>
          </p:nvSpPr>
          <p:spPr bwMode="auto">
            <a:xfrm>
              <a:off x="3408" y="1728"/>
              <a:ext cx="624" cy="231"/>
            </a:xfrm>
            <a:prstGeom prst="rect">
              <a:avLst/>
            </a:prstGeom>
            <a:noFill/>
            <a:ln w="9525">
              <a:noFill/>
              <a:miter lim="800000"/>
              <a:headEnd/>
              <a:tailEnd/>
            </a:ln>
          </p:spPr>
          <p:txBody>
            <a:bodyPr>
              <a:spAutoFit/>
            </a:bodyPr>
            <a:lstStyle/>
            <a:p>
              <a:pPr>
                <a:spcBef>
                  <a:spcPct val="50000"/>
                </a:spcBef>
              </a:pPr>
              <a:r>
                <a:rPr lang="en-US" sz="2200" b="1">
                  <a:latin typeface="Arial Narrow" pitchFamily="34" charset="0"/>
                </a:rPr>
                <a:t>&gt; </a:t>
              </a:r>
              <a:r>
                <a:rPr lang="en-US" sz="2200" b="1">
                  <a:latin typeface="Arial Narrow" pitchFamily="34" charset="0"/>
                  <a:sym typeface="Symbol" pitchFamily="18" charset="2"/>
                </a:rPr>
                <a:t> 2 </a:t>
              </a:r>
              <a:r>
                <a:rPr lang="en-US" sz="2200" b="1" baseline="26000">
                  <a:latin typeface="Arial Narrow" pitchFamily="34" charset="0"/>
                  <a:sym typeface="Symbol" pitchFamily="18" charset="2"/>
                </a:rPr>
                <a:t>+127</a:t>
              </a:r>
              <a:endParaRPr lang="en-US" sz="2200" b="1">
                <a:latin typeface="Arial Narrow" pitchFamily="34" charset="0"/>
              </a:endParaRPr>
            </a:p>
          </p:txBody>
        </p:sp>
        <p:sp>
          <p:nvSpPr>
            <p:cNvPr id="58390" name="Text Box 26"/>
            <p:cNvSpPr txBox="1">
              <a:spLocks noChangeArrowheads="1"/>
            </p:cNvSpPr>
            <p:nvPr/>
          </p:nvSpPr>
          <p:spPr bwMode="auto">
            <a:xfrm>
              <a:off x="2160" y="2064"/>
              <a:ext cx="624" cy="231"/>
            </a:xfrm>
            <a:prstGeom prst="rect">
              <a:avLst/>
            </a:prstGeom>
            <a:noFill/>
            <a:ln w="9525">
              <a:noFill/>
              <a:miter lim="800000"/>
              <a:headEnd/>
              <a:tailEnd/>
            </a:ln>
          </p:spPr>
          <p:txBody>
            <a:bodyPr>
              <a:spAutoFit/>
            </a:bodyPr>
            <a:lstStyle/>
            <a:p>
              <a:pPr>
                <a:spcBef>
                  <a:spcPct val="50000"/>
                </a:spcBef>
              </a:pPr>
              <a:r>
                <a:rPr lang="en-US" sz="2200" b="1">
                  <a:latin typeface="Arial Narrow" pitchFamily="34" charset="0"/>
                </a:rPr>
                <a:t>&lt; </a:t>
              </a:r>
              <a:r>
                <a:rPr lang="en-US" sz="2200" b="1">
                  <a:latin typeface="Arial Narrow" pitchFamily="34" charset="0"/>
                  <a:sym typeface="Symbol" pitchFamily="18" charset="2"/>
                </a:rPr>
                <a:t> 2 </a:t>
              </a:r>
              <a:r>
                <a:rPr lang="en-US" sz="2200" b="1" baseline="26000">
                  <a:latin typeface="Arial Narrow" pitchFamily="34" charset="0"/>
                  <a:sym typeface="Symbol" pitchFamily="18" charset="2"/>
                </a:rPr>
                <a:t>126</a:t>
              </a:r>
              <a:endParaRPr lang="en-US" sz="2200" b="1">
                <a:latin typeface="Arial Narrow" pitchFamily="34" charset="0"/>
              </a:endParaRPr>
            </a:p>
          </p:txBody>
        </p:sp>
        <p:sp>
          <p:nvSpPr>
            <p:cNvPr id="58391" name="Text Box 27"/>
            <p:cNvSpPr txBox="1">
              <a:spLocks noChangeArrowheads="1"/>
            </p:cNvSpPr>
            <p:nvPr/>
          </p:nvSpPr>
          <p:spPr bwMode="auto">
            <a:xfrm>
              <a:off x="1488" y="2064"/>
              <a:ext cx="720" cy="231"/>
            </a:xfrm>
            <a:prstGeom prst="rect">
              <a:avLst/>
            </a:prstGeom>
            <a:noFill/>
            <a:ln w="9525">
              <a:noFill/>
              <a:miter lim="800000"/>
              <a:headEnd/>
              <a:tailEnd/>
            </a:ln>
          </p:spPr>
          <p:txBody>
            <a:bodyPr>
              <a:spAutoFit/>
            </a:bodyPr>
            <a:lstStyle/>
            <a:p>
              <a:pPr>
                <a:spcBef>
                  <a:spcPct val="50000"/>
                </a:spcBef>
              </a:pPr>
              <a:r>
                <a:rPr lang="en-US" sz="2200" b="1">
                  <a:latin typeface="Arial Narrow" pitchFamily="34" charset="0"/>
                </a:rPr>
                <a:t>&gt; </a:t>
              </a:r>
              <a:r>
                <a:rPr lang="en-US" sz="2200" b="1">
                  <a:latin typeface="Arial Narrow" pitchFamily="34" charset="0"/>
                  <a:sym typeface="Symbol" pitchFamily="18" charset="2"/>
                </a:rPr>
                <a:t></a:t>
              </a:r>
              <a:r>
                <a:rPr lang="en-US" sz="2200" b="1">
                  <a:latin typeface="Arial Narrow" pitchFamily="34" charset="0"/>
                </a:rPr>
                <a:t> </a:t>
              </a:r>
              <a:r>
                <a:rPr lang="en-US" sz="2200" b="1">
                  <a:latin typeface="Arial Narrow" pitchFamily="34" charset="0"/>
                  <a:sym typeface="Symbol" pitchFamily="18" charset="2"/>
                </a:rPr>
                <a:t> 2 </a:t>
              </a:r>
              <a:r>
                <a:rPr lang="en-US" sz="2200" b="1" baseline="26000">
                  <a:latin typeface="Arial Narrow" pitchFamily="34" charset="0"/>
                  <a:sym typeface="Symbol" pitchFamily="18" charset="2"/>
                </a:rPr>
                <a:t>126</a:t>
              </a:r>
              <a:endParaRPr lang="en-US" sz="2200" b="1">
                <a:latin typeface="Arial Narrow" pitchFamily="34" charset="0"/>
              </a:endParaRPr>
            </a:p>
          </p:txBody>
        </p:sp>
      </p:grpSp>
    </p:spTree>
    <p:extLst>
      <p:ext uri="{BB962C8B-B14F-4D97-AF65-F5344CB8AC3E}">
        <p14:creationId xmlns:p14="http://schemas.microsoft.com/office/powerpoint/2010/main" val="1881316779"/>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a:t>Summary of Floating Point</a:t>
            </a:r>
          </a:p>
        </p:txBody>
      </p:sp>
      <p:sp>
        <p:nvSpPr>
          <p:cNvPr id="60419" name="Rectangle 3"/>
          <p:cNvSpPr>
            <a:spLocks noGrp="1" noChangeArrowheads="1"/>
          </p:cNvSpPr>
          <p:nvPr>
            <p:ph idx="1"/>
          </p:nvPr>
        </p:nvSpPr>
        <p:spPr/>
        <p:txBody>
          <a:bodyPr>
            <a:normAutofit lnSpcReduction="10000"/>
          </a:bodyPr>
          <a:lstStyle/>
          <a:p>
            <a:pPr>
              <a:spcBef>
                <a:spcPts val="600"/>
              </a:spcBef>
            </a:pPr>
            <a:r>
              <a:rPr lang="en-US" b="1" dirty="0"/>
              <a:t>Key idea:</a:t>
            </a:r>
            <a:r>
              <a:rPr lang="en-US" dirty="0"/>
              <a:t> Separate magnitude from precision</a:t>
            </a:r>
          </a:p>
          <a:p>
            <a:pPr>
              <a:spcBef>
                <a:spcPts val="600"/>
              </a:spcBef>
            </a:pPr>
            <a:r>
              <a:rPr lang="en-US" dirty="0"/>
              <a:t>We trade precision for range (no free lunch)</a:t>
            </a:r>
          </a:p>
          <a:p>
            <a:pPr>
              <a:spcBef>
                <a:spcPts val="600"/>
              </a:spcBef>
            </a:pPr>
            <a:r>
              <a:rPr lang="en-US" dirty="0"/>
              <a:t>Normalize for best precision</a:t>
            </a:r>
          </a:p>
          <a:p>
            <a:pPr>
              <a:spcBef>
                <a:spcPts val="600"/>
              </a:spcBef>
            </a:pPr>
            <a:r>
              <a:rPr lang="en-US" dirty="0"/>
              <a:t>Floating point numbers are approximate!</a:t>
            </a:r>
          </a:p>
          <a:p>
            <a:pPr>
              <a:spcBef>
                <a:spcPts val="600"/>
              </a:spcBef>
            </a:pPr>
            <a:r>
              <a:rPr lang="en-US" dirty="0"/>
              <a:t>Rounding errors can accumulate.</a:t>
            </a:r>
          </a:p>
          <a:p>
            <a:pPr>
              <a:spcBef>
                <a:spcPts val="600"/>
              </a:spcBef>
            </a:pPr>
            <a:r>
              <a:rPr lang="en-US" dirty="0"/>
              <a:t>Floating-point arithmetic is finite-precision arithmetic; the associative and distributive  laws do not apply near the boundaries.</a:t>
            </a:r>
          </a:p>
        </p:txBody>
      </p:sp>
      <p:sp>
        <p:nvSpPr>
          <p:cNvPr id="4" name="Slide Number Placeholder 3"/>
          <p:cNvSpPr>
            <a:spLocks noGrp="1"/>
          </p:cNvSpPr>
          <p:nvPr>
            <p:ph type="sldNum" sz="quarter" idx="12"/>
          </p:nvPr>
        </p:nvSpPr>
        <p:spPr/>
        <p:txBody>
          <a:bodyPr/>
          <a:lstStyle/>
          <a:p>
            <a:fld id="{CE6CBA24-E18B-42AC-A34E-360F8A268393}" type="slidenum">
              <a:rPr lang="en-US" smtClean="0"/>
              <a:pPr/>
              <a:t>36</a:t>
            </a:fld>
            <a:endParaRPr lang="en-US"/>
          </a:p>
        </p:txBody>
      </p:sp>
    </p:spTree>
    <p:custDataLst>
      <p:tags r:id="rId1"/>
    </p:custDataLst>
    <p:extLst>
      <p:ext uri="{BB962C8B-B14F-4D97-AF65-F5344CB8AC3E}">
        <p14:creationId xmlns:p14="http://schemas.microsoft.com/office/powerpoint/2010/main" val="11026524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0419">
                                            <p:txEl>
                                              <p:pRg st="1" end="1"/>
                                            </p:txEl>
                                          </p:spTgt>
                                        </p:tgtEl>
                                        <p:attrNameLst>
                                          <p:attrName>style.visibility</p:attrName>
                                        </p:attrNameLst>
                                      </p:cBhvr>
                                      <p:to>
                                        <p:strVal val="visible"/>
                                      </p:to>
                                    </p:set>
                                    <p:animEffect transition="in" filter="fade">
                                      <p:cBhvr>
                                        <p:cTn id="7" dur="500"/>
                                        <p:tgtEl>
                                          <p:spTgt spid="604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0419">
                                            <p:txEl>
                                              <p:pRg st="2" end="2"/>
                                            </p:txEl>
                                          </p:spTgt>
                                        </p:tgtEl>
                                        <p:attrNameLst>
                                          <p:attrName>style.visibility</p:attrName>
                                        </p:attrNameLst>
                                      </p:cBhvr>
                                      <p:to>
                                        <p:strVal val="visible"/>
                                      </p:to>
                                    </p:set>
                                    <p:animEffect transition="in" filter="fade">
                                      <p:cBhvr>
                                        <p:cTn id="12" dur="500"/>
                                        <p:tgtEl>
                                          <p:spTgt spid="6041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0419">
                                            <p:txEl>
                                              <p:pRg st="3" end="3"/>
                                            </p:txEl>
                                          </p:spTgt>
                                        </p:tgtEl>
                                        <p:attrNameLst>
                                          <p:attrName>style.visibility</p:attrName>
                                        </p:attrNameLst>
                                      </p:cBhvr>
                                      <p:to>
                                        <p:strVal val="visible"/>
                                      </p:to>
                                    </p:set>
                                    <p:animEffect transition="in" filter="fade">
                                      <p:cBhvr>
                                        <p:cTn id="17" dur="500"/>
                                        <p:tgtEl>
                                          <p:spTgt spid="6041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0419">
                                            <p:txEl>
                                              <p:pRg st="4" end="4"/>
                                            </p:txEl>
                                          </p:spTgt>
                                        </p:tgtEl>
                                        <p:attrNameLst>
                                          <p:attrName>style.visibility</p:attrName>
                                        </p:attrNameLst>
                                      </p:cBhvr>
                                      <p:to>
                                        <p:strVal val="visible"/>
                                      </p:to>
                                    </p:set>
                                    <p:animEffect transition="in" filter="fade">
                                      <p:cBhvr>
                                        <p:cTn id="22" dur="500"/>
                                        <p:tgtEl>
                                          <p:spTgt spid="6041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0419">
                                            <p:txEl>
                                              <p:pRg st="5" end="5"/>
                                            </p:txEl>
                                          </p:spTgt>
                                        </p:tgtEl>
                                        <p:attrNameLst>
                                          <p:attrName>style.visibility</p:attrName>
                                        </p:attrNameLst>
                                      </p:cBhvr>
                                      <p:to>
                                        <p:strVal val="visible"/>
                                      </p:to>
                                    </p:set>
                                    <p:animEffect transition="in" filter="fade">
                                      <p:cBhvr>
                                        <p:cTn id="27" dur="500"/>
                                        <p:tgtEl>
                                          <p:spTgt spid="604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68AD3-FCDC-9F9C-55F0-068B6461AA27}"/>
              </a:ext>
            </a:extLst>
          </p:cNvPr>
          <p:cNvSpPr>
            <a:spLocks noGrp="1"/>
          </p:cNvSpPr>
          <p:nvPr>
            <p:ph type="title"/>
          </p:nvPr>
        </p:nvSpPr>
        <p:spPr/>
        <p:txBody>
          <a:bodyPr/>
          <a:lstStyle/>
          <a:p>
            <a:r>
              <a:rPr lang="en-US" dirty="0"/>
              <a:t>Graphemes and Glyphs</a:t>
            </a:r>
          </a:p>
        </p:txBody>
      </p:sp>
      <p:sp>
        <p:nvSpPr>
          <p:cNvPr id="3" name="Content Placeholder 2">
            <a:extLst>
              <a:ext uri="{FF2B5EF4-FFF2-40B4-BE49-F238E27FC236}">
                <a16:creationId xmlns:a16="http://schemas.microsoft.com/office/drawing/2014/main" id="{0153089E-4289-69BC-4294-6C3458461BF1}"/>
              </a:ext>
            </a:extLst>
          </p:cNvPr>
          <p:cNvSpPr>
            <a:spLocks noGrp="1"/>
          </p:cNvSpPr>
          <p:nvPr>
            <p:ph idx="1"/>
          </p:nvPr>
        </p:nvSpPr>
        <p:spPr/>
        <p:txBody>
          <a:bodyPr/>
          <a:lstStyle/>
          <a:p>
            <a:r>
              <a:rPr lang="en-US" dirty="0"/>
              <a:t>A </a:t>
            </a:r>
            <a:r>
              <a:rPr lang="en-US" b="1" dirty="0"/>
              <a:t>grapheme</a:t>
            </a:r>
            <a:r>
              <a:rPr lang="en-US" dirty="0"/>
              <a:t> is the smallest functional unit of a writing system:</a:t>
            </a:r>
          </a:p>
          <a:p>
            <a:pPr lvl="1"/>
            <a:r>
              <a:rPr lang="en-US" dirty="0"/>
              <a:t>Latin small A is a grapheme.</a:t>
            </a:r>
          </a:p>
          <a:p>
            <a:pPr lvl="1"/>
            <a:r>
              <a:rPr lang="en-US" dirty="0"/>
              <a:t>Greek small alpha is a different grapheme.</a:t>
            </a:r>
          </a:p>
          <a:p>
            <a:r>
              <a:rPr lang="en-US" dirty="0"/>
              <a:t>Graphemes are expressed as </a:t>
            </a:r>
            <a:r>
              <a:rPr lang="en-US" b="1" dirty="0"/>
              <a:t>glyphs</a:t>
            </a:r>
            <a:r>
              <a:rPr lang="en-US" dirty="0"/>
              <a:t>.</a:t>
            </a:r>
          </a:p>
          <a:p>
            <a:pPr lvl="1"/>
            <a:r>
              <a:rPr lang="en-US" dirty="0"/>
              <a:t>Latin small A: </a:t>
            </a:r>
            <a:r>
              <a:rPr lang="en-US" b="1" dirty="0"/>
              <a:t>a</a:t>
            </a:r>
            <a:r>
              <a:rPr lang="en-US" dirty="0"/>
              <a:t> or </a:t>
            </a:r>
            <a:r>
              <a:rPr lang="en-US" b="1" dirty="0">
                <a:latin typeface="Gudea" panose="02000000000000000000" pitchFamily="2" charset="0"/>
              </a:rPr>
              <a:t>a</a:t>
            </a:r>
            <a:r>
              <a:rPr lang="en-US" dirty="0">
                <a:latin typeface="Gudea" panose="02000000000000000000" pitchFamily="2" charset="0"/>
              </a:rPr>
              <a:t> </a:t>
            </a:r>
            <a:r>
              <a:rPr lang="en-US" dirty="0">
                <a:latin typeface="+mn-lt"/>
              </a:rPr>
              <a:t>or </a:t>
            </a:r>
            <a:r>
              <a:rPr lang="en-US" b="1" dirty="0">
                <a:latin typeface="Old English Text MT" panose="03040902040508030806" pitchFamily="66" charset="0"/>
              </a:rPr>
              <a:t>a</a:t>
            </a:r>
            <a:r>
              <a:rPr lang="en-US" dirty="0">
                <a:latin typeface="+mn-lt"/>
              </a:rPr>
              <a:t>.</a:t>
            </a:r>
            <a:endParaRPr lang="en-US" dirty="0">
              <a:latin typeface="Gudea" panose="02000000000000000000" pitchFamily="2" charset="0"/>
            </a:endParaRPr>
          </a:p>
          <a:p>
            <a:pPr lvl="1"/>
            <a:r>
              <a:rPr lang="en-US" dirty="0"/>
              <a:t>Greek small alpha: </a:t>
            </a:r>
            <a:r>
              <a:rPr lang="el-GR" b="1" dirty="0"/>
              <a:t>α</a:t>
            </a:r>
            <a:r>
              <a:rPr lang="en-US" dirty="0"/>
              <a:t> </a:t>
            </a:r>
          </a:p>
          <a:p>
            <a:endParaRPr lang="en-US" dirty="0"/>
          </a:p>
        </p:txBody>
      </p:sp>
      <p:sp>
        <p:nvSpPr>
          <p:cNvPr id="4" name="TextBox 3">
            <a:extLst>
              <a:ext uri="{FF2B5EF4-FFF2-40B4-BE49-F238E27FC236}">
                <a16:creationId xmlns:a16="http://schemas.microsoft.com/office/drawing/2014/main" id="{308252A7-316D-B5F7-A585-BBAAA1D861A8}"/>
              </a:ext>
            </a:extLst>
          </p:cNvPr>
          <p:cNvSpPr txBox="1"/>
          <p:nvPr/>
        </p:nvSpPr>
        <p:spPr>
          <a:xfrm>
            <a:off x="5301051" y="4248669"/>
            <a:ext cx="3538149" cy="369332"/>
          </a:xfrm>
          <a:prstGeom prst="rect">
            <a:avLst/>
          </a:prstGeom>
          <a:noFill/>
        </p:spPr>
        <p:txBody>
          <a:bodyPr wrap="square" rtlCol="0">
            <a:spAutoFit/>
          </a:bodyPr>
          <a:lstStyle/>
          <a:p>
            <a:r>
              <a:rPr lang="en-US" dirty="0">
                <a:solidFill>
                  <a:srgbClr val="C00000"/>
                </a:solidFill>
                <a:latin typeface="Myriad Pro" panose="020B0503030403020204" pitchFamily="34" charset="0"/>
                <a:cs typeface="+mj-cs"/>
              </a:rPr>
              <a:t>Same grapheme, different glyphs.</a:t>
            </a:r>
          </a:p>
        </p:txBody>
      </p:sp>
      <p:sp>
        <p:nvSpPr>
          <p:cNvPr id="5" name="TextBox 4">
            <a:extLst>
              <a:ext uri="{FF2B5EF4-FFF2-40B4-BE49-F238E27FC236}">
                <a16:creationId xmlns:a16="http://schemas.microsoft.com/office/drawing/2014/main" id="{E28C33C7-1CB4-CDAB-CE21-28E35D7720DE}"/>
              </a:ext>
            </a:extLst>
          </p:cNvPr>
          <p:cNvSpPr txBox="1"/>
          <p:nvPr/>
        </p:nvSpPr>
        <p:spPr>
          <a:xfrm>
            <a:off x="5301051" y="4762684"/>
            <a:ext cx="3810000" cy="406265"/>
          </a:xfrm>
          <a:prstGeom prst="rect">
            <a:avLst/>
          </a:prstGeom>
          <a:noFill/>
        </p:spPr>
        <p:txBody>
          <a:bodyPr wrap="square" rtlCol="0">
            <a:spAutoFit/>
          </a:bodyPr>
          <a:lstStyle/>
          <a:p>
            <a:r>
              <a:rPr lang="en-US" dirty="0">
                <a:solidFill>
                  <a:srgbClr val="C00000"/>
                </a:solidFill>
                <a:latin typeface="Myriad Pro" panose="020B0503030403020204" pitchFamily="34" charset="0"/>
                <a:cs typeface="+mj-cs"/>
              </a:rPr>
              <a:t>Similar glyph, different grapheme.</a:t>
            </a:r>
          </a:p>
        </p:txBody>
      </p:sp>
    </p:spTree>
    <p:extLst>
      <p:ext uri="{BB962C8B-B14F-4D97-AF65-F5344CB8AC3E}">
        <p14:creationId xmlns:p14="http://schemas.microsoft.com/office/powerpoint/2010/main" val="27985205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noAutofit/>
          </a:bodyPr>
          <a:lstStyle/>
          <a:p>
            <a:r>
              <a:rPr lang="en-US" dirty="0"/>
              <a:t>The Number One </a:t>
            </a:r>
            <a:br>
              <a:rPr lang="en-US" dirty="0"/>
            </a:br>
            <a:r>
              <a:rPr lang="en-US" dirty="0"/>
              <a:t>and the Symbol 1</a:t>
            </a:r>
          </a:p>
        </p:txBody>
      </p:sp>
      <p:sp>
        <p:nvSpPr>
          <p:cNvPr id="25603" name="Rectangle 3"/>
          <p:cNvSpPr>
            <a:spLocks noGrp="1" noChangeArrowheads="1"/>
          </p:cNvSpPr>
          <p:nvPr>
            <p:ph idx="1"/>
          </p:nvPr>
        </p:nvSpPr>
        <p:spPr>
          <a:xfrm>
            <a:off x="685298" y="1760084"/>
            <a:ext cx="8131125" cy="4258806"/>
          </a:xfrm>
        </p:spPr>
        <p:txBody>
          <a:bodyPr>
            <a:noAutofit/>
          </a:bodyPr>
          <a:lstStyle/>
          <a:p>
            <a:r>
              <a:rPr lang="en-US" dirty="0"/>
              <a:t>The binary number one (in 8 bits) is:</a:t>
            </a:r>
            <a:br>
              <a:rPr lang="en-US" dirty="0"/>
            </a:br>
            <a:r>
              <a:rPr lang="en-US" dirty="0"/>
              <a:t>	0000 0001</a:t>
            </a:r>
          </a:p>
          <a:p>
            <a:r>
              <a:rPr lang="en-US" dirty="0"/>
              <a:t>The ASCII code for the grapheme “1” is </a:t>
            </a:r>
            <a:br>
              <a:rPr lang="en-US" dirty="0"/>
            </a:br>
            <a:r>
              <a:rPr lang="en-US" dirty="0"/>
              <a:t> 	011 0001</a:t>
            </a:r>
          </a:p>
          <a:p>
            <a:r>
              <a:rPr lang="en-US" dirty="0"/>
              <a:t>They are </a:t>
            </a:r>
            <a:r>
              <a:rPr lang="en-US" b="1" i="1" dirty="0"/>
              <a:t>not the same!</a:t>
            </a:r>
          </a:p>
          <a:p>
            <a:r>
              <a:rPr lang="en-US" dirty="0"/>
              <a:t>“One” is an integer</a:t>
            </a:r>
            <a:br>
              <a:rPr lang="en-US" dirty="0"/>
            </a:br>
            <a:r>
              <a:rPr lang="en-US" dirty="0"/>
              <a:t>“1” is a </a:t>
            </a:r>
            <a:r>
              <a:rPr lang="en-US" i="1" dirty="0"/>
              <a:t>code</a:t>
            </a:r>
            <a:r>
              <a:rPr lang="en-US" dirty="0"/>
              <a:t> for a symbol, or grapheme.</a:t>
            </a:r>
          </a:p>
        </p:txBody>
      </p:sp>
      <p:sp>
        <p:nvSpPr>
          <p:cNvPr id="4" name="Slide Number Placeholder 3"/>
          <p:cNvSpPr>
            <a:spLocks noGrp="1"/>
          </p:cNvSpPr>
          <p:nvPr>
            <p:ph type="sldNum" sz="quarter" idx="12"/>
          </p:nvPr>
        </p:nvSpPr>
        <p:spPr/>
        <p:txBody>
          <a:bodyPr/>
          <a:lstStyle/>
          <a:p>
            <a:fld id="{F1F63F86-B913-4FD3-8891-B0F8817B3436}" type="slidenum">
              <a:rPr lang="en-US" smtClean="0"/>
              <a:pPr/>
              <a:t>38</a:t>
            </a:fld>
            <a:endParaRPr lang="en-US"/>
          </a:p>
        </p:txBody>
      </p:sp>
    </p:spTree>
    <p:extLst>
      <p:ext uri="{BB962C8B-B14F-4D97-AF65-F5344CB8AC3E}">
        <p14:creationId xmlns:p14="http://schemas.microsoft.com/office/powerpoint/2010/main" val="27253791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500"/>
                                        <p:tgtEl>
                                          <p:spTgt spid="256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603">
                                            <p:txEl>
                                              <p:pRg st="2" end="2"/>
                                            </p:txEl>
                                          </p:spTgt>
                                        </p:tgtEl>
                                        <p:attrNameLst>
                                          <p:attrName>style.visibility</p:attrName>
                                        </p:attrNameLst>
                                      </p:cBhvr>
                                      <p:to>
                                        <p:strVal val="visible"/>
                                      </p:to>
                                    </p:set>
                                    <p:animEffect transition="in" filter="fade">
                                      <p:cBhvr>
                                        <p:cTn id="12" dur="500"/>
                                        <p:tgtEl>
                                          <p:spTgt spid="2560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603">
                                            <p:txEl>
                                              <p:pRg st="3" end="3"/>
                                            </p:txEl>
                                          </p:spTgt>
                                        </p:tgtEl>
                                        <p:attrNameLst>
                                          <p:attrName>style.visibility</p:attrName>
                                        </p:attrNameLst>
                                      </p:cBhvr>
                                      <p:to>
                                        <p:strVal val="visible"/>
                                      </p:to>
                                    </p:set>
                                    <p:animEffect transition="in" filter="fade">
                                      <p:cBhvr>
                                        <p:cTn id="17" dur="500"/>
                                        <p:tgtEl>
                                          <p:spTgt spid="256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Unicode</a:t>
            </a:r>
          </a:p>
        </p:txBody>
      </p:sp>
      <p:sp>
        <p:nvSpPr>
          <p:cNvPr id="3" name="Content Placeholder 2"/>
          <p:cNvSpPr>
            <a:spLocks noGrp="1"/>
          </p:cNvSpPr>
          <p:nvPr>
            <p:ph idx="1"/>
          </p:nvPr>
        </p:nvSpPr>
        <p:spPr>
          <a:xfrm>
            <a:off x="424040" y="1642868"/>
            <a:ext cx="8392383" cy="4526727"/>
          </a:xfrm>
        </p:spPr>
        <p:txBody>
          <a:bodyPr>
            <a:noAutofit/>
          </a:bodyPr>
          <a:lstStyle/>
          <a:p>
            <a:pPr>
              <a:spcBef>
                <a:spcPts val="367"/>
              </a:spcBef>
            </a:pPr>
            <a:r>
              <a:rPr lang="en-US" sz="2700" b="1" dirty="0"/>
              <a:t>Idea:  </a:t>
            </a:r>
            <a:r>
              <a:rPr lang="en-US" sz="2700" dirty="0"/>
              <a:t>A single coding scheme that represents all the possible characters in all the world’s languages.  (Over 200,000 symbols are required.)</a:t>
            </a:r>
          </a:p>
          <a:p>
            <a:pPr>
              <a:spcBef>
                <a:spcPts val="367"/>
              </a:spcBef>
            </a:pPr>
            <a:r>
              <a:rPr lang="en-US" sz="2700" dirty="0"/>
              <a:t>And be able to represent dead languages… things like cuneiform (</a:t>
            </a:r>
            <a:r>
              <a:rPr lang="en-US" sz="2700" dirty="0" err="1"/>
              <a:t>Sumero-Akkadian</a:t>
            </a:r>
            <a:r>
              <a:rPr lang="en-US" sz="2700" dirty="0"/>
              <a:t>) and medieval languages, and… and… </a:t>
            </a:r>
            <a:r>
              <a:rPr lang="en-US" sz="2700" b="1" i="1" dirty="0"/>
              <a:t>everything!</a:t>
            </a:r>
          </a:p>
          <a:p>
            <a:pPr>
              <a:spcBef>
                <a:spcPts val="367"/>
              </a:spcBef>
            </a:pPr>
            <a:r>
              <a:rPr lang="en-US" sz="2700" dirty="0"/>
              <a:t>That would take about 18 bits per character; a distinctly odd number for byte-oriented computers.</a:t>
            </a:r>
          </a:p>
          <a:p>
            <a:pPr>
              <a:spcBef>
                <a:spcPts val="367"/>
              </a:spcBef>
            </a:pPr>
            <a:r>
              <a:rPr lang="en-US" sz="2700" dirty="0"/>
              <a:t>Compromise was needed!</a:t>
            </a:r>
          </a:p>
        </p:txBody>
      </p:sp>
      <p:sp>
        <p:nvSpPr>
          <p:cNvPr id="4" name="Slide Number Placeholder 3"/>
          <p:cNvSpPr>
            <a:spLocks noGrp="1"/>
          </p:cNvSpPr>
          <p:nvPr>
            <p:ph type="sldNum" sz="quarter" idx="12"/>
          </p:nvPr>
        </p:nvSpPr>
        <p:spPr/>
        <p:txBody>
          <a:bodyPr/>
          <a:lstStyle/>
          <a:p>
            <a:fld id="{921E7DD1-A38C-4D3C-939A-6228F0F84939}" type="slidenum">
              <a:rPr lang="en-US" smtClean="0"/>
              <a:pPr/>
              <a:t>39</a:t>
            </a:fld>
            <a:endParaRPr lang="en-US"/>
          </a:p>
        </p:txBody>
      </p:sp>
    </p:spTree>
    <p:extLst>
      <p:ext uri="{BB962C8B-B14F-4D97-AF65-F5344CB8AC3E}">
        <p14:creationId xmlns:p14="http://schemas.microsoft.com/office/powerpoint/2010/main" val="15383560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Another Model</a:t>
            </a:r>
          </a:p>
        </p:txBody>
      </p:sp>
      <p:sp>
        <p:nvSpPr>
          <p:cNvPr id="5" name="Slide Number Placeholder 4"/>
          <p:cNvSpPr>
            <a:spLocks noGrp="1"/>
          </p:cNvSpPr>
          <p:nvPr>
            <p:ph type="sldNum" sz="quarter" idx="12"/>
          </p:nvPr>
        </p:nvSpPr>
        <p:spPr/>
        <p:txBody>
          <a:bodyPr/>
          <a:lstStyle/>
          <a:p>
            <a:pPr>
              <a:defRPr/>
            </a:pPr>
            <a:fld id="{7C988D9B-42C1-4015-A622-84DCF27F2A47}" type="slidenum">
              <a:rPr lang="en-US" smtClean="0"/>
              <a:pPr>
                <a:defRPr/>
              </a:pPr>
              <a:t>4</a:t>
            </a:fld>
            <a:endParaRPr lang="en-US" dirty="0"/>
          </a:p>
        </p:txBody>
      </p:sp>
      <p:pic>
        <p:nvPicPr>
          <p:cNvPr id="3" name="Picture 2" descr="A line drawing of a computer system unit. Around the system unit in a star arrangement are a keyboard, hard disk, speaker, monitor, and mouse. Each is connected to the system unit by a line.">
            <a:extLst>
              <a:ext uri="{FF2B5EF4-FFF2-40B4-BE49-F238E27FC236}">
                <a16:creationId xmlns:a16="http://schemas.microsoft.com/office/drawing/2014/main" id="{AAB61E5D-CA75-90FA-524B-59A8824A4F44}"/>
              </a:ext>
            </a:extLst>
          </p:cNvPr>
          <p:cNvPicPr>
            <a:picLocks noChangeAspect="1"/>
          </p:cNvPicPr>
          <p:nvPr/>
        </p:nvPicPr>
        <p:blipFill>
          <a:blip r:embed="rId3"/>
          <a:stretch>
            <a:fillRect/>
          </a:stretch>
        </p:blipFill>
        <p:spPr>
          <a:xfrm>
            <a:off x="2043287" y="1978658"/>
            <a:ext cx="5057426" cy="3816671"/>
          </a:xfrm>
          <a:prstGeom prst="rect">
            <a:avLst/>
          </a:prstGeom>
        </p:spPr>
      </p:pic>
    </p:spTree>
    <p:extLst>
      <p:ext uri="{BB962C8B-B14F-4D97-AF65-F5344CB8AC3E}">
        <p14:creationId xmlns:p14="http://schemas.microsoft.com/office/powerpoint/2010/main" val="1911593422"/>
      </p:ext>
    </p:extLst>
  </p:cSld>
  <p:clrMapOvr>
    <a:masterClrMapping/>
  </p:clrMapOvr>
  <p:transition advTm="250412">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B74D9-C3C0-0579-48B5-F5B8F0BA8712}"/>
              </a:ext>
            </a:extLst>
          </p:cNvPr>
          <p:cNvSpPr>
            <a:spLocks noGrp="1"/>
          </p:cNvSpPr>
          <p:nvPr>
            <p:ph type="title"/>
          </p:nvPr>
        </p:nvSpPr>
        <p:spPr/>
        <p:txBody>
          <a:bodyPr>
            <a:normAutofit fontScale="90000"/>
          </a:bodyPr>
          <a:lstStyle/>
          <a:p>
            <a:r>
              <a:rPr lang="en-US" dirty="0"/>
              <a:t>Unicode and </a:t>
            </a:r>
            <a:br>
              <a:rPr lang="en-US" dirty="0"/>
            </a:br>
            <a:r>
              <a:rPr lang="en-US" dirty="0"/>
              <a:t>Transformation Formats</a:t>
            </a:r>
          </a:p>
        </p:txBody>
      </p:sp>
      <p:sp>
        <p:nvSpPr>
          <p:cNvPr id="3" name="Content Placeholder 2">
            <a:extLst>
              <a:ext uri="{FF2B5EF4-FFF2-40B4-BE49-F238E27FC236}">
                <a16:creationId xmlns:a16="http://schemas.microsoft.com/office/drawing/2014/main" id="{BC0607AF-EBF1-4359-33BC-5045E8BF58E2}"/>
              </a:ext>
            </a:extLst>
          </p:cNvPr>
          <p:cNvSpPr>
            <a:spLocks noGrp="1"/>
          </p:cNvSpPr>
          <p:nvPr>
            <p:ph idx="1"/>
          </p:nvPr>
        </p:nvSpPr>
        <p:spPr/>
        <p:txBody>
          <a:bodyPr/>
          <a:lstStyle/>
          <a:p>
            <a:r>
              <a:rPr lang="en-US" i="1" dirty="0"/>
              <a:t>Unicode</a:t>
            </a:r>
            <a:r>
              <a:rPr lang="en-US" dirty="0"/>
              <a:t> maps numbers (code points) to graphemes.</a:t>
            </a:r>
          </a:p>
          <a:p>
            <a:r>
              <a:rPr lang="en-US" dirty="0"/>
              <a:t>The first 128 code points correspond to U.S. ASCII.</a:t>
            </a:r>
          </a:p>
          <a:p>
            <a:r>
              <a:rPr lang="en-US" dirty="0"/>
              <a:t>The first 256 code points correspond to ISO-8859.</a:t>
            </a:r>
          </a:p>
          <a:p>
            <a:r>
              <a:rPr lang="en-US" dirty="0"/>
              <a:t>A </a:t>
            </a:r>
            <a:r>
              <a:rPr lang="en-US" i="1" dirty="0"/>
              <a:t>Unicode Transformation Format </a:t>
            </a:r>
            <a:r>
              <a:rPr lang="en-US" dirty="0"/>
              <a:t>describes how those numbers will be represented in computer storage.</a:t>
            </a:r>
          </a:p>
          <a:p>
            <a:endParaRPr lang="en-US" dirty="0"/>
          </a:p>
        </p:txBody>
      </p:sp>
    </p:spTree>
    <p:extLst>
      <p:ext uri="{BB962C8B-B14F-4D97-AF65-F5344CB8AC3E}">
        <p14:creationId xmlns:p14="http://schemas.microsoft.com/office/powerpoint/2010/main" val="27984583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Implementing Unicode: UTF-8</a:t>
            </a:r>
          </a:p>
        </p:txBody>
      </p:sp>
      <p:sp>
        <p:nvSpPr>
          <p:cNvPr id="3" name="Content Placeholder 2"/>
          <p:cNvSpPr>
            <a:spLocks noGrp="1"/>
          </p:cNvSpPr>
          <p:nvPr>
            <p:ph idx="1"/>
          </p:nvPr>
        </p:nvSpPr>
        <p:spPr>
          <a:xfrm>
            <a:off x="424040" y="1464255"/>
            <a:ext cx="8231610" cy="2500584"/>
          </a:xfrm>
        </p:spPr>
        <p:txBody>
          <a:bodyPr>
            <a:normAutofit/>
          </a:bodyPr>
          <a:lstStyle/>
          <a:p>
            <a:r>
              <a:rPr lang="en-US" sz="2800" i="1" dirty="0"/>
              <a:t>Idea:</a:t>
            </a:r>
            <a:r>
              <a:rPr lang="en-US" sz="2800" dirty="0"/>
              <a:t> I can encode ASCII (the first 128 characters of Unicode) in seven bits.</a:t>
            </a:r>
          </a:p>
          <a:p>
            <a:r>
              <a:rPr lang="en-US" sz="2800" dirty="0"/>
              <a:t>In an 8-bit byte, I can use that extra bit to say, “more is coming” and get a variable length code with “leading bytes” and “continuation bytes.”</a:t>
            </a:r>
          </a:p>
        </p:txBody>
      </p:sp>
      <p:sp>
        <p:nvSpPr>
          <p:cNvPr id="4" name="Slide Number Placeholder 3"/>
          <p:cNvSpPr>
            <a:spLocks noGrp="1"/>
          </p:cNvSpPr>
          <p:nvPr>
            <p:ph type="sldNum" sz="quarter" idx="12"/>
          </p:nvPr>
        </p:nvSpPr>
        <p:spPr/>
        <p:txBody>
          <a:bodyPr/>
          <a:lstStyle/>
          <a:p>
            <a:fld id="{921E7DD1-A38C-4D3C-939A-6228F0F84939}" type="slidenum">
              <a:rPr lang="en-US" smtClean="0"/>
              <a:pPr/>
              <a:t>41</a:t>
            </a:fld>
            <a:endParaRPr lang="en-US"/>
          </a:p>
        </p:txBody>
      </p:sp>
      <p:graphicFrame>
        <p:nvGraphicFramePr>
          <p:cNvPr id="6" name="Table 5" descr="A table showing how the Unicode translation format 8 (UTF-8) is constructed."/>
          <p:cNvGraphicFramePr>
            <a:graphicFrameLocks noGrp="1"/>
          </p:cNvGraphicFramePr>
          <p:nvPr/>
        </p:nvGraphicFramePr>
        <p:xfrm>
          <a:off x="922440" y="3964839"/>
          <a:ext cx="7234809" cy="2149954"/>
        </p:xfrm>
        <a:graphic>
          <a:graphicData uri="http://schemas.openxmlformats.org/drawingml/2006/table">
            <a:tbl>
              <a:tblPr firstRow="1" bandRow="1">
                <a:tableStyleId>{EB344D84-9AFB-497E-A393-DC336BA19D2E}</a:tableStyleId>
              </a:tblPr>
              <a:tblGrid>
                <a:gridCol w="854393">
                  <a:extLst>
                    <a:ext uri="{9D8B030D-6E8A-4147-A177-3AD203B41FA5}">
                      <a16:colId xmlns:a16="http://schemas.microsoft.com/office/drawing/2014/main" val="20000"/>
                    </a:ext>
                  </a:extLst>
                </a:gridCol>
                <a:gridCol w="1557204">
                  <a:extLst>
                    <a:ext uri="{9D8B030D-6E8A-4147-A177-3AD203B41FA5}">
                      <a16:colId xmlns:a16="http://schemas.microsoft.com/office/drawing/2014/main" val="20001"/>
                    </a:ext>
                  </a:extLst>
                </a:gridCol>
                <a:gridCol w="1205803">
                  <a:extLst>
                    <a:ext uri="{9D8B030D-6E8A-4147-A177-3AD203B41FA5}">
                      <a16:colId xmlns:a16="http://schemas.microsoft.com/office/drawing/2014/main" val="20002"/>
                    </a:ext>
                  </a:extLst>
                </a:gridCol>
                <a:gridCol w="1205803">
                  <a:extLst>
                    <a:ext uri="{9D8B030D-6E8A-4147-A177-3AD203B41FA5}">
                      <a16:colId xmlns:a16="http://schemas.microsoft.com/office/drawing/2014/main" val="20003"/>
                    </a:ext>
                  </a:extLst>
                </a:gridCol>
                <a:gridCol w="1205803">
                  <a:extLst>
                    <a:ext uri="{9D8B030D-6E8A-4147-A177-3AD203B41FA5}">
                      <a16:colId xmlns:a16="http://schemas.microsoft.com/office/drawing/2014/main" val="20004"/>
                    </a:ext>
                  </a:extLst>
                </a:gridCol>
                <a:gridCol w="1205803">
                  <a:extLst>
                    <a:ext uri="{9D8B030D-6E8A-4147-A177-3AD203B41FA5}">
                      <a16:colId xmlns:a16="http://schemas.microsoft.com/office/drawing/2014/main" val="20005"/>
                    </a:ext>
                  </a:extLst>
                </a:gridCol>
              </a:tblGrid>
              <a:tr h="647571">
                <a:tc>
                  <a:txBody>
                    <a:bodyPr/>
                    <a:lstStyle/>
                    <a:p>
                      <a:pPr algn="ctr"/>
                      <a:r>
                        <a:rPr lang="en-US" sz="1900" dirty="0">
                          <a:solidFill>
                            <a:schemeClr val="tx1"/>
                          </a:solidFill>
                        </a:rPr>
                        <a:t>Bits</a:t>
                      </a:r>
                      <a:endParaRPr lang="en-US" sz="1900" b="1" dirty="0">
                        <a:solidFill>
                          <a:schemeClr val="tx1"/>
                        </a:solidFill>
                      </a:endParaRPr>
                    </a:p>
                  </a:txBody>
                  <a:tcPr marL="82101" marR="82101" marT="38005" marB="38005" anchor="ctr">
                    <a:solidFill>
                      <a:srgbClr val="FFC000"/>
                    </a:solidFill>
                  </a:tcPr>
                </a:tc>
                <a:tc>
                  <a:txBody>
                    <a:bodyPr/>
                    <a:lstStyle/>
                    <a:p>
                      <a:pPr algn="ctr"/>
                      <a:r>
                        <a:rPr lang="en-US" sz="1900" dirty="0">
                          <a:solidFill>
                            <a:schemeClr val="tx1"/>
                          </a:solidFill>
                        </a:rPr>
                        <a:t>Last code point</a:t>
                      </a:r>
                      <a:endParaRPr lang="en-US" sz="1900" b="1" dirty="0">
                        <a:solidFill>
                          <a:schemeClr val="tx1"/>
                        </a:solidFill>
                      </a:endParaRPr>
                    </a:p>
                  </a:txBody>
                  <a:tcPr marL="82101" marR="82101" marT="38005" marB="38005" anchor="ctr">
                    <a:solidFill>
                      <a:srgbClr val="FFC000"/>
                    </a:solidFill>
                  </a:tcPr>
                </a:tc>
                <a:tc>
                  <a:txBody>
                    <a:bodyPr/>
                    <a:lstStyle/>
                    <a:p>
                      <a:pPr algn="ctr"/>
                      <a:r>
                        <a:rPr lang="en-US" sz="1900" dirty="0">
                          <a:solidFill>
                            <a:schemeClr val="tx1"/>
                          </a:solidFill>
                        </a:rPr>
                        <a:t>Leading</a:t>
                      </a:r>
                      <a:br>
                        <a:rPr lang="en-US" sz="1900" dirty="0">
                          <a:solidFill>
                            <a:schemeClr val="tx1"/>
                          </a:solidFill>
                        </a:rPr>
                      </a:br>
                      <a:r>
                        <a:rPr lang="en-US" sz="1900" dirty="0">
                          <a:solidFill>
                            <a:schemeClr val="tx1"/>
                          </a:solidFill>
                        </a:rPr>
                        <a:t>Byte</a:t>
                      </a:r>
                      <a:endParaRPr lang="en-US" sz="1900" b="1" dirty="0">
                        <a:solidFill>
                          <a:schemeClr val="tx1"/>
                        </a:solidFill>
                      </a:endParaRPr>
                    </a:p>
                  </a:txBody>
                  <a:tcPr marL="82101" marR="82101" marT="38005" marB="38005" anchor="ctr">
                    <a:solidFill>
                      <a:srgbClr val="FFC000"/>
                    </a:solidFill>
                  </a:tcPr>
                </a:tc>
                <a:tc>
                  <a:txBody>
                    <a:bodyPr/>
                    <a:lstStyle/>
                    <a:p>
                      <a:pPr algn="ctr"/>
                      <a:r>
                        <a:rPr lang="en-US" sz="1900" dirty="0">
                          <a:solidFill>
                            <a:schemeClr val="tx1"/>
                          </a:solidFill>
                        </a:rPr>
                        <a:t>Byte 2</a:t>
                      </a:r>
                      <a:endParaRPr lang="en-US" sz="1900" b="1" dirty="0">
                        <a:solidFill>
                          <a:schemeClr val="tx1"/>
                        </a:solidFill>
                      </a:endParaRPr>
                    </a:p>
                  </a:txBody>
                  <a:tcPr marL="82101" marR="82101" marT="38005" marB="38005" anchor="ctr">
                    <a:solidFill>
                      <a:srgbClr val="FFC000"/>
                    </a:solidFill>
                  </a:tcPr>
                </a:tc>
                <a:tc>
                  <a:txBody>
                    <a:bodyPr/>
                    <a:lstStyle/>
                    <a:p>
                      <a:pPr algn="ctr"/>
                      <a:r>
                        <a:rPr lang="en-US" sz="1900" dirty="0">
                          <a:solidFill>
                            <a:schemeClr val="tx1"/>
                          </a:solidFill>
                        </a:rPr>
                        <a:t>Byte 3</a:t>
                      </a:r>
                      <a:endParaRPr lang="en-US" sz="1900" b="1" dirty="0">
                        <a:solidFill>
                          <a:schemeClr val="tx1"/>
                        </a:solidFill>
                      </a:endParaRPr>
                    </a:p>
                  </a:txBody>
                  <a:tcPr marL="82101" marR="82101" marT="38005" marB="38005" anchor="ctr">
                    <a:solidFill>
                      <a:srgbClr val="FFC000"/>
                    </a:solidFill>
                  </a:tcPr>
                </a:tc>
                <a:tc>
                  <a:txBody>
                    <a:bodyPr/>
                    <a:lstStyle/>
                    <a:p>
                      <a:pPr algn="ctr"/>
                      <a:r>
                        <a:rPr lang="en-US" sz="1900" dirty="0">
                          <a:solidFill>
                            <a:schemeClr val="tx1"/>
                          </a:solidFill>
                        </a:rPr>
                        <a:t>Byte 4</a:t>
                      </a:r>
                      <a:endParaRPr lang="en-US" sz="1900" b="1" dirty="0">
                        <a:solidFill>
                          <a:schemeClr val="tx1"/>
                        </a:solidFill>
                      </a:endParaRPr>
                    </a:p>
                  </a:txBody>
                  <a:tcPr marL="82101" marR="82101" marT="38005" marB="38005" anchor="ctr">
                    <a:solidFill>
                      <a:srgbClr val="FFC000"/>
                    </a:solidFill>
                  </a:tcPr>
                </a:tc>
                <a:extLst>
                  <a:ext uri="{0D108BD9-81ED-4DB2-BD59-A6C34878D82A}">
                    <a16:rowId xmlns:a16="http://schemas.microsoft.com/office/drawing/2014/main" val="10000"/>
                  </a:ext>
                </a:extLst>
              </a:tr>
              <a:tr h="373706">
                <a:tc>
                  <a:txBody>
                    <a:bodyPr/>
                    <a:lstStyle/>
                    <a:p>
                      <a:pPr algn="ctr"/>
                      <a:r>
                        <a:rPr lang="en-US" sz="1900" dirty="0"/>
                        <a:t>  7</a:t>
                      </a:r>
                      <a:endParaRPr lang="en-US" sz="1900" b="1" dirty="0"/>
                    </a:p>
                  </a:txBody>
                  <a:tcPr marL="82101" marR="82101" marT="38005" marB="38005" anchor="ctr"/>
                </a:tc>
                <a:tc>
                  <a:txBody>
                    <a:bodyPr/>
                    <a:lstStyle/>
                    <a:p>
                      <a:r>
                        <a:rPr lang="en-US" sz="1900" dirty="0"/>
                        <a:t>U+007F</a:t>
                      </a:r>
                      <a:endParaRPr lang="en-US" sz="1900" b="1" dirty="0"/>
                    </a:p>
                  </a:txBody>
                  <a:tcPr marL="82101" marR="82101" marT="38005" marB="38005" anchor="ctr"/>
                </a:tc>
                <a:tc>
                  <a:txBody>
                    <a:bodyPr/>
                    <a:lstStyle/>
                    <a:p>
                      <a:r>
                        <a:rPr lang="en-US" sz="1900" dirty="0"/>
                        <a:t>0xxxxxxx</a:t>
                      </a:r>
                      <a:endParaRPr lang="en-US" sz="1900" b="1" dirty="0"/>
                    </a:p>
                  </a:txBody>
                  <a:tcPr marL="82101" marR="82101" marT="38005" marB="38005" anchor="ctr"/>
                </a:tc>
                <a:tc>
                  <a:txBody>
                    <a:bodyPr/>
                    <a:lstStyle/>
                    <a:p>
                      <a:endParaRPr lang="en-US" sz="1900" b="1" dirty="0"/>
                    </a:p>
                  </a:txBody>
                  <a:tcPr marL="82101" marR="82101" marT="38005" marB="38005"/>
                </a:tc>
                <a:tc>
                  <a:txBody>
                    <a:bodyPr/>
                    <a:lstStyle/>
                    <a:p>
                      <a:endParaRPr lang="en-US" sz="1900" b="1" dirty="0"/>
                    </a:p>
                  </a:txBody>
                  <a:tcPr marL="82101" marR="82101" marT="38005" marB="38005"/>
                </a:tc>
                <a:tc>
                  <a:txBody>
                    <a:bodyPr/>
                    <a:lstStyle/>
                    <a:p>
                      <a:endParaRPr lang="en-US" sz="1900" b="1"/>
                    </a:p>
                  </a:txBody>
                  <a:tcPr marL="82101" marR="82101" marT="38005" marB="38005"/>
                </a:tc>
                <a:extLst>
                  <a:ext uri="{0D108BD9-81ED-4DB2-BD59-A6C34878D82A}">
                    <a16:rowId xmlns:a16="http://schemas.microsoft.com/office/drawing/2014/main" val="10001"/>
                  </a:ext>
                </a:extLst>
              </a:tr>
              <a:tr h="373706">
                <a:tc>
                  <a:txBody>
                    <a:bodyPr/>
                    <a:lstStyle/>
                    <a:p>
                      <a:pPr algn="ctr"/>
                      <a:r>
                        <a:rPr lang="en-US" sz="1900" dirty="0"/>
                        <a:t>11</a:t>
                      </a:r>
                      <a:endParaRPr lang="en-US" sz="1900" b="1" dirty="0"/>
                    </a:p>
                  </a:txBody>
                  <a:tcPr marL="82101" marR="82101" marT="38005" marB="38005" anchor="ctr"/>
                </a:tc>
                <a:tc>
                  <a:txBody>
                    <a:bodyPr/>
                    <a:lstStyle/>
                    <a:p>
                      <a:r>
                        <a:rPr lang="en-US" sz="1900" dirty="0"/>
                        <a:t>U+07FF</a:t>
                      </a:r>
                      <a:endParaRPr lang="en-US" sz="1900" b="1" dirty="0"/>
                    </a:p>
                  </a:txBody>
                  <a:tcPr marL="82101" marR="82101" marT="38005" marB="38005" anchor="ctr"/>
                </a:tc>
                <a:tc>
                  <a:txBody>
                    <a:bodyPr/>
                    <a:lstStyle/>
                    <a:p>
                      <a:r>
                        <a:rPr lang="en-US" sz="1900"/>
                        <a:t>110xxxxx</a:t>
                      </a:r>
                      <a:endParaRPr lang="en-US" sz="1900" b="1"/>
                    </a:p>
                  </a:txBody>
                  <a:tcPr marL="82101" marR="82101" marT="38005" marB="38005" anchor="ctr"/>
                </a:tc>
                <a:tc>
                  <a:txBody>
                    <a:bodyPr/>
                    <a:lstStyle/>
                    <a:p>
                      <a:r>
                        <a:rPr lang="en-US" sz="1900"/>
                        <a:t>10xxxxxx</a:t>
                      </a:r>
                      <a:endParaRPr lang="en-US" sz="1900" b="1"/>
                    </a:p>
                  </a:txBody>
                  <a:tcPr marL="82101" marR="82101" marT="38005" marB="38005" anchor="ctr"/>
                </a:tc>
                <a:tc>
                  <a:txBody>
                    <a:bodyPr/>
                    <a:lstStyle/>
                    <a:p>
                      <a:endParaRPr lang="en-US" sz="1900" b="1"/>
                    </a:p>
                  </a:txBody>
                  <a:tcPr marL="82101" marR="82101" marT="38005" marB="38005"/>
                </a:tc>
                <a:tc>
                  <a:txBody>
                    <a:bodyPr/>
                    <a:lstStyle/>
                    <a:p>
                      <a:endParaRPr lang="en-US" sz="1900" b="1"/>
                    </a:p>
                  </a:txBody>
                  <a:tcPr marL="82101" marR="82101" marT="38005" marB="38005"/>
                </a:tc>
                <a:extLst>
                  <a:ext uri="{0D108BD9-81ED-4DB2-BD59-A6C34878D82A}">
                    <a16:rowId xmlns:a16="http://schemas.microsoft.com/office/drawing/2014/main" val="10002"/>
                  </a:ext>
                </a:extLst>
              </a:tr>
              <a:tr h="373706">
                <a:tc>
                  <a:txBody>
                    <a:bodyPr/>
                    <a:lstStyle/>
                    <a:p>
                      <a:pPr algn="ctr"/>
                      <a:r>
                        <a:rPr lang="en-US" sz="1900" dirty="0"/>
                        <a:t>16</a:t>
                      </a:r>
                      <a:endParaRPr lang="en-US" sz="1900" b="1" dirty="0"/>
                    </a:p>
                  </a:txBody>
                  <a:tcPr marL="82101" marR="82101" marT="38005" marB="38005" anchor="ctr"/>
                </a:tc>
                <a:tc>
                  <a:txBody>
                    <a:bodyPr/>
                    <a:lstStyle/>
                    <a:p>
                      <a:r>
                        <a:rPr lang="en-US" sz="1900" dirty="0"/>
                        <a:t>U+FFFF</a:t>
                      </a:r>
                      <a:endParaRPr lang="en-US" sz="1900" b="1" dirty="0"/>
                    </a:p>
                  </a:txBody>
                  <a:tcPr marL="82101" marR="82101" marT="38005" marB="38005" anchor="ctr"/>
                </a:tc>
                <a:tc>
                  <a:txBody>
                    <a:bodyPr/>
                    <a:lstStyle/>
                    <a:p>
                      <a:r>
                        <a:rPr lang="en-US" sz="1900" dirty="0"/>
                        <a:t>1110xxxx</a:t>
                      </a:r>
                      <a:endParaRPr lang="en-US" sz="1900" b="1" dirty="0"/>
                    </a:p>
                  </a:txBody>
                  <a:tcPr marL="82101" marR="82101" marT="38005" marB="38005" anchor="ctr"/>
                </a:tc>
                <a:tc>
                  <a:txBody>
                    <a:bodyPr/>
                    <a:lstStyle/>
                    <a:p>
                      <a:r>
                        <a:rPr lang="en-US" sz="1900"/>
                        <a:t>10xxxxxx</a:t>
                      </a:r>
                      <a:endParaRPr lang="en-US" sz="1900" b="1"/>
                    </a:p>
                  </a:txBody>
                  <a:tcPr marL="82101" marR="82101" marT="38005" marB="38005" anchor="ctr"/>
                </a:tc>
                <a:tc>
                  <a:txBody>
                    <a:bodyPr/>
                    <a:lstStyle/>
                    <a:p>
                      <a:r>
                        <a:rPr lang="en-US" sz="1900"/>
                        <a:t>10xxxxxx</a:t>
                      </a:r>
                      <a:endParaRPr lang="en-US" sz="1900" b="1"/>
                    </a:p>
                  </a:txBody>
                  <a:tcPr marL="82101" marR="82101" marT="38005" marB="38005" anchor="ctr"/>
                </a:tc>
                <a:tc>
                  <a:txBody>
                    <a:bodyPr/>
                    <a:lstStyle/>
                    <a:p>
                      <a:endParaRPr lang="en-US" sz="1900" b="1"/>
                    </a:p>
                  </a:txBody>
                  <a:tcPr marL="82101" marR="82101" marT="38005" marB="38005"/>
                </a:tc>
                <a:extLst>
                  <a:ext uri="{0D108BD9-81ED-4DB2-BD59-A6C34878D82A}">
                    <a16:rowId xmlns:a16="http://schemas.microsoft.com/office/drawing/2014/main" val="10003"/>
                  </a:ext>
                </a:extLst>
              </a:tr>
              <a:tr h="373706">
                <a:tc>
                  <a:txBody>
                    <a:bodyPr/>
                    <a:lstStyle/>
                    <a:p>
                      <a:pPr algn="ctr"/>
                      <a:r>
                        <a:rPr lang="en-US" sz="1900" dirty="0"/>
                        <a:t>21</a:t>
                      </a:r>
                      <a:endParaRPr lang="en-US" sz="1900" b="1" dirty="0"/>
                    </a:p>
                  </a:txBody>
                  <a:tcPr marL="82101" marR="82101" marT="38005" marB="38005" anchor="ctr"/>
                </a:tc>
                <a:tc>
                  <a:txBody>
                    <a:bodyPr/>
                    <a:lstStyle/>
                    <a:p>
                      <a:r>
                        <a:rPr lang="en-US" sz="1900" dirty="0"/>
                        <a:t>U+10FFFF</a:t>
                      </a:r>
                      <a:endParaRPr lang="en-US" sz="1900" b="1" dirty="0"/>
                    </a:p>
                  </a:txBody>
                  <a:tcPr marL="82101" marR="82101" marT="38005" marB="38005" anchor="ctr"/>
                </a:tc>
                <a:tc>
                  <a:txBody>
                    <a:bodyPr/>
                    <a:lstStyle/>
                    <a:p>
                      <a:r>
                        <a:rPr lang="en-US" sz="1900" dirty="0"/>
                        <a:t>11110xxx</a:t>
                      </a:r>
                      <a:endParaRPr lang="en-US" sz="1900" b="1" dirty="0"/>
                    </a:p>
                  </a:txBody>
                  <a:tcPr marL="82101" marR="82101" marT="38005" marB="38005" anchor="ctr"/>
                </a:tc>
                <a:tc>
                  <a:txBody>
                    <a:bodyPr/>
                    <a:lstStyle/>
                    <a:p>
                      <a:r>
                        <a:rPr lang="en-US" sz="1900"/>
                        <a:t>10xxxxxx</a:t>
                      </a:r>
                      <a:endParaRPr lang="en-US" sz="1900" b="1"/>
                    </a:p>
                  </a:txBody>
                  <a:tcPr marL="82101" marR="82101" marT="38005" marB="38005" anchor="ctr"/>
                </a:tc>
                <a:tc>
                  <a:txBody>
                    <a:bodyPr/>
                    <a:lstStyle/>
                    <a:p>
                      <a:r>
                        <a:rPr lang="en-US" sz="1900" dirty="0"/>
                        <a:t>10xxxxxx</a:t>
                      </a:r>
                      <a:endParaRPr lang="en-US" sz="1900" b="1" dirty="0"/>
                    </a:p>
                  </a:txBody>
                  <a:tcPr marL="82101" marR="82101" marT="38005" marB="38005" anchor="ctr"/>
                </a:tc>
                <a:tc>
                  <a:txBody>
                    <a:bodyPr/>
                    <a:lstStyle/>
                    <a:p>
                      <a:r>
                        <a:rPr lang="en-US" sz="1900" dirty="0"/>
                        <a:t>10xxxxxx</a:t>
                      </a:r>
                      <a:endParaRPr lang="en-US" sz="1900" b="1" dirty="0"/>
                    </a:p>
                  </a:txBody>
                  <a:tcPr marL="82101" marR="82101" marT="38005" marB="38005"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6960364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normAutofit fontScale="90000"/>
          </a:bodyPr>
          <a:lstStyle/>
          <a:p>
            <a:r>
              <a:rPr lang="en-US"/>
              <a:t>How Does The Computer Know?</a:t>
            </a:r>
          </a:p>
        </p:txBody>
      </p:sp>
      <p:sp>
        <p:nvSpPr>
          <p:cNvPr id="60419" name="Rectangle 3"/>
          <p:cNvSpPr>
            <a:spLocks noGrp="1" noChangeArrowheads="1"/>
          </p:cNvSpPr>
          <p:nvPr>
            <p:ph idx="1"/>
          </p:nvPr>
        </p:nvSpPr>
        <p:spPr/>
        <p:txBody>
          <a:bodyPr>
            <a:normAutofit/>
          </a:bodyPr>
          <a:lstStyle/>
          <a:p>
            <a:r>
              <a:rPr lang="en-US" dirty="0"/>
              <a:t>Using ASCII, the letter A is  01000001</a:t>
            </a:r>
          </a:p>
          <a:p>
            <a:r>
              <a:rPr lang="en-US" dirty="0"/>
              <a:t>Also, 01000001</a:t>
            </a:r>
            <a:r>
              <a:rPr lang="en-US" b="1" baseline="-18000" dirty="0"/>
              <a:t>2  </a:t>
            </a:r>
            <a:r>
              <a:rPr lang="en-US" b="1" dirty="0"/>
              <a:t>= </a:t>
            </a:r>
            <a:r>
              <a:rPr lang="en-US" dirty="0"/>
              <a:t>65</a:t>
            </a:r>
            <a:r>
              <a:rPr lang="en-US" b="1" baseline="-18000" dirty="0"/>
              <a:t>10</a:t>
            </a:r>
            <a:br>
              <a:rPr lang="en-US" dirty="0">
                <a:solidFill>
                  <a:schemeClr val="accent2">
                    <a:lumMod val="50000"/>
                  </a:schemeClr>
                </a:solidFill>
              </a:rPr>
            </a:br>
            <a:endParaRPr lang="en-US" dirty="0">
              <a:solidFill>
                <a:schemeClr val="accent2">
                  <a:lumMod val="50000"/>
                </a:schemeClr>
              </a:solidFill>
            </a:endParaRPr>
          </a:p>
          <a:p>
            <a:r>
              <a:rPr lang="en-US" dirty="0"/>
              <a:t>How does the computer know whether it’s an A or a 65?</a:t>
            </a:r>
            <a:br>
              <a:rPr lang="en-US" dirty="0"/>
            </a:br>
            <a:endParaRPr lang="en-US" sz="1800" dirty="0"/>
          </a:p>
          <a:p>
            <a:r>
              <a:rPr lang="en-US" b="1" dirty="0"/>
              <a:t>Context!</a:t>
            </a:r>
            <a:r>
              <a:rPr lang="en-US" dirty="0"/>
              <a:t>  The </a:t>
            </a:r>
            <a:r>
              <a:rPr lang="en-US" i="1" dirty="0"/>
              <a:t>programmer</a:t>
            </a:r>
            <a:r>
              <a:rPr lang="en-US" dirty="0"/>
              <a:t> must keep track of whether the binary data represent letters, numbers, or something else.</a:t>
            </a:r>
          </a:p>
        </p:txBody>
      </p:sp>
      <p:sp>
        <p:nvSpPr>
          <p:cNvPr id="4" name="Slide Number Placeholder 3"/>
          <p:cNvSpPr>
            <a:spLocks noGrp="1"/>
          </p:cNvSpPr>
          <p:nvPr>
            <p:ph type="sldNum" sz="quarter" idx="12"/>
          </p:nvPr>
        </p:nvSpPr>
        <p:spPr/>
        <p:txBody>
          <a:bodyPr/>
          <a:lstStyle/>
          <a:p>
            <a:fld id="{F1F63F86-B913-4FD3-8891-B0F8817B3436}" type="slidenum">
              <a:rPr lang="en-US" smtClean="0"/>
              <a:pPr/>
              <a:t>42</a:t>
            </a:fld>
            <a:endParaRPr lang="en-US"/>
          </a:p>
        </p:txBody>
      </p:sp>
    </p:spTree>
    <p:extLst>
      <p:ext uri="{BB962C8B-B14F-4D97-AF65-F5344CB8AC3E}">
        <p14:creationId xmlns:p14="http://schemas.microsoft.com/office/powerpoint/2010/main" val="20257770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0419">
                                            <p:txEl>
                                              <p:pRg st="2" end="2"/>
                                            </p:txEl>
                                          </p:spTgt>
                                        </p:tgtEl>
                                        <p:attrNameLst>
                                          <p:attrName>style.visibility</p:attrName>
                                        </p:attrNameLst>
                                      </p:cBhvr>
                                      <p:to>
                                        <p:strVal val="visible"/>
                                      </p:to>
                                    </p:set>
                                    <p:animEffect transition="in" filter="fade">
                                      <p:cBhvr>
                                        <p:cTn id="7" dur="500"/>
                                        <p:tgtEl>
                                          <p:spTgt spid="6041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0419">
                                            <p:txEl>
                                              <p:pRg st="3" end="3"/>
                                            </p:txEl>
                                          </p:spTgt>
                                        </p:tgtEl>
                                        <p:attrNameLst>
                                          <p:attrName>style.visibility</p:attrName>
                                        </p:attrNameLst>
                                      </p:cBhvr>
                                      <p:to>
                                        <p:strVal val="visible"/>
                                      </p:to>
                                    </p:set>
                                    <p:animEffect transition="in" filter="fade">
                                      <p:cBhvr>
                                        <p:cTn id="12" dur="500"/>
                                        <p:tgtEl>
                                          <p:spTgt spid="604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t>Encoding Pictures</a:t>
            </a:r>
          </a:p>
        </p:txBody>
      </p:sp>
      <p:sp>
        <p:nvSpPr>
          <p:cNvPr id="34819" name="Rectangle 3"/>
          <p:cNvSpPr>
            <a:spLocks noGrp="1" noChangeArrowheads="1"/>
          </p:cNvSpPr>
          <p:nvPr>
            <p:ph idx="1"/>
          </p:nvPr>
        </p:nvSpPr>
        <p:spPr/>
        <p:txBody>
          <a:bodyPr>
            <a:normAutofit/>
          </a:bodyPr>
          <a:lstStyle/>
          <a:p>
            <a:r>
              <a:rPr lang="en-US" dirty="0"/>
              <a:t>Each dot is called a Picture Element, or  </a:t>
            </a:r>
            <a:r>
              <a:rPr lang="en-US" b="1" i="1" dirty="0"/>
              <a:t>pixel</a:t>
            </a:r>
            <a:r>
              <a:rPr lang="en-US" dirty="0"/>
              <a:t>.</a:t>
            </a:r>
          </a:p>
          <a:p>
            <a:r>
              <a:rPr lang="en-US" dirty="0"/>
              <a:t>The number of pixels per inch (or millimeter) determines the </a:t>
            </a:r>
            <a:r>
              <a:rPr lang="en-US" b="1" dirty="0"/>
              <a:t>resolution</a:t>
            </a:r>
            <a:r>
              <a:rPr lang="en-US" dirty="0"/>
              <a:t> or fineness of the picture.  More is better.</a:t>
            </a:r>
          </a:p>
          <a:p>
            <a:r>
              <a:rPr lang="en-US" dirty="0"/>
              <a:t>The number of bits per pixel determines the </a:t>
            </a:r>
            <a:r>
              <a:rPr lang="en-US" b="1" dirty="0"/>
              <a:t>color depth</a:t>
            </a:r>
            <a:r>
              <a:rPr lang="en-US" dirty="0"/>
              <a:t>; again, more is better.</a:t>
            </a:r>
          </a:p>
          <a:p>
            <a:r>
              <a:rPr lang="en-US" dirty="0"/>
              <a:t>Each pixel is one or more binary numbers.</a:t>
            </a:r>
          </a:p>
        </p:txBody>
      </p:sp>
      <p:sp>
        <p:nvSpPr>
          <p:cNvPr id="4" name="Slide Number Placeholder 3"/>
          <p:cNvSpPr>
            <a:spLocks noGrp="1"/>
          </p:cNvSpPr>
          <p:nvPr>
            <p:ph type="sldNum" sz="quarter" idx="12"/>
          </p:nvPr>
        </p:nvSpPr>
        <p:spPr/>
        <p:txBody>
          <a:bodyPr/>
          <a:lstStyle/>
          <a:p>
            <a:fld id="{F1F63F86-B913-4FD3-8891-B0F8817B3436}" type="slidenum">
              <a:rPr lang="en-US" smtClean="0"/>
              <a:pPr/>
              <a:t>43</a:t>
            </a:fld>
            <a:endParaRPr lang="en-US"/>
          </a:p>
        </p:txBody>
      </p:sp>
    </p:spTree>
    <p:extLst>
      <p:ext uri="{BB962C8B-B14F-4D97-AF65-F5344CB8AC3E}">
        <p14:creationId xmlns:p14="http://schemas.microsoft.com/office/powerpoint/2010/main" val="3110571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animEffect transition="in" filter="fade">
                                      <p:cBhvr>
                                        <p:cTn id="7" dur="500"/>
                                        <p:tgtEl>
                                          <p:spTgt spid="348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819">
                                            <p:txEl>
                                              <p:pRg st="2" end="2"/>
                                            </p:txEl>
                                          </p:spTgt>
                                        </p:tgtEl>
                                        <p:attrNameLst>
                                          <p:attrName>style.visibility</p:attrName>
                                        </p:attrNameLst>
                                      </p:cBhvr>
                                      <p:to>
                                        <p:strVal val="visible"/>
                                      </p:to>
                                    </p:set>
                                    <p:animEffect transition="in" filter="fade">
                                      <p:cBhvr>
                                        <p:cTn id="12" dur="500"/>
                                        <p:tgtEl>
                                          <p:spTgt spid="3481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819">
                                            <p:txEl>
                                              <p:pRg st="3" end="3"/>
                                            </p:txEl>
                                          </p:spTgt>
                                        </p:tgtEl>
                                        <p:attrNameLst>
                                          <p:attrName>style.visibility</p:attrName>
                                        </p:attrNameLst>
                                      </p:cBhvr>
                                      <p:to>
                                        <p:strVal val="visible"/>
                                      </p:to>
                                    </p:set>
                                    <p:animEffect transition="in" filter="fade">
                                      <p:cBhvr>
                                        <p:cTn id="17" dur="500"/>
                                        <p:tgtEl>
                                          <p:spTgt spid="348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normAutofit fontScale="90000"/>
          </a:bodyPr>
          <a:lstStyle/>
          <a:p>
            <a:r>
              <a:rPr lang="en-US" dirty="0"/>
              <a:t>Additive Colors – The </a:t>
            </a:r>
            <a:r>
              <a:rPr lang="en-US" dirty="0" err="1"/>
              <a:t>RGB</a:t>
            </a:r>
            <a:r>
              <a:rPr lang="en-US" dirty="0"/>
              <a:t> Model</a:t>
            </a:r>
          </a:p>
        </p:txBody>
      </p:sp>
      <p:sp>
        <p:nvSpPr>
          <p:cNvPr id="6" name="Slide Number Placeholder 5"/>
          <p:cNvSpPr>
            <a:spLocks noGrp="1"/>
          </p:cNvSpPr>
          <p:nvPr>
            <p:ph type="sldNum" sz="quarter" idx="12"/>
          </p:nvPr>
        </p:nvSpPr>
        <p:spPr/>
        <p:txBody>
          <a:bodyPr/>
          <a:lstStyle/>
          <a:p>
            <a:fld id="{BD8F741F-16BF-4109-8E4A-72BFCAE866CE}" type="slidenum">
              <a:rPr lang="en-US" smtClean="0"/>
              <a:pPr/>
              <a:t>44</a:t>
            </a:fld>
            <a:endParaRPr lang="en-US" dirty="0"/>
          </a:p>
        </p:txBody>
      </p:sp>
      <p:sp>
        <p:nvSpPr>
          <p:cNvPr id="2" name="TextBox 1"/>
          <p:cNvSpPr txBox="1"/>
          <p:nvPr/>
        </p:nvSpPr>
        <p:spPr>
          <a:xfrm>
            <a:off x="376813" y="1600200"/>
            <a:ext cx="8390374" cy="1682657"/>
          </a:xfrm>
          <a:prstGeom prst="rect">
            <a:avLst/>
          </a:prstGeom>
          <a:noFill/>
        </p:spPr>
        <p:txBody>
          <a:bodyPr wrap="square" lIns="111904" tIns="55952" rIns="111904" bIns="55952" rtlCol="0">
            <a:spAutoFit/>
          </a:bodyPr>
          <a:lstStyle/>
          <a:p>
            <a:r>
              <a:rPr lang="en-US" sz="2800" dirty="0"/>
              <a:t>Computer displays emit light; we use the concept of additive colors to make many colors from the three primary colors, red, green and blue.</a:t>
            </a:r>
          </a:p>
          <a:p>
            <a:endParaRPr lang="en-US" dirty="0"/>
          </a:p>
        </p:txBody>
      </p:sp>
      <p:pic>
        <p:nvPicPr>
          <p:cNvPr id="4" name="Picture 3" descr="The RGB color model. There are three overlapping circles colored red, blue, and green. Where red and blue overlap the color is magenta. Where red and green overlap the color is yellow.  Where green and blue overlap the color is cyan. In the center where all three overlap the color is white.">
            <a:extLst>
              <a:ext uri="{FF2B5EF4-FFF2-40B4-BE49-F238E27FC236}">
                <a16:creationId xmlns:a16="http://schemas.microsoft.com/office/drawing/2014/main" id="{AC5BB584-BA49-3EBE-E942-DB7D67C1EF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0725" y="2971800"/>
            <a:ext cx="3622550" cy="3252132"/>
          </a:xfrm>
          <a:prstGeom prst="rect">
            <a:avLst/>
          </a:prstGeom>
        </p:spPr>
      </p:pic>
    </p:spTree>
    <p:extLst>
      <p:ext uri="{BB962C8B-B14F-4D97-AF65-F5344CB8AC3E}">
        <p14:creationId xmlns:p14="http://schemas.microsoft.com/office/powerpoint/2010/main" val="21345093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normAutofit fontScale="90000"/>
          </a:bodyPr>
          <a:lstStyle/>
          <a:p>
            <a:r>
              <a:rPr lang="en-US" dirty="0"/>
              <a:t>Subtractive Colors – CMYK Model</a:t>
            </a:r>
          </a:p>
        </p:txBody>
      </p:sp>
      <p:sp>
        <p:nvSpPr>
          <p:cNvPr id="7" name="Slide Number Placeholder 6"/>
          <p:cNvSpPr>
            <a:spLocks noGrp="1"/>
          </p:cNvSpPr>
          <p:nvPr>
            <p:ph type="sldNum" sz="quarter" idx="12"/>
          </p:nvPr>
        </p:nvSpPr>
        <p:spPr/>
        <p:txBody>
          <a:bodyPr/>
          <a:lstStyle/>
          <a:p>
            <a:fld id="{BD8F741F-16BF-4109-8E4A-72BFCAE866CE}" type="slidenum">
              <a:rPr lang="en-US" smtClean="0"/>
              <a:pPr/>
              <a:t>45</a:t>
            </a:fld>
            <a:endParaRPr lang="en-US" dirty="0"/>
          </a:p>
        </p:txBody>
      </p:sp>
      <p:sp>
        <p:nvSpPr>
          <p:cNvPr id="40965" name="Text Box 5"/>
          <p:cNvSpPr txBox="1">
            <a:spLocks noChangeArrowheads="1"/>
          </p:cNvSpPr>
          <p:nvPr/>
        </p:nvSpPr>
        <p:spPr bwMode="auto">
          <a:xfrm>
            <a:off x="614289" y="3733800"/>
            <a:ext cx="8102991" cy="2513654"/>
          </a:xfrm>
          <a:prstGeom prst="rect">
            <a:avLst/>
          </a:prstGeom>
          <a:noFill/>
          <a:ln w="9525">
            <a:noFill/>
            <a:miter lim="800000"/>
            <a:headEnd/>
            <a:tailEnd/>
          </a:ln>
        </p:spPr>
        <p:txBody>
          <a:bodyPr wrap="square" lIns="111904" tIns="55952" rIns="111904" bIns="55952">
            <a:spAutoFit/>
          </a:bodyPr>
          <a:lstStyle/>
          <a:p>
            <a:pPr>
              <a:spcBef>
                <a:spcPct val="50000"/>
              </a:spcBef>
            </a:pPr>
            <a:r>
              <a:rPr lang="en-US" sz="2400" dirty="0">
                <a:solidFill>
                  <a:srgbClr val="000000"/>
                </a:solidFill>
              </a:rPr>
              <a:t>Printing depends on reflected light. </a:t>
            </a:r>
            <a:br>
              <a:rPr lang="en-US" sz="2400" dirty="0">
                <a:solidFill>
                  <a:srgbClr val="000000"/>
                </a:solidFill>
              </a:rPr>
            </a:br>
            <a:r>
              <a:rPr lang="en-US" sz="2400" dirty="0">
                <a:solidFill>
                  <a:srgbClr val="000000"/>
                </a:solidFill>
              </a:rPr>
              <a:t>Cyan reflects blue and green, absorbs red.</a:t>
            </a:r>
            <a:br>
              <a:rPr lang="en-US" sz="2400" dirty="0">
                <a:solidFill>
                  <a:srgbClr val="000000"/>
                </a:solidFill>
              </a:rPr>
            </a:br>
            <a:r>
              <a:rPr lang="en-US" sz="2400" dirty="0">
                <a:solidFill>
                  <a:srgbClr val="000000"/>
                </a:solidFill>
              </a:rPr>
              <a:t>Magenta reflects red and blue, absorbs green.</a:t>
            </a:r>
            <a:br>
              <a:rPr lang="en-US" sz="2400" dirty="0">
                <a:solidFill>
                  <a:srgbClr val="000000"/>
                </a:solidFill>
              </a:rPr>
            </a:br>
            <a:r>
              <a:rPr lang="en-US" sz="2400" dirty="0">
                <a:solidFill>
                  <a:srgbClr val="000000"/>
                </a:solidFill>
              </a:rPr>
              <a:t>Yellow reflects red and green, absorbs blue.</a:t>
            </a:r>
          </a:p>
          <a:p>
            <a:pPr>
              <a:spcBef>
                <a:spcPct val="50000"/>
              </a:spcBef>
            </a:pPr>
            <a:r>
              <a:rPr lang="en-US" sz="2400" dirty="0">
                <a:solidFill>
                  <a:srgbClr val="000000"/>
                </a:solidFill>
              </a:rPr>
              <a:t>Black is needed because </a:t>
            </a:r>
            <a:r>
              <a:rPr lang="en-US" sz="2400" dirty="0" err="1">
                <a:solidFill>
                  <a:srgbClr val="000000"/>
                </a:solidFill>
              </a:rPr>
              <a:t>CMY</a:t>
            </a:r>
            <a:r>
              <a:rPr lang="en-US" sz="2400" dirty="0">
                <a:solidFill>
                  <a:srgbClr val="000000"/>
                </a:solidFill>
              </a:rPr>
              <a:t> together are sort-of muddy brown.</a:t>
            </a:r>
          </a:p>
        </p:txBody>
      </p:sp>
      <p:pic>
        <p:nvPicPr>
          <p:cNvPr id="3" name="Picture 2" descr="The CMYK color model. There are three overlapping circles colored cyan, magenta, and yellow. Where cyan and magenta overlap there is an area of blue. Where cyan and yellow overlap is green, and where yellow and magenta overlap is red. In the center, where all three overlap,  is black, a fourth color.">
            <a:extLst>
              <a:ext uri="{FF2B5EF4-FFF2-40B4-BE49-F238E27FC236}">
                <a16:creationId xmlns:a16="http://schemas.microsoft.com/office/drawing/2014/main" id="{E8BDE569-3A21-9EC2-4576-76B5B0974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1800" y="1412174"/>
            <a:ext cx="2765676" cy="2482876"/>
          </a:xfrm>
          <a:prstGeom prst="rect">
            <a:avLst/>
          </a:prstGeom>
        </p:spPr>
      </p:pic>
    </p:spTree>
    <p:extLst>
      <p:ext uri="{BB962C8B-B14F-4D97-AF65-F5344CB8AC3E}">
        <p14:creationId xmlns:p14="http://schemas.microsoft.com/office/powerpoint/2010/main" val="1456989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65">
                                            <p:txEl>
                                              <p:pRg st="1" end="1"/>
                                            </p:txEl>
                                          </p:spTgt>
                                        </p:tgtEl>
                                        <p:attrNameLst>
                                          <p:attrName>style.visibility</p:attrName>
                                        </p:attrNameLst>
                                      </p:cBhvr>
                                      <p:to>
                                        <p:strVal val="visible"/>
                                      </p:to>
                                    </p:set>
                                    <p:animEffect transition="in" filter="fade">
                                      <p:cBhvr>
                                        <p:cTn id="7" dur="500"/>
                                        <p:tgtEl>
                                          <p:spTgt spid="4096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t>Raster Images</a:t>
            </a:r>
          </a:p>
        </p:txBody>
      </p:sp>
      <p:sp>
        <p:nvSpPr>
          <p:cNvPr id="45059" name="Rectangle 3"/>
          <p:cNvSpPr>
            <a:spLocks noGrp="1" noChangeArrowheads="1"/>
          </p:cNvSpPr>
          <p:nvPr>
            <p:ph idx="1"/>
          </p:nvPr>
        </p:nvSpPr>
        <p:spPr/>
        <p:txBody>
          <a:bodyPr/>
          <a:lstStyle/>
          <a:p>
            <a:r>
              <a:rPr lang="en-US" dirty="0"/>
              <a:t>GIF, JPEG, and PNG are </a:t>
            </a:r>
            <a:r>
              <a:rPr lang="en-US" b="1" dirty="0"/>
              <a:t>raster image</a:t>
            </a:r>
            <a:r>
              <a:rPr lang="en-US" dirty="0"/>
              <a:t> formats, also called </a:t>
            </a:r>
            <a:r>
              <a:rPr lang="en-US" b="1" dirty="0"/>
              <a:t>bitmap images.</a:t>
            </a:r>
            <a:r>
              <a:rPr lang="en-US" dirty="0"/>
              <a:t> </a:t>
            </a:r>
          </a:p>
          <a:p>
            <a:r>
              <a:rPr lang="en-US" dirty="0"/>
              <a:t>They are composed of </a:t>
            </a:r>
            <a:br>
              <a:rPr lang="en-US" dirty="0"/>
            </a:br>
            <a:r>
              <a:rPr lang="en-US" dirty="0"/>
              <a:t>rows of pixels.</a:t>
            </a:r>
          </a:p>
          <a:p>
            <a:r>
              <a:rPr lang="en-US" dirty="0"/>
              <a:t>There are other </a:t>
            </a:r>
            <a:br>
              <a:rPr lang="en-US" dirty="0"/>
            </a:br>
            <a:r>
              <a:rPr lang="en-US" dirty="0"/>
              <a:t>bitmap formats.</a:t>
            </a:r>
          </a:p>
        </p:txBody>
      </p:sp>
      <p:sp>
        <p:nvSpPr>
          <p:cNvPr id="4" name="Slide Number Placeholder 3"/>
          <p:cNvSpPr>
            <a:spLocks noGrp="1"/>
          </p:cNvSpPr>
          <p:nvPr>
            <p:ph type="sldNum" sz="quarter" idx="12"/>
          </p:nvPr>
        </p:nvSpPr>
        <p:spPr/>
        <p:txBody>
          <a:bodyPr/>
          <a:lstStyle/>
          <a:p>
            <a:fld id="{F1F63F86-B913-4FD3-8891-B0F8817B3436}" type="slidenum">
              <a:rPr lang="en-US" smtClean="0"/>
              <a:pPr/>
              <a:t>46</a:t>
            </a:fld>
            <a:endParaRPr lang="en-US"/>
          </a:p>
        </p:txBody>
      </p:sp>
      <p:pic>
        <p:nvPicPr>
          <p:cNvPr id="5" name="Picture 4" descr="A screenshot of a video game&#10;&#10;Description automatically generated">
            <a:extLst>
              <a:ext uri="{FF2B5EF4-FFF2-40B4-BE49-F238E27FC236}">
                <a16:creationId xmlns:a16="http://schemas.microsoft.com/office/drawing/2014/main" id="{B19AB375-1117-83FB-41A0-E20D60F7FB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6720" y="2743200"/>
            <a:ext cx="3154680" cy="3429000"/>
          </a:xfrm>
          <a:prstGeom prst="rect">
            <a:avLst/>
          </a:prstGeom>
        </p:spPr>
      </p:pic>
    </p:spTree>
    <p:extLst>
      <p:ext uri="{BB962C8B-B14F-4D97-AF65-F5344CB8AC3E}">
        <p14:creationId xmlns:p14="http://schemas.microsoft.com/office/powerpoint/2010/main" val="2123405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059">
                                            <p:txEl>
                                              <p:pRg st="1" end="1"/>
                                            </p:txEl>
                                          </p:spTgt>
                                        </p:tgtEl>
                                        <p:attrNameLst>
                                          <p:attrName>style.visibility</p:attrName>
                                        </p:attrNameLst>
                                      </p:cBhvr>
                                      <p:to>
                                        <p:strVal val="visible"/>
                                      </p:to>
                                    </p:set>
                                    <p:animEffect transition="in" filter="fade">
                                      <p:cBhvr>
                                        <p:cTn id="7" dur="500"/>
                                        <p:tgtEl>
                                          <p:spTgt spid="4505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5059">
                                            <p:txEl>
                                              <p:pRg st="2" end="2"/>
                                            </p:txEl>
                                          </p:spTgt>
                                        </p:tgtEl>
                                        <p:attrNameLst>
                                          <p:attrName>style.visibility</p:attrName>
                                        </p:attrNameLst>
                                      </p:cBhvr>
                                      <p:to>
                                        <p:strVal val="visible"/>
                                      </p:to>
                                    </p:set>
                                    <p:animEffect transition="in" filter="fade">
                                      <p:cBhvr>
                                        <p:cTn id="12" dur="500"/>
                                        <p:tgtEl>
                                          <p:spTgt spid="450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normAutofit fontScale="90000"/>
          </a:bodyPr>
          <a:lstStyle/>
          <a:p>
            <a:r>
              <a:rPr lang="en-US"/>
              <a:t>Vector Images</a:t>
            </a:r>
          </a:p>
        </p:txBody>
      </p:sp>
      <p:sp>
        <p:nvSpPr>
          <p:cNvPr id="2052" name="Rectangle 3"/>
          <p:cNvSpPr>
            <a:spLocks noGrp="1" noChangeArrowheads="1"/>
          </p:cNvSpPr>
          <p:nvPr>
            <p:ph type="body" sz="half" idx="1"/>
          </p:nvPr>
        </p:nvSpPr>
        <p:spPr>
          <a:xfrm>
            <a:off x="457201" y="1642869"/>
            <a:ext cx="5855130" cy="4456026"/>
          </a:xfrm>
        </p:spPr>
        <p:txBody>
          <a:bodyPr/>
          <a:lstStyle/>
          <a:p>
            <a:pPr>
              <a:spcBef>
                <a:spcPts val="734"/>
              </a:spcBef>
            </a:pPr>
            <a:r>
              <a:rPr lang="en-US" sz="2900" dirty="0"/>
              <a:t>Geometric objects can be described mathematically.</a:t>
            </a:r>
          </a:p>
          <a:p>
            <a:pPr>
              <a:spcBef>
                <a:spcPts val="734"/>
              </a:spcBef>
            </a:pPr>
            <a:r>
              <a:rPr lang="en-US" sz="2900" dirty="0"/>
              <a:t>Circle:  Center, radius, line width, and color.</a:t>
            </a:r>
          </a:p>
          <a:p>
            <a:pPr>
              <a:spcBef>
                <a:spcPts val="734"/>
              </a:spcBef>
            </a:pPr>
            <a:r>
              <a:rPr lang="en-US" sz="2900" dirty="0"/>
              <a:t>Much more compact storage than a bitmap.</a:t>
            </a:r>
          </a:p>
          <a:p>
            <a:pPr>
              <a:spcBef>
                <a:spcPts val="734"/>
              </a:spcBef>
            </a:pPr>
            <a:r>
              <a:rPr lang="en-US" sz="2900" dirty="0"/>
              <a:t>Needs more computation.</a:t>
            </a:r>
          </a:p>
          <a:p>
            <a:pPr>
              <a:spcBef>
                <a:spcPts val="734"/>
              </a:spcBef>
            </a:pPr>
            <a:r>
              <a:rPr lang="en-US" sz="2900" dirty="0"/>
              <a:t>Converted to bitmap for display.</a:t>
            </a:r>
          </a:p>
          <a:p>
            <a:pPr>
              <a:spcBef>
                <a:spcPts val="734"/>
              </a:spcBef>
            </a:pPr>
            <a:r>
              <a:rPr lang="en-US" sz="2900" dirty="0"/>
              <a:t>SVG is a common vector format.</a:t>
            </a:r>
          </a:p>
          <a:p>
            <a:endParaRPr lang="en-US" sz="2700" dirty="0"/>
          </a:p>
        </p:txBody>
      </p:sp>
      <p:graphicFrame>
        <p:nvGraphicFramePr>
          <p:cNvPr id="2050" name="Object 5" descr="A drawing of a machine part. It is composed entirely of circles, arcs, and lines."/>
          <p:cNvGraphicFramePr>
            <a:graphicFrameLocks noGrp="1" noChangeAspect="1"/>
          </p:cNvGraphicFramePr>
          <p:nvPr>
            <p:ph type="clipArt" sz="half" idx="2"/>
          </p:nvPr>
        </p:nvGraphicFramePr>
        <p:xfrm>
          <a:off x="6312331" y="2286000"/>
          <a:ext cx="2374469" cy="3124200"/>
        </p:xfrm>
        <a:graphic>
          <a:graphicData uri="http://schemas.openxmlformats.org/presentationml/2006/ole">
            <mc:AlternateContent xmlns:mc="http://schemas.openxmlformats.org/markup-compatibility/2006">
              <mc:Choice xmlns:v="urn:schemas-microsoft-com:vml" Requires="v">
                <p:oleObj name="Visio" r:id="rId3" imgW="1956282" imgH="2573559" progId="Visio.Drawing.11">
                  <p:embed/>
                </p:oleObj>
              </mc:Choice>
              <mc:Fallback>
                <p:oleObj name="Visio" r:id="rId3" imgW="1956282" imgH="2573559" progId="Visio.Drawing.11">
                  <p:embed/>
                  <p:pic>
                    <p:nvPicPr>
                      <p:cNvPr id="2050" name="Object 5" descr="A drawing of a machine part. It is composed entirely of circles, arcs, and lin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2331" y="2286000"/>
                        <a:ext cx="2374469" cy="3124200"/>
                      </a:xfrm>
                      <a:prstGeom prst="rect">
                        <a:avLst/>
                      </a:prstGeom>
                      <a:noFill/>
                      <a:ln>
                        <a:noFill/>
                      </a:ln>
                      <a:effectLst/>
                    </p:spPr>
                  </p:pic>
                </p:oleObj>
              </mc:Fallback>
            </mc:AlternateContent>
          </a:graphicData>
        </a:graphic>
      </p:graphicFrame>
      <p:sp>
        <p:nvSpPr>
          <p:cNvPr id="10" name="Slide Number Placeholder 9"/>
          <p:cNvSpPr>
            <a:spLocks noGrp="1"/>
          </p:cNvSpPr>
          <p:nvPr>
            <p:ph type="sldNum" sz="quarter" idx="12"/>
          </p:nvPr>
        </p:nvSpPr>
        <p:spPr/>
        <p:txBody>
          <a:bodyPr/>
          <a:lstStyle/>
          <a:p>
            <a:fld id="{69E3B8BB-1F3E-4CF5-83CC-0B334E2D5AF2}" type="slidenum">
              <a:rPr lang="en-US" smtClean="0"/>
              <a:pPr/>
              <a:t>47</a:t>
            </a:fld>
            <a:endParaRPr lang="en-US"/>
          </a:p>
        </p:txBody>
      </p:sp>
    </p:spTree>
    <p:extLst>
      <p:ext uri="{BB962C8B-B14F-4D97-AF65-F5344CB8AC3E}">
        <p14:creationId xmlns:p14="http://schemas.microsoft.com/office/powerpoint/2010/main" val="282174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2">
                                            <p:txEl>
                                              <p:pRg st="2" end="2"/>
                                            </p:txEl>
                                          </p:spTgt>
                                        </p:tgtEl>
                                        <p:attrNameLst>
                                          <p:attrName>style.visibility</p:attrName>
                                        </p:attrNameLst>
                                      </p:cBhvr>
                                      <p:to>
                                        <p:strVal val="visible"/>
                                      </p:to>
                                    </p:set>
                                    <p:animEffect transition="in" filter="fade">
                                      <p:cBhvr>
                                        <p:cTn id="7" dur="500"/>
                                        <p:tgtEl>
                                          <p:spTgt spid="205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2">
                                            <p:txEl>
                                              <p:pRg st="3" end="3"/>
                                            </p:txEl>
                                          </p:spTgt>
                                        </p:tgtEl>
                                        <p:attrNameLst>
                                          <p:attrName>style.visibility</p:attrName>
                                        </p:attrNameLst>
                                      </p:cBhvr>
                                      <p:to>
                                        <p:strVal val="visible"/>
                                      </p:to>
                                    </p:set>
                                    <p:animEffect transition="in" filter="fade">
                                      <p:cBhvr>
                                        <p:cTn id="12" dur="500"/>
                                        <p:tgtEl>
                                          <p:spTgt spid="205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52">
                                            <p:txEl>
                                              <p:pRg st="4" end="4"/>
                                            </p:txEl>
                                          </p:spTgt>
                                        </p:tgtEl>
                                        <p:attrNameLst>
                                          <p:attrName>style.visibility</p:attrName>
                                        </p:attrNameLst>
                                      </p:cBhvr>
                                      <p:to>
                                        <p:strVal val="visible"/>
                                      </p:to>
                                    </p:set>
                                    <p:animEffect transition="in" filter="fade">
                                      <p:cBhvr>
                                        <p:cTn id="17" dur="500"/>
                                        <p:tgtEl>
                                          <p:spTgt spid="205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52">
                                            <p:txEl>
                                              <p:pRg st="5" end="5"/>
                                            </p:txEl>
                                          </p:spTgt>
                                        </p:tgtEl>
                                        <p:attrNameLst>
                                          <p:attrName>style.visibility</p:attrName>
                                        </p:attrNameLst>
                                      </p:cBhvr>
                                      <p:to>
                                        <p:strVal val="visible"/>
                                      </p:to>
                                    </p:set>
                                    <p:animEffect transition="in" filter="fade">
                                      <p:cBhvr>
                                        <p:cTn id="22" dur="500"/>
                                        <p:tgtEl>
                                          <p:spTgt spid="205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p:txBody>
          <a:bodyPr/>
          <a:lstStyle/>
          <a:p>
            <a:r>
              <a:rPr lang="en-US"/>
              <a:t>Sounds</a:t>
            </a:r>
          </a:p>
        </p:txBody>
      </p:sp>
      <p:sp>
        <p:nvSpPr>
          <p:cNvPr id="3076" name="Rectangle 3"/>
          <p:cNvSpPr>
            <a:spLocks noGrp="1" noChangeArrowheads="1"/>
          </p:cNvSpPr>
          <p:nvPr>
            <p:ph idx="1"/>
          </p:nvPr>
        </p:nvSpPr>
        <p:spPr>
          <a:xfrm>
            <a:off x="457200" y="1492927"/>
            <a:ext cx="8552151" cy="4525963"/>
          </a:xfrm>
        </p:spPr>
        <p:txBody>
          <a:bodyPr>
            <a:normAutofit/>
          </a:bodyPr>
          <a:lstStyle/>
          <a:p>
            <a:pPr>
              <a:spcBef>
                <a:spcPts val="367"/>
              </a:spcBef>
            </a:pPr>
            <a:r>
              <a:rPr lang="en-US" dirty="0"/>
              <a:t>Sound is inherently analog (continuous)</a:t>
            </a:r>
          </a:p>
          <a:p>
            <a:pPr>
              <a:spcBef>
                <a:spcPts val="367"/>
              </a:spcBef>
            </a:pPr>
            <a:r>
              <a:rPr lang="en-US" dirty="0"/>
              <a:t>Two dimensions</a:t>
            </a:r>
          </a:p>
          <a:p>
            <a:pPr lvl="1">
              <a:spcBef>
                <a:spcPts val="367"/>
              </a:spcBef>
            </a:pPr>
            <a:r>
              <a:rPr lang="en-US" b="1" dirty="0"/>
              <a:t>Amplitude (loudness)</a:t>
            </a:r>
          </a:p>
          <a:p>
            <a:pPr lvl="1">
              <a:spcBef>
                <a:spcPts val="367"/>
              </a:spcBef>
            </a:pPr>
            <a:r>
              <a:rPr lang="en-US" b="1" dirty="0"/>
              <a:t>Frequency (pitch)</a:t>
            </a:r>
          </a:p>
          <a:p>
            <a:pPr>
              <a:spcBef>
                <a:spcPts val="367"/>
              </a:spcBef>
            </a:pPr>
            <a:r>
              <a:rPr lang="en-US" dirty="0"/>
              <a:t>Each can vary independently of the other</a:t>
            </a:r>
          </a:p>
        </p:txBody>
      </p:sp>
      <p:sp>
        <p:nvSpPr>
          <p:cNvPr id="14" name="Slide Number Placeholder 13"/>
          <p:cNvSpPr>
            <a:spLocks noGrp="1"/>
          </p:cNvSpPr>
          <p:nvPr>
            <p:ph type="sldNum" sz="quarter" idx="12"/>
          </p:nvPr>
        </p:nvSpPr>
        <p:spPr/>
        <p:txBody>
          <a:bodyPr/>
          <a:lstStyle/>
          <a:p>
            <a:fld id="{F1F63F86-B913-4FD3-8891-B0F8817B3436}" type="slidenum">
              <a:rPr lang="en-US" smtClean="0"/>
              <a:pPr/>
              <a:t>48</a:t>
            </a:fld>
            <a:endParaRPr lang="en-US"/>
          </a:p>
        </p:txBody>
      </p:sp>
      <p:grpSp>
        <p:nvGrpSpPr>
          <p:cNvPr id="3077" name="Group 14" descr="A sine-like waveform representing sound. Vertical lines through two adjacent peaks are labeled frequency. Two horizontal lines marking the highest and lowest levels are labeled amplitude."/>
          <p:cNvGrpSpPr>
            <a:grpSpLocks/>
          </p:cNvGrpSpPr>
          <p:nvPr/>
        </p:nvGrpSpPr>
        <p:grpSpPr bwMode="auto">
          <a:xfrm>
            <a:off x="1350498" y="3964839"/>
            <a:ext cx="6559564" cy="2321971"/>
            <a:chOff x="1104" y="2208"/>
            <a:chExt cx="3264" cy="1248"/>
          </a:xfrm>
        </p:grpSpPr>
        <p:graphicFrame>
          <p:nvGraphicFramePr>
            <p:cNvPr id="3074" name="Object 4"/>
            <p:cNvGraphicFramePr>
              <a:graphicFrameLocks noChangeAspect="1"/>
            </p:cNvGraphicFramePr>
            <p:nvPr/>
          </p:nvGraphicFramePr>
          <p:xfrm>
            <a:off x="1104" y="2208"/>
            <a:ext cx="2005" cy="853"/>
          </p:xfrm>
          <a:graphic>
            <a:graphicData uri="http://schemas.openxmlformats.org/presentationml/2006/ole">
              <mc:AlternateContent xmlns:mc="http://schemas.openxmlformats.org/markup-compatibility/2006">
                <mc:Choice xmlns:v="urn:schemas-microsoft-com:vml" Requires="v">
                  <p:oleObj name="Visio" r:id="rId3" imgW="3374468" imgH="1435622" progId="Visio.Drawing.11">
                    <p:embed/>
                  </p:oleObj>
                </mc:Choice>
                <mc:Fallback>
                  <p:oleObj name="Visio" r:id="rId3" imgW="3374468" imgH="1435622" progId="Visio.Drawing.11">
                    <p:embed/>
                    <p:pic>
                      <p:nvPicPr>
                        <p:cNvPr id="3074"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4" y="2208"/>
                          <a:ext cx="2005" cy="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78" name="Line 5"/>
            <p:cNvSpPr>
              <a:spLocks noChangeShapeType="1"/>
            </p:cNvSpPr>
            <p:nvPr/>
          </p:nvSpPr>
          <p:spPr bwMode="auto">
            <a:xfrm>
              <a:off x="2736" y="2256"/>
              <a:ext cx="960" cy="0"/>
            </a:xfrm>
            <a:prstGeom prst="line">
              <a:avLst/>
            </a:prstGeom>
            <a:noFill/>
            <a:ln w="25400">
              <a:solidFill>
                <a:srgbClr val="FF0000"/>
              </a:solidFill>
              <a:round/>
              <a:headEnd/>
              <a:tailEnd/>
            </a:ln>
          </p:spPr>
          <p:txBody>
            <a:bodyPr wrap="none" anchor="ctr"/>
            <a:lstStyle/>
            <a:p>
              <a:endParaRPr lang="en-US"/>
            </a:p>
          </p:txBody>
        </p:sp>
        <p:sp>
          <p:nvSpPr>
            <p:cNvPr id="3079" name="Line 6"/>
            <p:cNvSpPr>
              <a:spLocks noChangeShapeType="1"/>
            </p:cNvSpPr>
            <p:nvPr/>
          </p:nvSpPr>
          <p:spPr bwMode="auto">
            <a:xfrm>
              <a:off x="2736" y="3024"/>
              <a:ext cx="1008" cy="0"/>
            </a:xfrm>
            <a:prstGeom prst="line">
              <a:avLst/>
            </a:prstGeom>
            <a:noFill/>
            <a:ln w="25400">
              <a:solidFill>
                <a:srgbClr val="FF0000"/>
              </a:solidFill>
              <a:round/>
              <a:headEnd/>
              <a:tailEnd/>
            </a:ln>
          </p:spPr>
          <p:txBody>
            <a:bodyPr wrap="none" anchor="ctr"/>
            <a:lstStyle/>
            <a:p>
              <a:endParaRPr lang="en-US"/>
            </a:p>
          </p:txBody>
        </p:sp>
        <p:sp>
          <p:nvSpPr>
            <p:cNvPr id="3080" name="Line 7"/>
            <p:cNvSpPr>
              <a:spLocks noChangeShapeType="1"/>
            </p:cNvSpPr>
            <p:nvPr/>
          </p:nvSpPr>
          <p:spPr bwMode="auto">
            <a:xfrm flipV="1">
              <a:off x="3264" y="2256"/>
              <a:ext cx="0" cy="720"/>
            </a:xfrm>
            <a:prstGeom prst="line">
              <a:avLst/>
            </a:prstGeom>
            <a:noFill/>
            <a:ln w="25400">
              <a:solidFill>
                <a:srgbClr val="FF0000"/>
              </a:solidFill>
              <a:round/>
              <a:headEnd type="triangle" w="lg" len="lg"/>
              <a:tailEnd type="triangle" w="lg" len="lg"/>
            </a:ln>
          </p:spPr>
          <p:txBody>
            <a:bodyPr wrap="none" anchor="ctr"/>
            <a:lstStyle/>
            <a:p>
              <a:endParaRPr lang="en-US"/>
            </a:p>
          </p:txBody>
        </p:sp>
        <p:sp>
          <p:nvSpPr>
            <p:cNvPr id="3081" name="Text Box 8"/>
            <p:cNvSpPr txBox="1">
              <a:spLocks noChangeArrowheads="1"/>
            </p:cNvSpPr>
            <p:nvPr/>
          </p:nvSpPr>
          <p:spPr bwMode="auto">
            <a:xfrm>
              <a:off x="3264" y="2448"/>
              <a:ext cx="1104" cy="288"/>
            </a:xfrm>
            <a:prstGeom prst="rect">
              <a:avLst/>
            </a:prstGeom>
            <a:noFill/>
            <a:ln w="9525">
              <a:noFill/>
              <a:miter lim="800000"/>
              <a:headEnd/>
              <a:tailEnd/>
            </a:ln>
          </p:spPr>
          <p:txBody>
            <a:bodyPr>
              <a:spAutoFit/>
            </a:bodyPr>
            <a:lstStyle/>
            <a:p>
              <a:pPr>
                <a:spcBef>
                  <a:spcPct val="50000"/>
                </a:spcBef>
              </a:pPr>
              <a:r>
                <a:rPr lang="en-US">
                  <a:solidFill>
                    <a:srgbClr val="FF0000"/>
                  </a:solidFill>
                  <a:latin typeface="Comic Sans MS" pitchFamily="66" charset="0"/>
                </a:rPr>
                <a:t>Amplitude</a:t>
              </a:r>
              <a:endParaRPr lang="en-US"/>
            </a:p>
          </p:txBody>
        </p:sp>
        <p:sp>
          <p:nvSpPr>
            <p:cNvPr id="3082" name="Line 10"/>
            <p:cNvSpPr>
              <a:spLocks noChangeShapeType="1"/>
            </p:cNvSpPr>
            <p:nvPr/>
          </p:nvSpPr>
          <p:spPr bwMode="auto">
            <a:xfrm>
              <a:off x="2064" y="2256"/>
              <a:ext cx="0" cy="912"/>
            </a:xfrm>
            <a:prstGeom prst="line">
              <a:avLst/>
            </a:prstGeom>
            <a:noFill/>
            <a:ln w="25400">
              <a:solidFill>
                <a:srgbClr val="003366"/>
              </a:solidFill>
              <a:round/>
              <a:headEnd/>
              <a:tailEnd/>
            </a:ln>
          </p:spPr>
          <p:txBody>
            <a:bodyPr wrap="none" anchor="ctr"/>
            <a:lstStyle/>
            <a:p>
              <a:endParaRPr lang="en-US"/>
            </a:p>
          </p:txBody>
        </p:sp>
        <p:sp>
          <p:nvSpPr>
            <p:cNvPr id="3083" name="Line 11"/>
            <p:cNvSpPr>
              <a:spLocks noChangeShapeType="1"/>
            </p:cNvSpPr>
            <p:nvPr/>
          </p:nvSpPr>
          <p:spPr bwMode="auto">
            <a:xfrm>
              <a:off x="1440" y="2256"/>
              <a:ext cx="0" cy="912"/>
            </a:xfrm>
            <a:prstGeom prst="line">
              <a:avLst/>
            </a:prstGeom>
            <a:noFill/>
            <a:ln w="25400">
              <a:solidFill>
                <a:srgbClr val="003366"/>
              </a:solidFill>
              <a:round/>
              <a:headEnd/>
              <a:tailEnd/>
            </a:ln>
          </p:spPr>
          <p:txBody>
            <a:bodyPr wrap="none" anchor="ctr"/>
            <a:lstStyle/>
            <a:p>
              <a:endParaRPr lang="en-US"/>
            </a:p>
          </p:txBody>
        </p:sp>
        <p:sp>
          <p:nvSpPr>
            <p:cNvPr id="3084" name="Line 12"/>
            <p:cNvSpPr>
              <a:spLocks noChangeShapeType="1"/>
            </p:cNvSpPr>
            <p:nvPr/>
          </p:nvSpPr>
          <p:spPr bwMode="auto">
            <a:xfrm>
              <a:off x="1440" y="3024"/>
              <a:ext cx="624" cy="0"/>
            </a:xfrm>
            <a:prstGeom prst="line">
              <a:avLst/>
            </a:prstGeom>
            <a:noFill/>
            <a:ln w="25400">
              <a:solidFill>
                <a:srgbClr val="003366"/>
              </a:solidFill>
              <a:round/>
              <a:headEnd type="triangle" w="lg" len="lg"/>
              <a:tailEnd type="triangle" w="lg" len="lg"/>
            </a:ln>
          </p:spPr>
          <p:txBody>
            <a:bodyPr wrap="none" anchor="ctr"/>
            <a:lstStyle/>
            <a:p>
              <a:endParaRPr lang="en-US"/>
            </a:p>
          </p:txBody>
        </p:sp>
        <p:sp>
          <p:nvSpPr>
            <p:cNvPr id="3085" name="Text Box 13"/>
            <p:cNvSpPr txBox="1">
              <a:spLocks noChangeArrowheads="1"/>
            </p:cNvSpPr>
            <p:nvPr/>
          </p:nvSpPr>
          <p:spPr bwMode="auto">
            <a:xfrm>
              <a:off x="1200" y="3168"/>
              <a:ext cx="1104" cy="288"/>
            </a:xfrm>
            <a:prstGeom prst="rect">
              <a:avLst/>
            </a:prstGeom>
            <a:noFill/>
            <a:ln w="9525">
              <a:noFill/>
              <a:miter lim="800000"/>
              <a:headEnd/>
              <a:tailEnd/>
            </a:ln>
          </p:spPr>
          <p:txBody>
            <a:bodyPr>
              <a:spAutoFit/>
            </a:bodyPr>
            <a:lstStyle/>
            <a:p>
              <a:pPr>
                <a:spcBef>
                  <a:spcPct val="50000"/>
                </a:spcBef>
              </a:pPr>
              <a:r>
                <a:rPr lang="en-US">
                  <a:solidFill>
                    <a:srgbClr val="000099"/>
                  </a:solidFill>
                  <a:latin typeface="Comic Sans MS" pitchFamily="66" charset="0"/>
                </a:rPr>
                <a:t>Frequency</a:t>
              </a:r>
              <a:endParaRPr lang="en-US">
                <a:solidFill>
                  <a:srgbClr val="000099"/>
                </a:solidFill>
              </a:endParaRPr>
            </a:p>
          </p:txBody>
        </p:sp>
      </p:grpSp>
    </p:spTree>
    <p:extLst>
      <p:ext uri="{BB962C8B-B14F-4D97-AF65-F5344CB8AC3E}">
        <p14:creationId xmlns:p14="http://schemas.microsoft.com/office/powerpoint/2010/main" val="3167318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6">
                                            <p:txEl>
                                              <p:pRg st="1" end="1"/>
                                            </p:txEl>
                                          </p:spTgt>
                                        </p:tgtEl>
                                        <p:attrNameLst>
                                          <p:attrName>style.visibility</p:attrName>
                                        </p:attrNameLst>
                                      </p:cBhvr>
                                      <p:to>
                                        <p:strVal val="visible"/>
                                      </p:to>
                                    </p:set>
                                    <p:animEffect transition="in" filter="fade">
                                      <p:cBhvr>
                                        <p:cTn id="7" dur="500"/>
                                        <p:tgtEl>
                                          <p:spTgt spid="307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076">
                                            <p:txEl>
                                              <p:pRg st="2" end="2"/>
                                            </p:txEl>
                                          </p:spTgt>
                                        </p:tgtEl>
                                        <p:attrNameLst>
                                          <p:attrName>style.visibility</p:attrName>
                                        </p:attrNameLst>
                                      </p:cBhvr>
                                      <p:to>
                                        <p:strVal val="visible"/>
                                      </p:to>
                                    </p:set>
                                    <p:animEffect transition="in" filter="fade">
                                      <p:cBhvr>
                                        <p:cTn id="10" dur="500"/>
                                        <p:tgtEl>
                                          <p:spTgt spid="3076">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076">
                                            <p:txEl>
                                              <p:pRg st="3" end="3"/>
                                            </p:txEl>
                                          </p:spTgt>
                                        </p:tgtEl>
                                        <p:attrNameLst>
                                          <p:attrName>style.visibility</p:attrName>
                                        </p:attrNameLst>
                                      </p:cBhvr>
                                      <p:to>
                                        <p:strVal val="visible"/>
                                      </p:to>
                                    </p:set>
                                    <p:animEffect transition="in" filter="fade">
                                      <p:cBhvr>
                                        <p:cTn id="13" dur="500"/>
                                        <p:tgtEl>
                                          <p:spTgt spid="3076">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076">
                                            <p:txEl>
                                              <p:pRg st="4" end="4"/>
                                            </p:txEl>
                                          </p:spTgt>
                                        </p:tgtEl>
                                        <p:attrNameLst>
                                          <p:attrName>style.visibility</p:attrName>
                                        </p:attrNameLst>
                                      </p:cBhvr>
                                      <p:to>
                                        <p:strVal val="visible"/>
                                      </p:to>
                                    </p:set>
                                    <p:animEffect transition="in" filter="fade">
                                      <p:cBhvr>
                                        <p:cTn id="18" dur="500"/>
                                        <p:tgtEl>
                                          <p:spTgt spid="3076">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077"/>
                                        </p:tgtEl>
                                        <p:attrNameLst>
                                          <p:attrName>style.visibility</p:attrName>
                                        </p:attrNameLst>
                                      </p:cBhvr>
                                      <p:to>
                                        <p:strVal val="visible"/>
                                      </p:to>
                                    </p:set>
                                    <p:animEffect transition="in" filter="fade">
                                      <p:cBhvr>
                                        <p:cTn id="23"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dirty="0"/>
              <a:t>Encoding Sounds</a:t>
            </a:r>
          </a:p>
        </p:txBody>
      </p:sp>
      <p:sp>
        <p:nvSpPr>
          <p:cNvPr id="9" name="Slide Number Placeholder 8"/>
          <p:cNvSpPr>
            <a:spLocks noGrp="1"/>
          </p:cNvSpPr>
          <p:nvPr>
            <p:ph type="sldNum" sz="quarter" idx="12"/>
          </p:nvPr>
        </p:nvSpPr>
        <p:spPr/>
        <p:txBody>
          <a:bodyPr/>
          <a:lstStyle/>
          <a:p>
            <a:fld id="{BD8F741F-16BF-4109-8E4A-72BFCAE866CE}" type="slidenum">
              <a:rPr lang="en-US" smtClean="0"/>
              <a:pPr/>
              <a:t>49</a:t>
            </a:fld>
            <a:endParaRPr lang="en-US" dirty="0"/>
          </a:p>
        </p:txBody>
      </p:sp>
      <p:pic>
        <p:nvPicPr>
          <p:cNvPr id="11" name="Picture 2" descr="One period of a sine wave, drawn in res. Samples are shown by a stair-step pattern shown in blue, showing that the samples are only approximations of the actual sine wave."/>
          <p:cNvPicPr>
            <a:picLocks noChangeAspect="1" noChangeArrowheads="1"/>
          </p:cNvPicPr>
          <p:nvPr/>
        </p:nvPicPr>
        <p:blipFill>
          <a:blip r:embed="rId3" cstate="print"/>
          <a:srcRect/>
          <a:stretch>
            <a:fillRect/>
          </a:stretch>
        </p:blipFill>
        <p:spPr bwMode="auto">
          <a:xfrm>
            <a:off x="1898321" y="1596854"/>
            <a:ext cx="5107075" cy="3633062"/>
          </a:xfrm>
          <a:prstGeom prst="rect">
            <a:avLst/>
          </a:prstGeom>
          <a:noFill/>
        </p:spPr>
      </p:pic>
      <p:sp>
        <p:nvSpPr>
          <p:cNvPr id="12" name="Rectangle 5"/>
          <p:cNvSpPr>
            <a:spLocks noChangeArrowheads="1"/>
          </p:cNvSpPr>
          <p:nvPr/>
        </p:nvSpPr>
        <p:spPr bwMode="auto">
          <a:xfrm>
            <a:off x="549079" y="3814476"/>
            <a:ext cx="3183318" cy="943994"/>
          </a:xfrm>
          <a:prstGeom prst="rect">
            <a:avLst/>
          </a:prstGeom>
          <a:noFill/>
          <a:ln w="9525">
            <a:noFill/>
            <a:miter lim="800000"/>
            <a:headEnd/>
            <a:tailEnd/>
          </a:ln>
        </p:spPr>
        <p:txBody>
          <a:bodyPr wrap="square" lIns="111904" tIns="55952" rIns="111904" bIns="55952">
            <a:spAutoFit/>
          </a:bodyPr>
          <a:lstStyle/>
          <a:p>
            <a:r>
              <a:rPr lang="en-US" dirty="0">
                <a:solidFill>
                  <a:srgbClr val="C00000"/>
                </a:solidFill>
                <a:latin typeface="Comic Sans MS" pitchFamily="66" charset="0"/>
              </a:rPr>
              <a:t>Sample: 255</a:t>
            </a:r>
            <a:br>
              <a:rPr lang="en-US" dirty="0">
                <a:solidFill>
                  <a:srgbClr val="C00000"/>
                </a:solidFill>
                <a:latin typeface="Comic Sans MS" pitchFamily="66" charset="0"/>
              </a:rPr>
            </a:br>
            <a:r>
              <a:rPr lang="en-US" dirty="0">
                <a:solidFill>
                  <a:srgbClr val="C00000"/>
                </a:solidFill>
                <a:latin typeface="Comic Sans MS" pitchFamily="66" charset="0"/>
              </a:rPr>
              <a:t> (large amplitude</a:t>
            </a:r>
            <a:br>
              <a:rPr lang="en-US" dirty="0">
                <a:solidFill>
                  <a:srgbClr val="C00000"/>
                </a:solidFill>
                <a:latin typeface="Comic Sans MS" pitchFamily="66" charset="0"/>
              </a:rPr>
            </a:br>
            <a:r>
              <a:rPr lang="en-US" dirty="0">
                <a:solidFill>
                  <a:srgbClr val="C00000"/>
                </a:solidFill>
                <a:latin typeface="Comic Sans MS" pitchFamily="66" charset="0"/>
              </a:rPr>
              <a:t>value)</a:t>
            </a:r>
          </a:p>
        </p:txBody>
      </p:sp>
      <p:sp>
        <p:nvSpPr>
          <p:cNvPr id="13" name="Line 7">
            <a:extLst>
              <a:ext uri="{C183D7F6-B498-43B3-948B-1728B52AA6E4}">
                <adec:decorative xmlns:adec="http://schemas.microsoft.com/office/drawing/2017/decorative" val="1"/>
              </a:ext>
            </a:extLst>
          </p:cNvPr>
          <p:cNvSpPr>
            <a:spLocks noChangeShapeType="1"/>
          </p:cNvSpPr>
          <p:nvPr/>
        </p:nvSpPr>
        <p:spPr bwMode="auto">
          <a:xfrm flipV="1">
            <a:off x="2465738" y="2514599"/>
            <a:ext cx="561157" cy="1600199"/>
          </a:xfrm>
          <a:prstGeom prst="line">
            <a:avLst/>
          </a:prstGeom>
          <a:noFill/>
          <a:ln w="25400">
            <a:solidFill>
              <a:srgbClr val="C00000"/>
            </a:solidFill>
            <a:round/>
            <a:headEnd/>
            <a:tailEnd type="triangle" w="med" len="med"/>
          </a:ln>
        </p:spPr>
        <p:txBody>
          <a:bodyPr wrap="none" lIns="111904" tIns="55952" rIns="111904" bIns="55952" anchor="ctr"/>
          <a:lstStyle/>
          <a:p>
            <a:endParaRPr lang="en-US"/>
          </a:p>
        </p:txBody>
      </p:sp>
      <p:sp>
        <p:nvSpPr>
          <p:cNvPr id="14" name="Rectangle 4"/>
          <p:cNvSpPr>
            <a:spLocks noChangeArrowheads="1"/>
          </p:cNvSpPr>
          <p:nvPr/>
        </p:nvSpPr>
        <p:spPr bwMode="auto">
          <a:xfrm>
            <a:off x="5237200" y="1763320"/>
            <a:ext cx="3124223" cy="1451825"/>
          </a:xfrm>
          <a:prstGeom prst="rect">
            <a:avLst/>
          </a:prstGeom>
          <a:noFill/>
          <a:ln w="9525">
            <a:noFill/>
            <a:miter lim="800000"/>
            <a:headEnd/>
            <a:tailEnd/>
          </a:ln>
        </p:spPr>
        <p:txBody>
          <a:bodyPr wrap="none" lIns="111904" tIns="55952" rIns="111904" bIns="55952">
            <a:spAutoFit/>
          </a:bodyPr>
          <a:lstStyle/>
          <a:p>
            <a:r>
              <a:rPr lang="en-US" dirty="0">
                <a:solidFill>
                  <a:srgbClr val="FF0000"/>
                </a:solidFill>
                <a:latin typeface="Comic Sans MS" pitchFamily="66" charset="0"/>
              </a:rPr>
              <a:t>Sample: -32</a:t>
            </a:r>
            <a:br>
              <a:rPr lang="en-US" dirty="0">
                <a:solidFill>
                  <a:srgbClr val="FF0000"/>
                </a:solidFill>
                <a:latin typeface="Comic Sans MS" pitchFamily="66" charset="0"/>
              </a:rPr>
            </a:br>
            <a:r>
              <a:rPr lang="en-US" dirty="0">
                <a:solidFill>
                  <a:srgbClr val="FF0000"/>
                </a:solidFill>
                <a:latin typeface="Comic Sans MS" pitchFamily="66" charset="0"/>
              </a:rPr>
              <a:t> (small amplitude</a:t>
            </a:r>
            <a:br>
              <a:rPr lang="en-US" dirty="0">
                <a:solidFill>
                  <a:srgbClr val="FF0000"/>
                </a:solidFill>
                <a:latin typeface="Comic Sans MS" pitchFamily="66" charset="0"/>
              </a:rPr>
            </a:br>
            <a:r>
              <a:rPr lang="en-US" dirty="0">
                <a:solidFill>
                  <a:srgbClr val="FF0000"/>
                </a:solidFill>
                <a:latin typeface="Comic Sans MS" pitchFamily="66" charset="0"/>
              </a:rPr>
              <a:t>value)</a:t>
            </a:r>
          </a:p>
        </p:txBody>
      </p:sp>
      <p:sp>
        <p:nvSpPr>
          <p:cNvPr id="15" name="Line 6">
            <a:extLst>
              <a:ext uri="{C183D7F6-B498-43B3-948B-1728B52AA6E4}">
                <adec:decorative xmlns:adec="http://schemas.microsoft.com/office/drawing/2017/decorative" val="1"/>
              </a:ext>
            </a:extLst>
          </p:cNvPr>
          <p:cNvSpPr>
            <a:spLocks noChangeShapeType="1"/>
          </p:cNvSpPr>
          <p:nvPr/>
        </p:nvSpPr>
        <p:spPr bwMode="auto">
          <a:xfrm flipH="1">
            <a:off x="4469692" y="2743200"/>
            <a:ext cx="1092907" cy="1071276"/>
          </a:xfrm>
          <a:prstGeom prst="line">
            <a:avLst/>
          </a:prstGeom>
          <a:noFill/>
          <a:ln w="25400">
            <a:solidFill>
              <a:srgbClr val="C00000"/>
            </a:solidFill>
            <a:round/>
            <a:headEnd/>
            <a:tailEnd type="triangle" w="med" len="med"/>
          </a:ln>
        </p:spPr>
        <p:txBody>
          <a:bodyPr wrap="none" lIns="111904" tIns="55952" rIns="111904" bIns="55952" anchor="ctr"/>
          <a:lstStyle/>
          <a:p>
            <a:endParaRPr lang="en-US"/>
          </a:p>
        </p:txBody>
      </p:sp>
      <p:sp>
        <p:nvSpPr>
          <p:cNvPr id="16" name="TextBox 15"/>
          <p:cNvSpPr txBox="1"/>
          <p:nvPr/>
        </p:nvSpPr>
        <p:spPr>
          <a:xfrm>
            <a:off x="3414430" y="6554729"/>
            <a:ext cx="5729571" cy="297663"/>
          </a:xfrm>
          <a:prstGeom prst="rect">
            <a:avLst/>
          </a:prstGeom>
          <a:noFill/>
        </p:spPr>
        <p:txBody>
          <a:bodyPr wrap="square" lIns="111904" tIns="55952" rIns="111904" bIns="55952" rtlCol="0">
            <a:spAutoFit/>
          </a:bodyPr>
          <a:lstStyle/>
          <a:p>
            <a:r>
              <a:rPr lang="en-US" sz="1200" i="1" dirty="0"/>
              <a:t>http://musikality.net/wp-content/uploads/2009/01/quantised_waveform.png</a:t>
            </a:r>
          </a:p>
        </p:txBody>
      </p:sp>
      <p:sp>
        <p:nvSpPr>
          <p:cNvPr id="10" name="Text Box 8"/>
          <p:cNvSpPr txBox="1">
            <a:spLocks noChangeArrowheads="1"/>
          </p:cNvSpPr>
          <p:nvPr/>
        </p:nvSpPr>
        <p:spPr bwMode="auto">
          <a:xfrm>
            <a:off x="457200" y="5148933"/>
            <a:ext cx="8552151" cy="1061975"/>
          </a:xfrm>
          <a:prstGeom prst="rect">
            <a:avLst/>
          </a:prstGeom>
          <a:noFill/>
          <a:ln w="9525">
            <a:noFill/>
            <a:miter lim="800000"/>
            <a:headEnd/>
            <a:tailEnd/>
          </a:ln>
        </p:spPr>
        <p:txBody>
          <a:bodyPr wrap="square" lIns="111904" tIns="55952" rIns="111904" bIns="55952">
            <a:spAutoFit/>
          </a:bodyPr>
          <a:lstStyle/>
          <a:p>
            <a:pPr>
              <a:lnSpc>
                <a:spcPts val="3671"/>
              </a:lnSpc>
              <a:spcBef>
                <a:spcPts val="0"/>
              </a:spcBef>
            </a:pPr>
            <a:r>
              <a:rPr lang="en-US" sz="3000" dirty="0"/>
              <a:t>Neither samples nor interpolation between samples is exact.  The samples are integers.</a:t>
            </a:r>
          </a:p>
        </p:txBody>
      </p:sp>
    </p:spTree>
    <p:extLst>
      <p:ext uri="{BB962C8B-B14F-4D97-AF65-F5344CB8AC3E}">
        <p14:creationId xmlns:p14="http://schemas.microsoft.com/office/powerpoint/2010/main" val="2320874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5381E5-EECF-A2E2-E9B9-CE6530F00741}"/>
              </a:ext>
            </a:extLst>
          </p:cNvPr>
          <p:cNvSpPr>
            <a:spLocks noGrp="1"/>
          </p:cNvSpPr>
          <p:nvPr>
            <p:ph type="title"/>
          </p:nvPr>
        </p:nvSpPr>
        <p:spPr/>
        <p:txBody>
          <a:bodyPr/>
          <a:lstStyle/>
          <a:p>
            <a:r>
              <a:rPr lang="en-US" dirty="0"/>
              <a:t>Computing in the 21</a:t>
            </a:r>
            <a:r>
              <a:rPr lang="en-US" baseline="30000" dirty="0"/>
              <a:t>st</a:t>
            </a:r>
            <a:r>
              <a:rPr lang="en-US" dirty="0"/>
              <a:t> Century</a:t>
            </a:r>
          </a:p>
        </p:txBody>
      </p:sp>
      <p:sp>
        <p:nvSpPr>
          <p:cNvPr id="4" name="Content Placeholder 3">
            <a:extLst>
              <a:ext uri="{FF2B5EF4-FFF2-40B4-BE49-F238E27FC236}">
                <a16:creationId xmlns:a16="http://schemas.microsoft.com/office/drawing/2014/main" id="{83C65218-4F7F-4EE2-9D19-770C2ABA7ABD}"/>
              </a:ext>
            </a:extLst>
          </p:cNvPr>
          <p:cNvSpPr>
            <a:spLocks noGrp="1"/>
          </p:cNvSpPr>
          <p:nvPr>
            <p:ph idx="1"/>
          </p:nvPr>
        </p:nvSpPr>
        <p:spPr>
          <a:xfrm>
            <a:off x="457200" y="1600200"/>
            <a:ext cx="8382000" cy="4525963"/>
          </a:xfrm>
        </p:spPr>
        <p:txBody>
          <a:bodyPr>
            <a:normAutofit lnSpcReduction="10000"/>
          </a:bodyPr>
          <a:lstStyle/>
          <a:p>
            <a:pPr>
              <a:spcBef>
                <a:spcPts val="600"/>
              </a:spcBef>
            </a:pPr>
            <a:r>
              <a:rPr lang="en-US" dirty="0"/>
              <a:t>Ubiquitous computers called “smart phones.”</a:t>
            </a:r>
          </a:p>
          <a:p>
            <a:pPr>
              <a:spcBef>
                <a:spcPts val="600"/>
              </a:spcBef>
            </a:pPr>
            <a:r>
              <a:rPr lang="en-US" dirty="0"/>
              <a:t>Huge data centers with thousands of pizza-box size computers</a:t>
            </a:r>
          </a:p>
          <a:p>
            <a:pPr>
              <a:spcBef>
                <a:spcPts val="600"/>
              </a:spcBef>
            </a:pPr>
            <a:r>
              <a:rPr lang="en-US" dirty="0"/>
              <a:t>Mainframe computers in about 2/3 of Fortune 100 businesses.</a:t>
            </a:r>
          </a:p>
          <a:p>
            <a:pPr>
              <a:spcBef>
                <a:spcPts val="600"/>
              </a:spcBef>
            </a:pPr>
            <a:r>
              <a:rPr lang="en-US" dirty="0"/>
              <a:t>Supercomputers for modeling and other tasks.</a:t>
            </a:r>
          </a:p>
          <a:p>
            <a:pPr>
              <a:spcBef>
                <a:spcPts val="600"/>
              </a:spcBef>
            </a:pPr>
            <a:r>
              <a:rPr lang="en-US" dirty="0"/>
              <a:t>Embedded computers.</a:t>
            </a:r>
          </a:p>
          <a:p>
            <a:pPr>
              <a:spcBef>
                <a:spcPts val="600"/>
              </a:spcBef>
            </a:pPr>
            <a:r>
              <a:rPr lang="en-US" dirty="0"/>
              <a:t>And nearly all of them interconnected.</a:t>
            </a:r>
          </a:p>
        </p:txBody>
      </p:sp>
      <p:sp>
        <p:nvSpPr>
          <p:cNvPr id="3" name="Slide Number Placeholder 2">
            <a:extLst>
              <a:ext uri="{FF2B5EF4-FFF2-40B4-BE49-F238E27FC236}">
                <a16:creationId xmlns:a16="http://schemas.microsoft.com/office/drawing/2014/main" id="{28CA268D-AF0F-4E39-D427-63B53C0739E0}"/>
              </a:ext>
            </a:extLst>
          </p:cNvPr>
          <p:cNvSpPr>
            <a:spLocks noGrp="1"/>
          </p:cNvSpPr>
          <p:nvPr>
            <p:ph type="sldNum" sz="quarter" idx="12"/>
          </p:nvPr>
        </p:nvSpPr>
        <p:spPr/>
        <p:txBody>
          <a:bodyPr/>
          <a:lstStyle/>
          <a:p>
            <a:pPr>
              <a:defRPr/>
            </a:pPr>
            <a:fld id="{7C988D9B-42C1-4015-A622-84DCF27F2A47}" type="slidenum">
              <a:rPr lang="en-US" smtClean="0"/>
              <a:pPr>
                <a:defRPr/>
              </a:pPr>
              <a:t>5</a:t>
            </a:fld>
            <a:endParaRPr lang="en-US" dirty="0"/>
          </a:p>
        </p:txBody>
      </p:sp>
    </p:spTree>
    <p:custDataLst>
      <p:tags r:id="rId1"/>
    </p:custDataLst>
    <p:extLst>
      <p:ext uri="{BB962C8B-B14F-4D97-AF65-F5344CB8AC3E}">
        <p14:creationId xmlns:p14="http://schemas.microsoft.com/office/powerpoint/2010/main" val="620396373"/>
      </p:ext>
    </p:extLst>
  </p:cSld>
  <p:clrMapOvr>
    <a:masterClrMapping/>
  </p:clrMapOvr>
  <p:transition advTm="25041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t>How Many Samples?</a:t>
            </a:r>
          </a:p>
        </p:txBody>
      </p:sp>
      <p:sp>
        <p:nvSpPr>
          <p:cNvPr id="50179" name="Rectangle 3"/>
          <p:cNvSpPr>
            <a:spLocks noGrp="1" noChangeArrowheads="1"/>
          </p:cNvSpPr>
          <p:nvPr>
            <p:ph idx="1"/>
          </p:nvPr>
        </p:nvSpPr>
        <p:spPr>
          <a:xfrm>
            <a:off x="675249" y="1642868"/>
            <a:ext cx="7773405" cy="4519285"/>
          </a:xfrm>
        </p:spPr>
        <p:txBody>
          <a:bodyPr>
            <a:normAutofit/>
          </a:bodyPr>
          <a:lstStyle/>
          <a:p>
            <a:r>
              <a:rPr lang="en-US" b="1" i="1" dirty="0">
                <a:solidFill>
                  <a:srgbClr val="000000"/>
                </a:solidFill>
              </a:rPr>
              <a:t>Nyquist’s sampling theorem:</a:t>
            </a:r>
            <a:br>
              <a:rPr lang="en-US" b="1" i="1" dirty="0">
                <a:solidFill>
                  <a:srgbClr val="000000"/>
                </a:solidFill>
              </a:rPr>
            </a:br>
            <a:r>
              <a:rPr lang="en-US" dirty="0">
                <a:solidFill>
                  <a:srgbClr val="000000"/>
                </a:solidFill>
              </a:rPr>
              <a:t>Sample at twice the maximum frequency you want to reproduce.  (This is a theoretical minimum sampling rate.)</a:t>
            </a:r>
          </a:p>
          <a:p>
            <a:r>
              <a:rPr lang="en-US" dirty="0">
                <a:solidFill>
                  <a:srgbClr val="000000"/>
                </a:solidFill>
              </a:rPr>
              <a:t>Frequencies are expressed in Hertz (cycles per second.)             A = 440 Hz.</a:t>
            </a:r>
          </a:p>
          <a:p>
            <a:r>
              <a:rPr lang="en-US" dirty="0">
                <a:solidFill>
                  <a:srgbClr val="000000"/>
                </a:solidFill>
              </a:rPr>
              <a:t>To reproduce 20,000 Hz, sample at 40,000 Hz. or more.</a:t>
            </a:r>
          </a:p>
          <a:p>
            <a:endParaRPr lang="en-US" dirty="0"/>
          </a:p>
        </p:txBody>
      </p:sp>
      <p:sp>
        <p:nvSpPr>
          <p:cNvPr id="4" name="Slide Number Placeholder 3"/>
          <p:cNvSpPr>
            <a:spLocks noGrp="1"/>
          </p:cNvSpPr>
          <p:nvPr>
            <p:ph type="sldNum" sz="quarter" idx="12"/>
          </p:nvPr>
        </p:nvSpPr>
        <p:spPr/>
        <p:txBody>
          <a:bodyPr/>
          <a:lstStyle/>
          <a:p>
            <a:fld id="{F1F63F86-B913-4FD3-8891-B0F8817B3436}" type="slidenum">
              <a:rPr lang="en-US" smtClean="0"/>
              <a:pPr/>
              <a:t>50</a:t>
            </a:fld>
            <a:endParaRPr lang="en-US"/>
          </a:p>
        </p:txBody>
      </p:sp>
    </p:spTree>
    <p:extLst>
      <p:ext uri="{BB962C8B-B14F-4D97-AF65-F5344CB8AC3E}">
        <p14:creationId xmlns:p14="http://schemas.microsoft.com/office/powerpoint/2010/main" val="271275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179">
                                            <p:txEl>
                                              <p:pRg st="1" end="1"/>
                                            </p:txEl>
                                          </p:spTgt>
                                        </p:tgtEl>
                                        <p:attrNameLst>
                                          <p:attrName>style.visibility</p:attrName>
                                        </p:attrNameLst>
                                      </p:cBhvr>
                                      <p:to>
                                        <p:strVal val="visible"/>
                                      </p:to>
                                    </p:set>
                                    <p:animEffect transition="in" filter="fade">
                                      <p:cBhvr>
                                        <p:cTn id="7" dur="500"/>
                                        <p:tgtEl>
                                          <p:spTgt spid="5017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0179">
                                            <p:txEl>
                                              <p:pRg st="2" end="2"/>
                                            </p:txEl>
                                          </p:spTgt>
                                        </p:tgtEl>
                                        <p:attrNameLst>
                                          <p:attrName>style.visibility</p:attrName>
                                        </p:attrNameLst>
                                      </p:cBhvr>
                                      <p:to>
                                        <p:strVal val="visible"/>
                                      </p:to>
                                    </p:set>
                                    <p:animEffect transition="in" filter="fade">
                                      <p:cBhvr>
                                        <p:cTn id="12" dur="500"/>
                                        <p:tgtEl>
                                          <p:spTgt spid="501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dirty="0"/>
              <a:t>Switching Algebra</a:t>
            </a:r>
          </a:p>
        </p:txBody>
      </p:sp>
      <p:sp>
        <p:nvSpPr>
          <p:cNvPr id="38915" name="Rectangle 3"/>
          <p:cNvSpPr>
            <a:spLocks noGrp="1" noChangeArrowheads="1"/>
          </p:cNvSpPr>
          <p:nvPr>
            <p:ph idx="1"/>
          </p:nvPr>
        </p:nvSpPr>
        <p:spPr/>
        <p:txBody>
          <a:bodyPr>
            <a:normAutofit/>
          </a:bodyPr>
          <a:lstStyle/>
          <a:p>
            <a:r>
              <a:rPr lang="en-US" dirty="0"/>
              <a:t>A special case of Boolean algebra.</a:t>
            </a:r>
          </a:p>
          <a:p>
            <a:r>
              <a:rPr lang="en-US" dirty="0"/>
              <a:t>Variables can only be one of two values, zero or one.  </a:t>
            </a:r>
          </a:p>
          <a:p>
            <a:r>
              <a:rPr lang="en-US" dirty="0"/>
              <a:t>Zero and one can represent false and true, respectively.</a:t>
            </a:r>
          </a:p>
          <a:p>
            <a:r>
              <a:rPr lang="en-US" dirty="0"/>
              <a:t>So, an algebra over sets of binary digits.</a:t>
            </a:r>
          </a:p>
          <a:p>
            <a:r>
              <a:rPr lang="en-US" dirty="0"/>
              <a:t>Often called “Boolean algebra” by those involved in computing.</a:t>
            </a:r>
          </a:p>
        </p:txBody>
      </p:sp>
      <p:sp>
        <p:nvSpPr>
          <p:cNvPr id="4" name="Slide Number Placeholder 3"/>
          <p:cNvSpPr>
            <a:spLocks noGrp="1"/>
          </p:cNvSpPr>
          <p:nvPr>
            <p:ph type="sldNum" sz="quarter" idx="12"/>
          </p:nvPr>
        </p:nvSpPr>
        <p:spPr/>
        <p:txBody>
          <a:bodyPr/>
          <a:lstStyle/>
          <a:p>
            <a:fld id="{921E7DD1-A38C-4D3C-939A-6228F0F84939}" type="slidenum">
              <a:rPr lang="en-US" smtClean="0"/>
              <a:pPr/>
              <a:t>51</a:t>
            </a:fld>
            <a:endParaRPr lang="en-US"/>
          </a:p>
        </p:txBody>
      </p:sp>
    </p:spTree>
    <p:extLst>
      <p:ext uri="{BB962C8B-B14F-4D97-AF65-F5344CB8AC3E}">
        <p14:creationId xmlns:p14="http://schemas.microsoft.com/office/powerpoint/2010/main" val="2619347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Effect transition="in" filter="fade">
                                      <p:cBhvr>
                                        <p:cTn id="7" dur="500"/>
                                        <p:tgtEl>
                                          <p:spTgt spid="389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915">
                                            <p:txEl>
                                              <p:pRg st="1" end="1"/>
                                            </p:txEl>
                                          </p:spTgt>
                                        </p:tgtEl>
                                        <p:attrNameLst>
                                          <p:attrName>style.visibility</p:attrName>
                                        </p:attrNameLst>
                                      </p:cBhvr>
                                      <p:to>
                                        <p:strVal val="visible"/>
                                      </p:to>
                                    </p:set>
                                    <p:animEffect transition="in" filter="fade">
                                      <p:cBhvr>
                                        <p:cTn id="12" dur="500"/>
                                        <p:tgtEl>
                                          <p:spTgt spid="389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8915">
                                            <p:txEl>
                                              <p:pRg st="2" end="2"/>
                                            </p:txEl>
                                          </p:spTgt>
                                        </p:tgtEl>
                                        <p:attrNameLst>
                                          <p:attrName>style.visibility</p:attrName>
                                        </p:attrNameLst>
                                      </p:cBhvr>
                                      <p:to>
                                        <p:strVal val="visible"/>
                                      </p:to>
                                    </p:set>
                                    <p:animEffect transition="in" filter="fade">
                                      <p:cBhvr>
                                        <p:cTn id="17" dur="500"/>
                                        <p:tgtEl>
                                          <p:spTgt spid="389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8915">
                                            <p:txEl>
                                              <p:pRg st="3" end="3"/>
                                            </p:txEl>
                                          </p:spTgt>
                                        </p:tgtEl>
                                        <p:attrNameLst>
                                          <p:attrName>style.visibility</p:attrName>
                                        </p:attrNameLst>
                                      </p:cBhvr>
                                      <p:to>
                                        <p:strVal val="visible"/>
                                      </p:to>
                                    </p:set>
                                    <p:animEffect transition="in" filter="fade">
                                      <p:cBhvr>
                                        <p:cTn id="22" dur="500"/>
                                        <p:tgtEl>
                                          <p:spTgt spid="3891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8915">
                                            <p:txEl>
                                              <p:pRg st="4" end="4"/>
                                            </p:txEl>
                                          </p:spTgt>
                                        </p:tgtEl>
                                        <p:attrNameLst>
                                          <p:attrName>style.visibility</p:attrName>
                                        </p:attrNameLst>
                                      </p:cBhvr>
                                      <p:to>
                                        <p:strVal val="visible"/>
                                      </p:to>
                                    </p:set>
                                    <p:animEffect transition="in" filter="fade">
                                      <p:cBhvr>
                                        <p:cTn id="27" dur="500"/>
                                        <p:tgtEl>
                                          <p:spTgt spid="389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normAutofit/>
          </a:bodyPr>
          <a:lstStyle/>
          <a:p>
            <a:r>
              <a:rPr lang="en-US"/>
              <a:t>Truth Tables</a:t>
            </a:r>
          </a:p>
        </p:txBody>
      </p:sp>
      <p:sp>
        <p:nvSpPr>
          <p:cNvPr id="5" name="Slide Number Placeholder 4"/>
          <p:cNvSpPr>
            <a:spLocks noGrp="1"/>
          </p:cNvSpPr>
          <p:nvPr>
            <p:ph type="sldNum" sz="quarter" idx="12"/>
          </p:nvPr>
        </p:nvSpPr>
        <p:spPr/>
        <p:txBody>
          <a:bodyPr/>
          <a:lstStyle/>
          <a:p>
            <a:fld id="{DF2AA302-A7A3-4D70-AE76-B23821D68429}" type="slidenum">
              <a:rPr lang="en-US" smtClean="0"/>
              <a:pPr/>
              <a:t>52</a:t>
            </a:fld>
            <a:endParaRPr lang="en-US"/>
          </a:p>
        </p:txBody>
      </p:sp>
      <p:sp>
        <p:nvSpPr>
          <p:cNvPr id="1028" name="Text Box 4"/>
          <p:cNvSpPr txBox="1">
            <a:spLocks noChangeArrowheads="1"/>
          </p:cNvSpPr>
          <p:nvPr/>
        </p:nvSpPr>
        <p:spPr bwMode="auto">
          <a:xfrm>
            <a:off x="609600" y="1553561"/>
            <a:ext cx="7975712" cy="2421321"/>
          </a:xfrm>
          <a:prstGeom prst="rect">
            <a:avLst/>
          </a:prstGeom>
          <a:noFill/>
          <a:ln w="9525">
            <a:noFill/>
            <a:miter lim="800000"/>
            <a:headEnd/>
            <a:tailEnd/>
          </a:ln>
        </p:spPr>
        <p:txBody>
          <a:bodyPr wrap="square" lIns="111904" tIns="55952" rIns="111904" bIns="55952">
            <a:spAutoFit/>
          </a:bodyPr>
          <a:lstStyle/>
          <a:p>
            <a:pPr>
              <a:spcBef>
                <a:spcPct val="50000"/>
              </a:spcBef>
            </a:pPr>
            <a:r>
              <a:rPr lang="en-US" sz="2700" dirty="0"/>
              <a:t>A more visual way to represent Boolean functions.  Developed from the work of Jan </a:t>
            </a:r>
            <a:r>
              <a:rPr lang="en-US" sz="2700" dirty="0" err="1">
                <a:cs typeface="Times New Roman" pitchFamily="18" charset="0"/>
              </a:rPr>
              <a:t>Ł</a:t>
            </a:r>
            <a:r>
              <a:rPr lang="en-US" sz="2700" dirty="0" err="1"/>
              <a:t>ukasiewicz</a:t>
            </a:r>
            <a:r>
              <a:rPr lang="en-US" sz="2700" dirty="0"/>
              <a:t>. </a:t>
            </a:r>
          </a:p>
          <a:p>
            <a:pPr>
              <a:spcBef>
                <a:spcPct val="50000"/>
              </a:spcBef>
            </a:pPr>
            <a:br>
              <a:rPr lang="en-US" sz="1000" dirty="0"/>
            </a:br>
            <a:r>
              <a:rPr lang="en-US" sz="2700" dirty="0"/>
              <a:t>Here is </a:t>
            </a:r>
            <a:r>
              <a:rPr lang="en-US" sz="2700" b="1" i="1" dirty="0"/>
              <a:t>f(</a:t>
            </a:r>
            <a:r>
              <a:rPr lang="en-US" sz="2700" b="1" i="1" dirty="0" err="1"/>
              <a:t>a,b</a:t>
            </a:r>
            <a:r>
              <a:rPr lang="en-US" sz="2700" b="1" i="1" dirty="0"/>
              <a:t>) = </a:t>
            </a:r>
            <a:r>
              <a:rPr lang="en-US" sz="2700" b="1" i="1" dirty="0" err="1"/>
              <a:t>a</a:t>
            </a:r>
            <a:r>
              <a:rPr lang="en-US" sz="2700" b="1" i="1" dirty="0" err="1">
                <a:latin typeface="Minion Pro Med" panose="02040503050306020203" pitchFamily="18" charset="0"/>
              </a:rPr>
              <a:t>•</a:t>
            </a:r>
            <a:r>
              <a:rPr lang="en-US" sz="2700" b="1" i="1" dirty="0" err="1"/>
              <a:t>b</a:t>
            </a:r>
            <a:r>
              <a:rPr lang="en-US" sz="2700" b="1" i="1" dirty="0"/>
              <a:t>, </a:t>
            </a:r>
            <a:r>
              <a:rPr lang="en-US" sz="2700" b="1" dirty="0"/>
              <a:t>the AND function</a:t>
            </a:r>
            <a:r>
              <a:rPr lang="en-US" sz="2700" b="1" i="1" dirty="0"/>
              <a:t>. </a:t>
            </a:r>
            <a:r>
              <a:rPr lang="en-US" sz="2700" dirty="0"/>
              <a:t> Note that if you consider </a:t>
            </a:r>
            <a:r>
              <a:rPr lang="en-US" sz="2700" b="1" i="1" dirty="0"/>
              <a:t>a</a:t>
            </a:r>
            <a:r>
              <a:rPr lang="en-US" sz="2700" dirty="0"/>
              <a:t> and </a:t>
            </a:r>
            <a:r>
              <a:rPr lang="en-US" sz="2700" b="1" i="1" dirty="0"/>
              <a:t>b</a:t>
            </a:r>
            <a:r>
              <a:rPr lang="en-US" sz="2700" dirty="0"/>
              <a:t> as digits of a binary number, the values are written in </a:t>
            </a:r>
            <a:r>
              <a:rPr lang="en-US" sz="2700" i="1" dirty="0"/>
              <a:t>ascending order.</a:t>
            </a:r>
          </a:p>
        </p:txBody>
      </p:sp>
      <p:graphicFrame>
        <p:nvGraphicFramePr>
          <p:cNvPr id="2" name="Table 2">
            <a:extLst>
              <a:ext uri="{FF2B5EF4-FFF2-40B4-BE49-F238E27FC236}">
                <a16:creationId xmlns:a16="http://schemas.microsoft.com/office/drawing/2014/main" id="{522E1126-3B73-519B-4B91-BCC7251CA874}"/>
              </a:ext>
            </a:extLst>
          </p:cNvPr>
          <p:cNvGraphicFramePr>
            <a:graphicFrameLocks noGrp="1"/>
          </p:cNvGraphicFramePr>
          <p:nvPr/>
        </p:nvGraphicFramePr>
        <p:xfrm>
          <a:off x="3196668" y="4137380"/>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207879583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1291939567"/>
                  </a:ext>
                </a:extLst>
              </a:tr>
            </a:tbl>
          </a:graphicData>
        </a:graphic>
      </p:graphicFrame>
    </p:spTree>
    <p:extLst>
      <p:ext uri="{BB962C8B-B14F-4D97-AF65-F5344CB8AC3E}">
        <p14:creationId xmlns:p14="http://schemas.microsoft.com/office/powerpoint/2010/main" val="1074235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xEl>
                                              <p:pRg st="1" end="1"/>
                                            </p:txEl>
                                          </p:spTgt>
                                        </p:tgtEl>
                                        <p:attrNameLst>
                                          <p:attrName>style.visibility</p:attrName>
                                        </p:attrNameLst>
                                      </p:cBhvr>
                                      <p:to>
                                        <p:strVal val="visible"/>
                                      </p:to>
                                    </p:set>
                                    <p:animEffect transition="in" filter="fade">
                                      <p:cBhvr>
                                        <p:cTn id="7" dur="500"/>
                                        <p:tgtEl>
                                          <p:spTgt spid="102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“Characteristic Number”</a:t>
            </a:r>
          </a:p>
        </p:txBody>
      </p:sp>
      <p:sp>
        <p:nvSpPr>
          <p:cNvPr id="4" name="Slide Number Placeholder 3"/>
          <p:cNvSpPr>
            <a:spLocks noGrp="1"/>
          </p:cNvSpPr>
          <p:nvPr>
            <p:ph type="sldNum" sz="quarter" idx="11"/>
          </p:nvPr>
        </p:nvSpPr>
        <p:spPr>
          <a:xfrm>
            <a:off x="6476163" y="6149084"/>
            <a:ext cx="2133600" cy="365125"/>
          </a:xfrm>
        </p:spPr>
        <p:txBody>
          <a:bodyPr/>
          <a:lstStyle/>
          <a:p>
            <a:fld id="{F8173AF8-99D3-4E5C-8AB2-9CB80129B543}" type="slidenum">
              <a:rPr lang="en-US" smtClean="0"/>
              <a:pPr/>
              <a:t>53</a:t>
            </a:fld>
            <a:endParaRPr lang="en-US" dirty="0"/>
          </a:p>
        </p:txBody>
      </p:sp>
      <p:sp>
        <p:nvSpPr>
          <p:cNvPr id="6" name="Text Box 4"/>
          <p:cNvSpPr txBox="1">
            <a:spLocks noChangeArrowheads="1"/>
          </p:cNvSpPr>
          <p:nvPr/>
        </p:nvSpPr>
        <p:spPr bwMode="auto">
          <a:xfrm>
            <a:off x="609600" y="1547978"/>
            <a:ext cx="7924800" cy="2793058"/>
          </a:xfrm>
          <a:prstGeom prst="rect">
            <a:avLst/>
          </a:prstGeom>
          <a:noFill/>
          <a:ln w="9525">
            <a:noFill/>
            <a:miter lim="800000"/>
            <a:headEnd/>
            <a:tailEnd/>
          </a:ln>
        </p:spPr>
        <p:txBody>
          <a:bodyPr wrap="square" lIns="91425" tIns="45713" rIns="91425" bIns="45713">
            <a:spAutoFit/>
          </a:bodyPr>
          <a:lstStyle/>
          <a:p>
            <a:pPr>
              <a:spcBef>
                <a:spcPct val="50000"/>
              </a:spcBef>
            </a:pPr>
            <a:r>
              <a:rPr lang="en-US" sz="2700" dirty="0"/>
              <a:t>If the left (input) side of a truth table is always written in ascending order, we don’t really need to show it.  </a:t>
            </a:r>
          </a:p>
          <a:p>
            <a:pPr>
              <a:spcBef>
                <a:spcPct val="50000"/>
              </a:spcBef>
            </a:pPr>
            <a:r>
              <a:rPr lang="en-US" sz="2700" dirty="0"/>
              <a:t>You can think of the result of a function as a number that characterizes the function.  The </a:t>
            </a:r>
            <a:r>
              <a:rPr lang="en-US" sz="2700" cap="small" dirty="0"/>
              <a:t>and</a:t>
            </a:r>
            <a:r>
              <a:rPr lang="en-US" sz="2700" dirty="0"/>
              <a:t> function has </a:t>
            </a:r>
            <a:r>
              <a:rPr lang="en-US" sz="2700" b="1" dirty="0"/>
              <a:t>characteristic</a:t>
            </a:r>
            <a:r>
              <a:rPr lang="en-US" sz="2700" dirty="0"/>
              <a:t> </a:t>
            </a:r>
            <a:r>
              <a:rPr lang="en-US" sz="2700" b="1" dirty="0"/>
              <a:t>number</a:t>
            </a:r>
            <a:r>
              <a:rPr lang="en-US" sz="2700" dirty="0"/>
              <a:t> 0001.</a:t>
            </a:r>
          </a:p>
        </p:txBody>
      </p:sp>
      <p:graphicFrame>
        <p:nvGraphicFramePr>
          <p:cNvPr id="8" name="Table 2">
            <a:extLst>
              <a:ext uri="{FF2B5EF4-FFF2-40B4-BE49-F238E27FC236}">
                <a16:creationId xmlns:a16="http://schemas.microsoft.com/office/drawing/2014/main" id="{2B6B48F6-E281-6013-E7B2-ED1004150AEE}"/>
              </a:ext>
            </a:extLst>
          </p:cNvPr>
          <p:cNvGraphicFramePr>
            <a:graphicFrameLocks noGrp="1"/>
          </p:cNvGraphicFramePr>
          <p:nvPr/>
        </p:nvGraphicFramePr>
        <p:xfrm>
          <a:off x="3112693" y="4445290"/>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207879583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1291939567"/>
                  </a:ext>
                </a:extLst>
              </a:tr>
            </a:tbl>
          </a:graphicData>
        </a:graphic>
      </p:graphicFrame>
      <p:sp>
        <p:nvSpPr>
          <p:cNvPr id="3" name="Oval 2">
            <a:extLst>
              <a:ext uri="{FF2B5EF4-FFF2-40B4-BE49-F238E27FC236}">
                <a16:creationId xmlns:a16="http://schemas.microsoft.com/office/drawing/2014/main" id="{4B119741-FFA5-B360-7C23-C3F94027C31C}"/>
              </a:ext>
              <a:ext uri="{C183D7F6-B498-43B3-948B-1728B52AA6E4}">
                <adec:decorative xmlns:adec="http://schemas.microsoft.com/office/drawing/2017/decorative" val="1"/>
              </a:ext>
            </a:extLst>
          </p:cNvPr>
          <p:cNvSpPr/>
          <p:nvPr/>
        </p:nvSpPr>
        <p:spPr>
          <a:xfrm>
            <a:off x="4840196" y="4797729"/>
            <a:ext cx="609600" cy="1524000"/>
          </a:xfrm>
          <a:prstGeom prst="ellipse">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60744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a:t>Abstraction</a:t>
            </a:r>
          </a:p>
        </p:txBody>
      </p:sp>
      <p:sp>
        <p:nvSpPr>
          <p:cNvPr id="11268" name="Rectangle 3"/>
          <p:cNvSpPr>
            <a:spLocks noGrp="1" noChangeArrowheads="1"/>
          </p:cNvSpPr>
          <p:nvPr>
            <p:ph idx="1"/>
          </p:nvPr>
        </p:nvSpPr>
        <p:spPr>
          <a:xfrm>
            <a:off x="304800" y="1642868"/>
            <a:ext cx="8541768" cy="1607518"/>
          </a:xfrm>
        </p:spPr>
        <p:txBody>
          <a:bodyPr>
            <a:normAutofit/>
          </a:bodyPr>
          <a:lstStyle/>
          <a:p>
            <a:pPr>
              <a:buFontTx/>
              <a:buNone/>
            </a:pPr>
            <a:r>
              <a:rPr lang="en-US" dirty="0"/>
              <a:t>	</a:t>
            </a:r>
            <a:r>
              <a:rPr lang="en-US" sz="2800" dirty="0"/>
              <a:t>We use special symbols to represent the electronic circuits that make up digital logic gates.</a:t>
            </a:r>
          </a:p>
        </p:txBody>
      </p:sp>
      <p:sp>
        <p:nvSpPr>
          <p:cNvPr id="5" name="Slide Number Placeholder 4"/>
          <p:cNvSpPr>
            <a:spLocks noGrp="1"/>
          </p:cNvSpPr>
          <p:nvPr>
            <p:ph type="sldNum" sz="quarter" idx="12"/>
          </p:nvPr>
        </p:nvSpPr>
        <p:spPr/>
        <p:txBody>
          <a:bodyPr/>
          <a:lstStyle/>
          <a:p>
            <a:fld id="{921E7DD1-A38C-4D3C-939A-6228F0F84939}" type="slidenum">
              <a:rPr lang="en-US" smtClean="0"/>
              <a:pPr/>
              <a:t>54</a:t>
            </a:fld>
            <a:endParaRPr lang="en-US"/>
          </a:p>
        </p:txBody>
      </p:sp>
      <p:grpSp>
        <p:nvGrpSpPr>
          <p:cNvPr id="12" name="Group 11">
            <a:extLst>
              <a:ext uri="{FF2B5EF4-FFF2-40B4-BE49-F238E27FC236}">
                <a16:creationId xmlns:a16="http://schemas.microsoft.com/office/drawing/2014/main" id="{A50C8DC1-4C17-E679-D1F4-310990FDEE27}"/>
              </a:ext>
            </a:extLst>
          </p:cNvPr>
          <p:cNvGrpSpPr/>
          <p:nvPr/>
        </p:nvGrpSpPr>
        <p:grpSpPr>
          <a:xfrm>
            <a:off x="1905000" y="2637589"/>
            <a:ext cx="5936851" cy="2740025"/>
            <a:chOff x="1828800" y="3293202"/>
            <a:chExt cx="5936851" cy="2740025"/>
          </a:xfrm>
        </p:grpSpPr>
        <p:graphicFrame>
          <p:nvGraphicFramePr>
            <p:cNvPr id="11266" name="Object 5" descr="Four distinctive-shape gate symbols with labels. The NOT gate is a triangle with the input on the left at the base of the triangle and the output on the right  at the tip. There is a circle, called a negation bubble between the tip of the triangle and the output. &#10;&#10;The AND gate is a bullet shape, with inputs on the left on the flat side and single output on the curved side on the right.&#10;&#10;The OR gate is a shield shape, on its side. The two inputs are on the curved base  on the left and the output is on the pointed tip on the right.&#10;&#10;The XOR or exclusive OR gate is the same shape as the OR gate, but there is a second curve just before the body of the shape on the left side."/>
            <p:cNvGraphicFramePr>
              <a:graphicFrameLocks noChangeAspect="1"/>
            </p:cNvGraphicFramePr>
            <p:nvPr>
              <p:extLst>
                <p:ext uri="{D42A27DB-BD31-4B8C-83A1-F6EECF244321}">
                  <p14:modId xmlns:p14="http://schemas.microsoft.com/office/powerpoint/2010/main" val="1805164900"/>
                </p:ext>
              </p:extLst>
            </p:nvPr>
          </p:nvGraphicFramePr>
          <p:xfrm>
            <a:off x="1828800" y="3293202"/>
            <a:ext cx="3862388" cy="2740025"/>
          </p:xfrm>
          <a:graphic>
            <a:graphicData uri="http://schemas.openxmlformats.org/presentationml/2006/ole">
              <mc:AlternateContent xmlns:mc="http://schemas.openxmlformats.org/markup-compatibility/2006">
                <mc:Choice xmlns:v="urn:schemas-microsoft-com:vml" Requires="v">
                  <p:oleObj name="Visio" r:id="rId3" imgW="1893805" imgH="1450814" progId="Visio.Drawing.11">
                    <p:embed/>
                  </p:oleObj>
                </mc:Choice>
                <mc:Fallback>
                  <p:oleObj name="Visio" r:id="rId3" imgW="1893805" imgH="1450814" progId="Visio.Drawing.11">
                    <p:embed/>
                    <p:pic>
                      <p:nvPicPr>
                        <p:cNvPr id="11266" name="Object 5" descr="Four distinctive-shape gate symbols with labels. The NOT gate is a triangle with the input on the left at the base of the triangle and the output on the right  at the tip. There is a circle, called a negation bubble between the tip of the triangle and the output. &#10;&#10;The AND gate is a bullet shape, with inputs on the left on the flat side and single output on the curved side on the right.&#10;&#10;The OR gate is a shield shape, on its side. The two inputs are on the curved base  on the left and the output is on the pointed tip on the right.&#10;&#10;The XOR or exclusive OR gate is the same shape as the OR gate, but there is a second curve just before the body of the shape on the left sid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3293202"/>
                          <a:ext cx="3862388" cy="274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1" name="Group 10" descr="Two more gates, NAND, a contraction of not-AND and NOR, nor-OR, look like AND and OR, but with circles at the output.">
              <a:extLst>
                <a:ext uri="{FF2B5EF4-FFF2-40B4-BE49-F238E27FC236}">
                  <a16:creationId xmlns:a16="http://schemas.microsoft.com/office/drawing/2014/main" id="{D897E0D2-D9A6-C5AA-259E-B6F7E7E7962C}"/>
                </a:ext>
              </a:extLst>
            </p:cNvPr>
            <p:cNvGrpSpPr/>
            <p:nvPr/>
          </p:nvGrpSpPr>
          <p:grpSpPr>
            <a:xfrm>
              <a:off x="6019800" y="3293504"/>
              <a:ext cx="1745851" cy="2315860"/>
              <a:chOff x="6019800" y="3293504"/>
              <a:chExt cx="1745851" cy="2315860"/>
            </a:xfrm>
          </p:grpSpPr>
          <p:grpSp>
            <p:nvGrpSpPr>
              <p:cNvPr id="2" name="Group 1" descr="Digital logic &quot;nand&quot; gate represented by an oblong semi-circle with 2 horizontal lines (a and b) intersecting the flat base and one tiny bubble intersecting the center arc and then a horizontal line intersecting the right most portion of the bubble representing a*b with a horizontal line over the a*b symbols.">
                <a:extLst>
                  <a:ext uri="{FF2B5EF4-FFF2-40B4-BE49-F238E27FC236}">
                    <a16:creationId xmlns:a16="http://schemas.microsoft.com/office/drawing/2014/main" id="{919D060D-3C55-8FC5-277F-73DE02FE821E}"/>
                  </a:ext>
                </a:extLst>
              </p:cNvPr>
              <p:cNvGrpSpPr/>
              <p:nvPr/>
            </p:nvGrpSpPr>
            <p:grpSpPr>
              <a:xfrm>
                <a:off x="6019800" y="3293504"/>
                <a:ext cx="1745851" cy="663181"/>
                <a:chOff x="5582244" y="2822651"/>
                <a:chExt cx="2520747" cy="1049590"/>
              </a:xfrm>
              <a:solidFill>
                <a:schemeClr val="bg1"/>
              </a:solidFill>
            </p:grpSpPr>
            <p:sp>
              <p:nvSpPr>
                <p:cNvPr id="3" name="Rectangle 2">
                  <a:extLst>
                    <a:ext uri="{FF2B5EF4-FFF2-40B4-BE49-F238E27FC236}">
                      <a16:creationId xmlns:a16="http://schemas.microsoft.com/office/drawing/2014/main" id="{C8C01244-A2C0-A1D1-06F5-6F25656E70BA}"/>
                    </a:ext>
                  </a:extLst>
                </p:cNvPr>
                <p:cNvSpPr/>
                <p:nvPr/>
              </p:nvSpPr>
              <p:spPr>
                <a:xfrm>
                  <a:off x="5582244" y="2822651"/>
                  <a:ext cx="2471569" cy="10495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The NAND gate is the same bullet shape as the AND gate. There is a circle, the negation bubble, at the tip of the semicircular right side. The output line extends from the negation bubble.">
                  <a:extLst>
                    <a:ext uri="{FF2B5EF4-FFF2-40B4-BE49-F238E27FC236}">
                      <a16:creationId xmlns:a16="http://schemas.microsoft.com/office/drawing/2014/main" id="{6054C86D-8F0E-0464-C100-22ED84C19D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96828" y="2822651"/>
                  <a:ext cx="2506163" cy="1049590"/>
                </a:xfrm>
                <a:prstGeom prst="rect">
                  <a:avLst/>
                </a:prstGeom>
                <a:grpFill/>
              </p:spPr>
            </p:pic>
          </p:grpSp>
          <p:grpSp>
            <p:nvGrpSpPr>
              <p:cNvPr id="6" name="Group 5" descr="A digital logic symbol for &quot;or&quot; represented as a left hand side of a semi-circular arc with the arc creating a concave side on the left with short horizontal lines intersecting the top and bottom of the arc protruding to the right then converging in semi-circular arcs to a point that aligns with the center of the left arc intersecting a tiny bubble with horizontal line intersecting and extending to the right (marked a + b with a line over it).  There are 2 horizontal lines (a) and (b) intersecting the arc on the left.">
                <a:extLst>
                  <a:ext uri="{FF2B5EF4-FFF2-40B4-BE49-F238E27FC236}">
                    <a16:creationId xmlns:a16="http://schemas.microsoft.com/office/drawing/2014/main" id="{D75B41B4-6FD5-E7B8-FE84-13593DA07A7E}"/>
                  </a:ext>
                </a:extLst>
              </p:cNvPr>
              <p:cNvGrpSpPr/>
              <p:nvPr/>
            </p:nvGrpSpPr>
            <p:grpSpPr>
              <a:xfrm>
                <a:off x="6257857" y="4497126"/>
                <a:ext cx="1235676" cy="612484"/>
                <a:chOff x="5805554" y="2708932"/>
                <a:chExt cx="2400638" cy="1189918"/>
              </a:xfrm>
            </p:grpSpPr>
            <p:sp>
              <p:nvSpPr>
                <p:cNvPr id="7" name="Rectangle 6">
                  <a:extLst>
                    <a:ext uri="{FF2B5EF4-FFF2-40B4-BE49-F238E27FC236}">
                      <a16:creationId xmlns:a16="http://schemas.microsoft.com/office/drawing/2014/main" id="{5EAC1908-9AD0-C6D4-E0FE-A196F74D35E2}"/>
                    </a:ext>
                  </a:extLst>
                </p:cNvPr>
                <p:cNvSpPr/>
                <p:nvPr/>
              </p:nvSpPr>
              <p:spPr>
                <a:xfrm>
                  <a:off x="5805554" y="2708932"/>
                  <a:ext cx="2400638" cy="118991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pic>
              <p:nvPicPr>
                <p:cNvPr id="8" name="Picture 7" descr="The NOR gate is the same shape as the OR gate, but there is a negation bubble at the tip on the right. The output line extends from the negation bubble.">
                  <a:extLst>
                    <a:ext uri="{FF2B5EF4-FFF2-40B4-BE49-F238E27FC236}">
                      <a16:creationId xmlns:a16="http://schemas.microsoft.com/office/drawing/2014/main" id="{78E9094B-D66D-4DE8-8157-8F9FB077432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05554" y="2775548"/>
                  <a:ext cx="2400638" cy="1005396"/>
                </a:xfrm>
                <a:prstGeom prst="rect">
                  <a:avLst/>
                </a:prstGeom>
              </p:spPr>
            </p:pic>
          </p:grpSp>
          <p:sp>
            <p:nvSpPr>
              <p:cNvPr id="9" name="TextBox 8">
                <a:extLst>
                  <a:ext uri="{FF2B5EF4-FFF2-40B4-BE49-F238E27FC236}">
                    <a16:creationId xmlns:a16="http://schemas.microsoft.com/office/drawing/2014/main" id="{40AB21ED-E5F5-4878-6192-C679CF160552}"/>
                  </a:ext>
                </a:extLst>
              </p:cNvPr>
              <p:cNvSpPr txBox="1"/>
              <p:nvPr/>
            </p:nvSpPr>
            <p:spPr>
              <a:xfrm>
                <a:off x="6248760" y="3863513"/>
                <a:ext cx="1253869" cy="492443"/>
              </a:xfrm>
              <a:prstGeom prst="rect">
                <a:avLst/>
              </a:prstGeom>
              <a:noFill/>
            </p:spPr>
            <p:txBody>
              <a:bodyPr wrap="none" rtlCol="0">
                <a:spAutoFit/>
              </a:bodyPr>
              <a:lstStyle/>
              <a:p>
                <a:r>
                  <a:rPr lang="en-US" sz="2600" dirty="0">
                    <a:latin typeface="+mj-lt"/>
                  </a:rPr>
                  <a:t>NAND</a:t>
                </a:r>
              </a:p>
            </p:txBody>
          </p:sp>
          <p:sp>
            <p:nvSpPr>
              <p:cNvPr id="10" name="TextBox 9">
                <a:extLst>
                  <a:ext uri="{FF2B5EF4-FFF2-40B4-BE49-F238E27FC236}">
                    <a16:creationId xmlns:a16="http://schemas.microsoft.com/office/drawing/2014/main" id="{D10EB8D2-83AF-B710-0281-9C16C5A55B44}"/>
                  </a:ext>
                </a:extLst>
              </p:cNvPr>
              <p:cNvSpPr txBox="1"/>
              <p:nvPr/>
            </p:nvSpPr>
            <p:spPr>
              <a:xfrm>
                <a:off x="6338651" y="5116921"/>
                <a:ext cx="976549" cy="492443"/>
              </a:xfrm>
              <a:prstGeom prst="rect">
                <a:avLst/>
              </a:prstGeom>
              <a:noFill/>
            </p:spPr>
            <p:txBody>
              <a:bodyPr wrap="none" rtlCol="0">
                <a:spAutoFit/>
              </a:bodyPr>
              <a:lstStyle/>
              <a:p>
                <a:r>
                  <a:rPr lang="en-US" sz="2600" dirty="0">
                    <a:latin typeface="+mj-lt"/>
                  </a:rPr>
                  <a:t>NOR</a:t>
                </a:r>
              </a:p>
            </p:txBody>
          </p:sp>
        </p:grpSp>
      </p:grpSp>
      <p:sp>
        <p:nvSpPr>
          <p:cNvPr id="13" name="TextBox 12">
            <a:extLst>
              <a:ext uri="{FF2B5EF4-FFF2-40B4-BE49-F238E27FC236}">
                <a16:creationId xmlns:a16="http://schemas.microsoft.com/office/drawing/2014/main" id="{2FB9CA9E-F782-625C-A8EA-6708A3D5E418}"/>
              </a:ext>
            </a:extLst>
          </p:cNvPr>
          <p:cNvSpPr txBox="1"/>
          <p:nvPr/>
        </p:nvSpPr>
        <p:spPr>
          <a:xfrm>
            <a:off x="1143000" y="5377614"/>
            <a:ext cx="5867400" cy="523220"/>
          </a:xfrm>
          <a:prstGeom prst="rect">
            <a:avLst/>
          </a:prstGeom>
          <a:noFill/>
        </p:spPr>
        <p:txBody>
          <a:bodyPr wrap="square" rtlCol="0">
            <a:spAutoFit/>
          </a:bodyPr>
          <a:lstStyle/>
          <a:p>
            <a:r>
              <a:rPr lang="en-US" sz="2800" dirty="0"/>
              <a:t>Know the truth tables, too!</a:t>
            </a:r>
          </a:p>
        </p:txBody>
      </p:sp>
    </p:spTree>
    <p:extLst>
      <p:ext uri="{BB962C8B-B14F-4D97-AF65-F5344CB8AC3E}">
        <p14:creationId xmlns:p14="http://schemas.microsoft.com/office/powerpoint/2010/main" val="3165953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dirty="0"/>
              <a:t>Functional Completeness</a:t>
            </a:r>
          </a:p>
        </p:txBody>
      </p:sp>
      <p:sp>
        <p:nvSpPr>
          <p:cNvPr id="49155" name="Rectangle 3"/>
          <p:cNvSpPr>
            <a:spLocks noGrp="1" noChangeArrowheads="1"/>
          </p:cNvSpPr>
          <p:nvPr>
            <p:ph idx="1"/>
          </p:nvPr>
        </p:nvSpPr>
        <p:spPr/>
        <p:txBody>
          <a:bodyPr>
            <a:normAutofit/>
          </a:bodyPr>
          <a:lstStyle/>
          <a:p>
            <a:r>
              <a:rPr lang="en-US" sz="2900" b="1" dirty="0"/>
              <a:t>NAND</a:t>
            </a:r>
            <a:r>
              <a:rPr lang="en-US" dirty="0"/>
              <a:t> and </a:t>
            </a:r>
            <a:r>
              <a:rPr lang="en-US" sz="2900" b="1" dirty="0"/>
              <a:t>NOR</a:t>
            </a:r>
            <a:r>
              <a:rPr lang="en-US" dirty="0"/>
              <a:t> are functionally complete.</a:t>
            </a:r>
          </a:p>
          <a:p>
            <a:r>
              <a:rPr lang="en-US" b="1" dirty="0"/>
              <a:t>Functionally complete:</a:t>
            </a:r>
            <a:r>
              <a:rPr lang="en-US" dirty="0"/>
              <a:t> Any digital logic function can be computed using only one type of functionally complete gate.</a:t>
            </a:r>
          </a:p>
          <a:p>
            <a:r>
              <a:rPr lang="en-US" dirty="0"/>
              <a:t>Any function can be computed using </a:t>
            </a:r>
            <a:r>
              <a:rPr lang="en-US" i="1" dirty="0"/>
              <a:t>only</a:t>
            </a:r>
            <a:r>
              <a:rPr lang="en-US" dirty="0"/>
              <a:t> </a:t>
            </a:r>
            <a:r>
              <a:rPr lang="en-US" sz="2900" b="1" dirty="0"/>
              <a:t>NAND</a:t>
            </a:r>
            <a:r>
              <a:rPr lang="en-US" dirty="0"/>
              <a:t> gates.</a:t>
            </a:r>
          </a:p>
          <a:p>
            <a:r>
              <a:rPr lang="en-US" dirty="0"/>
              <a:t>Any function can be computed using </a:t>
            </a:r>
            <a:r>
              <a:rPr lang="en-US" i="1" dirty="0"/>
              <a:t>only</a:t>
            </a:r>
            <a:r>
              <a:rPr lang="en-US" dirty="0"/>
              <a:t> </a:t>
            </a:r>
            <a:r>
              <a:rPr lang="en-US" sz="2900" b="1" dirty="0"/>
              <a:t>NOR</a:t>
            </a:r>
            <a:r>
              <a:rPr lang="en-US" dirty="0"/>
              <a:t> gates.</a:t>
            </a:r>
          </a:p>
        </p:txBody>
      </p:sp>
      <p:sp>
        <p:nvSpPr>
          <p:cNvPr id="4" name="Slide Number Placeholder 3"/>
          <p:cNvSpPr>
            <a:spLocks noGrp="1"/>
          </p:cNvSpPr>
          <p:nvPr>
            <p:ph type="sldNum" sz="quarter" idx="12"/>
          </p:nvPr>
        </p:nvSpPr>
        <p:spPr/>
        <p:txBody>
          <a:bodyPr/>
          <a:lstStyle/>
          <a:p>
            <a:fld id="{921E7DD1-A38C-4D3C-939A-6228F0F84939}" type="slidenum">
              <a:rPr lang="en-US" smtClean="0"/>
              <a:pPr/>
              <a:t>55</a:t>
            </a:fld>
            <a:endParaRPr lang="en-US"/>
          </a:p>
        </p:txBody>
      </p:sp>
    </p:spTree>
    <p:extLst>
      <p:ext uri="{BB962C8B-B14F-4D97-AF65-F5344CB8AC3E}">
        <p14:creationId xmlns:p14="http://schemas.microsoft.com/office/powerpoint/2010/main" val="750792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155">
                                            <p:txEl>
                                              <p:pRg st="1" end="1"/>
                                            </p:txEl>
                                          </p:spTgt>
                                        </p:tgtEl>
                                        <p:attrNameLst>
                                          <p:attrName>style.visibility</p:attrName>
                                        </p:attrNameLst>
                                      </p:cBhvr>
                                      <p:to>
                                        <p:strVal val="visible"/>
                                      </p:to>
                                    </p:set>
                                    <p:animEffect transition="in" filter="fade">
                                      <p:cBhvr>
                                        <p:cTn id="7" dur="500"/>
                                        <p:tgtEl>
                                          <p:spTgt spid="491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9155">
                                            <p:txEl>
                                              <p:pRg st="2" end="2"/>
                                            </p:txEl>
                                          </p:spTgt>
                                        </p:tgtEl>
                                        <p:attrNameLst>
                                          <p:attrName>style.visibility</p:attrName>
                                        </p:attrNameLst>
                                      </p:cBhvr>
                                      <p:to>
                                        <p:strVal val="visible"/>
                                      </p:to>
                                    </p:set>
                                    <p:animEffect transition="in" filter="fade">
                                      <p:cBhvr>
                                        <p:cTn id="12" dur="500"/>
                                        <p:tgtEl>
                                          <p:spTgt spid="4915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9155">
                                            <p:txEl>
                                              <p:pRg st="3" end="3"/>
                                            </p:txEl>
                                          </p:spTgt>
                                        </p:tgtEl>
                                        <p:attrNameLst>
                                          <p:attrName>style.visibility</p:attrName>
                                        </p:attrNameLst>
                                      </p:cBhvr>
                                      <p:to>
                                        <p:strVal val="visible"/>
                                      </p:to>
                                    </p:set>
                                    <p:animEffect transition="in" filter="fade">
                                      <p:cBhvr>
                                        <p:cTn id="17" dur="500"/>
                                        <p:tgtEl>
                                          <p:spTgt spid="491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D0694-4A94-6264-6C64-F559983DFC90}"/>
              </a:ext>
            </a:extLst>
          </p:cNvPr>
          <p:cNvSpPr>
            <a:spLocks noGrp="1"/>
          </p:cNvSpPr>
          <p:nvPr>
            <p:ph type="title"/>
          </p:nvPr>
        </p:nvSpPr>
        <p:spPr/>
        <p:txBody>
          <a:bodyPr/>
          <a:lstStyle/>
          <a:p>
            <a:r>
              <a:rPr lang="en-US" dirty="0"/>
              <a:t>Logic Diagrams</a:t>
            </a:r>
          </a:p>
        </p:txBody>
      </p:sp>
      <p:sp>
        <p:nvSpPr>
          <p:cNvPr id="3" name="Content Placeholder 2">
            <a:extLst>
              <a:ext uri="{FF2B5EF4-FFF2-40B4-BE49-F238E27FC236}">
                <a16:creationId xmlns:a16="http://schemas.microsoft.com/office/drawing/2014/main" id="{AB903AA8-F986-2089-ED5B-71CF46F232BD}"/>
              </a:ext>
            </a:extLst>
          </p:cNvPr>
          <p:cNvSpPr>
            <a:spLocks noGrp="1"/>
          </p:cNvSpPr>
          <p:nvPr>
            <p:ph idx="1"/>
          </p:nvPr>
        </p:nvSpPr>
        <p:spPr/>
        <p:txBody>
          <a:bodyPr>
            <a:normAutofit/>
          </a:bodyPr>
          <a:lstStyle/>
          <a:p>
            <a:pPr>
              <a:spcBef>
                <a:spcPts val="600"/>
              </a:spcBef>
            </a:pPr>
            <a:r>
              <a:rPr lang="en-US" sz="2700" dirty="0"/>
              <a:t>Logic diagrams are abstractions of logic circuits.</a:t>
            </a:r>
          </a:p>
          <a:p>
            <a:pPr>
              <a:spcBef>
                <a:spcPts val="600"/>
              </a:spcBef>
            </a:pPr>
            <a:r>
              <a:rPr lang="en-US" sz="2700" dirty="0"/>
              <a:t>Gate symbols represent corresponding gates.</a:t>
            </a:r>
          </a:p>
          <a:p>
            <a:pPr>
              <a:spcBef>
                <a:spcPts val="600"/>
              </a:spcBef>
            </a:pPr>
            <a:r>
              <a:rPr lang="en-US" sz="2700" dirty="0"/>
              <a:t>Lines represent connections: wires, traces on a printed circuit board, or conductors within a chip.</a:t>
            </a:r>
          </a:p>
          <a:p>
            <a:pPr>
              <a:spcBef>
                <a:spcPts val="600"/>
              </a:spcBef>
            </a:pPr>
            <a:r>
              <a:rPr lang="en-US" sz="2700" dirty="0"/>
              <a:t>Power and ground  connections are omitted.</a:t>
            </a:r>
          </a:p>
          <a:p>
            <a:pPr>
              <a:spcBef>
                <a:spcPts val="600"/>
              </a:spcBef>
            </a:pPr>
            <a:r>
              <a:rPr lang="en-US" sz="2700" dirty="0"/>
              <a:t>Connections are shown with</a:t>
            </a:r>
            <a:br>
              <a:rPr lang="en-US" sz="2700" dirty="0"/>
            </a:br>
            <a:r>
              <a:rPr lang="en-US" sz="2700" dirty="0"/>
              <a:t>a heavy dot.</a:t>
            </a:r>
          </a:p>
          <a:p>
            <a:pPr>
              <a:spcBef>
                <a:spcPts val="600"/>
              </a:spcBef>
            </a:pPr>
            <a:r>
              <a:rPr lang="en-US" sz="2700" dirty="0"/>
              <a:t>No dot means no connection.</a:t>
            </a:r>
          </a:p>
        </p:txBody>
      </p:sp>
      <p:sp>
        <p:nvSpPr>
          <p:cNvPr id="4" name="Slide Number Placeholder 3">
            <a:extLst>
              <a:ext uri="{FF2B5EF4-FFF2-40B4-BE49-F238E27FC236}">
                <a16:creationId xmlns:a16="http://schemas.microsoft.com/office/drawing/2014/main" id="{36DEE744-2282-4EE0-9D62-FE1B856DC0F3}"/>
              </a:ext>
            </a:extLst>
          </p:cNvPr>
          <p:cNvSpPr>
            <a:spLocks noGrp="1"/>
          </p:cNvSpPr>
          <p:nvPr>
            <p:ph type="sldNum" sz="quarter" idx="12"/>
          </p:nvPr>
        </p:nvSpPr>
        <p:spPr/>
        <p:txBody>
          <a:bodyPr/>
          <a:lstStyle/>
          <a:p>
            <a:fld id="{3687BEAF-6B68-46DD-A874-7A95F0DB4145}" type="slidenum">
              <a:rPr lang="en-US" smtClean="0"/>
              <a:t>56</a:t>
            </a:fld>
            <a:endParaRPr lang="en-US"/>
          </a:p>
        </p:txBody>
      </p:sp>
      <p:pic>
        <p:nvPicPr>
          <p:cNvPr id="5" name="Picture 4" descr="A circuit with five gates showing connecting lines and connections marked by heavy dots. Two wires that cross without connecting have no dot, There's a red circle around that crossing.">
            <a:extLst>
              <a:ext uri="{FF2B5EF4-FFF2-40B4-BE49-F238E27FC236}">
                <a16:creationId xmlns:a16="http://schemas.microsoft.com/office/drawing/2014/main" id="{54770CCB-62C7-4BAA-21DA-8F078BF011EE}"/>
              </a:ext>
            </a:extLst>
          </p:cNvPr>
          <p:cNvPicPr>
            <a:picLocks noChangeAspect="1"/>
          </p:cNvPicPr>
          <p:nvPr/>
        </p:nvPicPr>
        <p:blipFill rotWithShape="1">
          <a:blip r:embed="rId3"/>
          <a:srcRect l="5369" t="14621" r="7758" b="9844"/>
          <a:stretch/>
        </p:blipFill>
        <p:spPr>
          <a:xfrm rot="16200000">
            <a:off x="6195219" y="4091783"/>
            <a:ext cx="1706563" cy="2362198"/>
          </a:xfrm>
          <a:prstGeom prst="rect">
            <a:avLst/>
          </a:prstGeom>
        </p:spPr>
      </p:pic>
      <p:sp>
        <p:nvSpPr>
          <p:cNvPr id="6" name="Oval 5">
            <a:extLst>
              <a:ext uri="{FF2B5EF4-FFF2-40B4-BE49-F238E27FC236}">
                <a16:creationId xmlns:a16="http://schemas.microsoft.com/office/drawing/2014/main" id="{55FECAE6-B3DC-6BC4-6908-DD9B19779ABF}"/>
              </a:ext>
              <a:ext uri="{C183D7F6-B498-43B3-948B-1728B52AA6E4}">
                <adec:decorative xmlns:adec="http://schemas.microsoft.com/office/drawing/2017/decorative" val="1"/>
              </a:ext>
            </a:extLst>
          </p:cNvPr>
          <p:cNvSpPr/>
          <p:nvPr/>
        </p:nvSpPr>
        <p:spPr>
          <a:xfrm>
            <a:off x="6669075" y="5000335"/>
            <a:ext cx="188925" cy="20781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5754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49D55-C222-6BC1-7A22-9C441C1725AE}"/>
              </a:ext>
            </a:extLst>
          </p:cNvPr>
          <p:cNvSpPr>
            <a:spLocks noGrp="1"/>
          </p:cNvSpPr>
          <p:nvPr>
            <p:ph type="title"/>
          </p:nvPr>
        </p:nvSpPr>
        <p:spPr/>
        <p:txBody>
          <a:bodyPr/>
          <a:lstStyle/>
          <a:p>
            <a:r>
              <a:rPr lang="en-US" dirty="0"/>
              <a:t>Combinational Circuits</a:t>
            </a:r>
          </a:p>
        </p:txBody>
      </p:sp>
      <p:sp>
        <p:nvSpPr>
          <p:cNvPr id="3" name="Content Placeholder 2">
            <a:extLst>
              <a:ext uri="{FF2B5EF4-FFF2-40B4-BE49-F238E27FC236}">
                <a16:creationId xmlns:a16="http://schemas.microsoft.com/office/drawing/2014/main" id="{864AC1AC-2EDA-2057-8035-FC12FA5451CD}"/>
              </a:ext>
            </a:extLst>
          </p:cNvPr>
          <p:cNvSpPr>
            <a:spLocks noGrp="1"/>
          </p:cNvSpPr>
          <p:nvPr>
            <p:ph idx="1"/>
          </p:nvPr>
        </p:nvSpPr>
        <p:spPr/>
        <p:txBody>
          <a:bodyPr/>
          <a:lstStyle/>
          <a:p>
            <a:r>
              <a:rPr lang="en-US" dirty="0"/>
              <a:t>A </a:t>
            </a:r>
            <a:r>
              <a:rPr lang="en-US" i="1" dirty="0"/>
              <a:t>combinational circuit </a:t>
            </a:r>
            <a:r>
              <a:rPr lang="en-US" dirty="0"/>
              <a:t>is a digital logic circuit the output of which is determines solely by its inputs.</a:t>
            </a:r>
          </a:p>
          <a:p>
            <a:r>
              <a:rPr lang="en-US" dirty="0"/>
              <a:t>Implication: combinational circuits have no memory.</a:t>
            </a:r>
          </a:p>
        </p:txBody>
      </p:sp>
      <p:sp>
        <p:nvSpPr>
          <p:cNvPr id="4" name="Slide Number Placeholder 3">
            <a:extLst>
              <a:ext uri="{FF2B5EF4-FFF2-40B4-BE49-F238E27FC236}">
                <a16:creationId xmlns:a16="http://schemas.microsoft.com/office/drawing/2014/main" id="{A45C1FD4-6A3F-8E98-F2EA-3C2968FD8ADF}"/>
              </a:ext>
            </a:extLst>
          </p:cNvPr>
          <p:cNvSpPr>
            <a:spLocks noGrp="1"/>
          </p:cNvSpPr>
          <p:nvPr>
            <p:ph type="sldNum" sz="quarter" idx="12"/>
          </p:nvPr>
        </p:nvSpPr>
        <p:spPr/>
        <p:txBody>
          <a:bodyPr/>
          <a:lstStyle/>
          <a:p>
            <a:fld id="{3687BEAF-6B68-46DD-A874-7A95F0DB4145}" type="slidenum">
              <a:rPr lang="en-US" smtClean="0"/>
              <a:t>57</a:t>
            </a:fld>
            <a:endParaRPr lang="en-US"/>
          </a:p>
        </p:txBody>
      </p:sp>
    </p:spTree>
    <p:extLst>
      <p:ext uri="{BB962C8B-B14F-4D97-AF65-F5344CB8AC3E}">
        <p14:creationId xmlns:p14="http://schemas.microsoft.com/office/powerpoint/2010/main" val="276242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r>
              <a:rPr lang="en-US" dirty="0"/>
              <a:t>Full Adder: Two Half Adders</a:t>
            </a:r>
          </a:p>
        </p:txBody>
      </p:sp>
      <p:sp>
        <p:nvSpPr>
          <p:cNvPr id="5" name="Slide Number Placeholder 4"/>
          <p:cNvSpPr>
            <a:spLocks noGrp="1"/>
          </p:cNvSpPr>
          <p:nvPr>
            <p:ph type="sldNum" sz="quarter" idx="12"/>
          </p:nvPr>
        </p:nvSpPr>
        <p:spPr/>
        <p:txBody>
          <a:bodyPr/>
          <a:lstStyle/>
          <a:p>
            <a:fld id="{DEB7ED05-90B4-437F-8054-B681C422DB1A}" type="slidenum">
              <a:rPr lang="en-US" smtClean="0"/>
              <a:pPr/>
              <a:t>58</a:t>
            </a:fld>
            <a:endParaRPr lang="en-US"/>
          </a:p>
        </p:txBody>
      </p:sp>
      <p:sp>
        <p:nvSpPr>
          <p:cNvPr id="27652" name="Text Box 5"/>
          <p:cNvSpPr txBox="1">
            <a:spLocks noChangeArrowheads="1"/>
          </p:cNvSpPr>
          <p:nvPr/>
        </p:nvSpPr>
        <p:spPr bwMode="auto">
          <a:xfrm>
            <a:off x="1446963" y="1741478"/>
            <a:ext cx="6752492" cy="559273"/>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Two Half-Adders and an OR gate</a:t>
            </a:r>
          </a:p>
        </p:txBody>
      </p:sp>
      <p:graphicFrame>
        <p:nvGraphicFramePr>
          <p:cNvPr id="27650" name="Object 6" descr="The same circuit, showing that the full adder is made of two half-adders and an OR gate. A blue box is drawn around each half adder to set them off, and the OR gate is drawn in blue. "/>
          <p:cNvGraphicFramePr>
            <a:graphicFrameLocks noChangeAspect="1"/>
          </p:cNvGraphicFramePr>
          <p:nvPr/>
        </p:nvGraphicFramePr>
        <p:xfrm>
          <a:off x="1736725" y="2598738"/>
          <a:ext cx="6269038" cy="3062287"/>
        </p:xfrm>
        <a:graphic>
          <a:graphicData uri="http://schemas.openxmlformats.org/presentationml/2006/ole">
            <mc:AlternateContent xmlns:mc="http://schemas.openxmlformats.org/markup-compatibility/2006">
              <mc:Choice xmlns:v="urn:schemas-microsoft-com:vml" Requires="v">
                <p:oleObj name="Visio" r:id="rId3" imgW="2241219" imgH="1182065" progId="Visio.Drawing.11">
                  <p:embed/>
                </p:oleObj>
              </mc:Choice>
              <mc:Fallback>
                <p:oleObj name="Visio" r:id="rId3" imgW="2241219" imgH="1182065" progId="Visio.Drawing.11">
                  <p:embed/>
                  <p:pic>
                    <p:nvPicPr>
                      <p:cNvPr id="27650" name="Object 6" descr="The same circuit, showing that the full adder is made of two half-adders and an OR gate. A blue box is drawn around each half adder to set them off, and the OR gate is drawn in blue.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6725" y="2598738"/>
                        <a:ext cx="6269038" cy="3062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4071925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r>
              <a:rPr lang="en-US"/>
              <a:t>Abstraction</a:t>
            </a:r>
          </a:p>
        </p:txBody>
      </p:sp>
      <p:sp>
        <p:nvSpPr>
          <p:cNvPr id="11" name="Slide Number Placeholder 10"/>
          <p:cNvSpPr>
            <a:spLocks noGrp="1"/>
          </p:cNvSpPr>
          <p:nvPr>
            <p:ph type="sldNum" sz="quarter" idx="12"/>
          </p:nvPr>
        </p:nvSpPr>
        <p:spPr/>
        <p:txBody>
          <a:bodyPr/>
          <a:lstStyle/>
          <a:p>
            <a:fld id="{DEB7ED05-90B4-437F-8054-B681C422DB1A}" type="slidenum">
              <a:rPr lang="en-US" smtClean="0"/>
              <a:pPr/>
              <a:t>59</a:t>
            </a:fld>
            <a:endParaRPr lang="en-US"/>
          </a:p>
        </p:txBody>
      </p:sp>
      <p:graphicFrame>
        <p:nvGraphicFramePr>
          <p:cNvPr id="28674" name="Object 14" descr="A box with a diagram of a full adder within.  The inputs and outputs extend beyond the edges of the box."/>
          <p:cNvGraphicFramePr>
            <a:graphicFrameLocks noChangeAspect="1"/>
          </p:cNvGraphicFramePr>
          <p:nvPr/>
        </p:nvGraphicFramePr>
        <p:xfrm>
          <a:off x="1736355" y="2098704"/>
          <a:ext cx="1945361" cy="3125730"/>
        </p:xfrm>
        <a:graphic>
          <a:graphicData uri="http://schemas.openxmlformats.org/presentationml/2006/ole">
            <mc:AlternateContent xmlns:mc="http://schemas.openxmlformats.org/markup-compatibility/2006">
              <mc:Choice xmlns:v="urn:schemas-microsoft-com:vml" Requires="v">
                <p:oleObj name="Visio" r:id="rId3" imgW="1282399" imgH="2226318" progId="Visio.Drawing.11">
                  <p:embed/>
                </p:oleObj>
              </mc:Choice>
              <mc:Fallback>
                <p:oleObj name="Visio" r:id="rId3" imgW="1282399" imgH="2226318" progId="Visio.Drawing.11">
                  <p:embed/>
                  <p:pic>
                    <p:nvPicPr>
                      <p:cNvPr id="28674" name="Object 14" descr="A box with a diagram of a full adder within.  The inputs and outputs extend beyond the edges of the box."/>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6355" y="2098704"/>
                        <a:ext cx="1945361" cy="3125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36" name="Group 35" descr="A box with a diagram of a full adder within.  The inputs and outputs extend beyond the edges of the box with the top of the box having inputs A, B, and Ci and the bottom of the box having outputs Co and S."/>
          <p:cNvGrpSpPr/>
          <p:nvPr/>
        </p:nvGrpSpPr>
        <p:grpSpPr>
          <a:xfrm>
            <a:off x="4379071" y="1631426"/>
            <a:ext cx="2025748" cy="3940932"/>
            <a:chOff x="3459162" y="972899"/>
            <a:chExt cx="1600200" cy="3362563"/>
          </a:xfrm>
        </p:grpSpPr>
        <p:grpSp>
          <p:nvGrpSpPr>
            <p:cNvPr id="30" name="Group 29"/>
            <p:cNvGrpSpPr/>
            <p:nvPr/>
          </p:nvGrpSpPr>
          <p:grpSpPr>
            <a:xfrm>
              <a:off x="3459162" y="1325562"/>
              <a:ext cx="1600200" cy="2696634"/>
              <a:chOff x="3505200" y="1325562"/>
              <a:chExt cx="1447800" cy="2696634"/>
            </a:xfrm>
          </p:grpSpPr>
          <p:sp>
            <p:nvSpPr>
              <p:cNvPr id="28677" name="Line 8"/>
              <p:cNvSpPr>
                <a:spLocks noChangeShapeType="1"/>
              </p:cNvSpPr>
              <p:nvPr/>
            </p:nvSpPr>
            <p:spPr bwMode="auto">
              <a:xfrm>
                <a:off x="4572000" y="3810000"/>
                <a:ext cx="0" cy="152400"/>
              </a:xfrm>
              <a:prstGeom prst="line">
                <a:avLst/>
              </a:prstGeom>
              <a:noFill/>
              <a:ln w="15875">
                <a:solidFill>
                  <a:schemeClr val="tx1"/>
                </a:solidFill>
                <a:round/>
                <a:headEnd/>
                <a:tailEnd type="none" w="sm" len="med"/>
              </a:ln>
            </p:spPr>
            <p:txBody>
              <a:bodyPr wrap="none" anchor="ctr"/>
              <a:lstStyle/>
              <a:p>
                <a:endParaRPr lang="en-US"/>
              </a:p>
            </p:txBody>
          </p:sp>
          <p:sp>
            <p:nvSpPr>
              <p:cNvPr id="28678" name="Line 9"/>
              <p:cNvSpPr>
                <a:spLocks noChangeShapeType="1"/>
              </p:cNvSpPr>
              <p:nvPr/>
            </p:nvSpPr>
            <p:spPr bwMode="auto">
              <a:xfrm>
                <a:off x="4114800" y="3810000"/>
                <a:ext cx="0" cy="152400"/>
              </a:xfrm>
              <a:prstGeom prst="line">
                <a:avLst/>
              </a:prstGeom>
              <a:noFill/>
              <a:ln w="15875" cap="rnd">
                <a:solidFill>
                  <a:schemeClr val="tx1"/>
                </a:solidFill>
                <a:round/>
                <a:headEnd/>
                <a:tailEnd type="none" w="sm" len="med"/>
              </a:ln>
            </p:spPr>
            <p:txBody>
              <a:bodyPr wrap="none" anchor="ctr"/>
              <a:lstStyle/>
              <a:p>
                <a:endParaRPr lang="en-US"/>
              </a:p>
            </p:txBody>
          </p:sp>
          <p:sp>
            <p:nvSpPr>
              <p:cNvPr id="28680" name="Line 11"/>
              <p:cNvSpPr>
                <a:spLocks noChangeShapeType="1"/>
              </p:cNvSpPr>
              <p:nvPr/>
            </p:nvSpPr>
            <p:spPr bwMode="auto">
              <a:xfrm flipV="1">
                <a:off x="4191000" y="1371600"/>
                <a:ext cx="0" cy="228600"/>
              </a:xfrm>
              <a:prstGeom prst="line">
                <a:avLst/>
              </a:prstGeom>
              <a:noFill/>
              <a:ln w="15875">
                <a:solidFill>
                  <a:schemeClr val="tx1"/>
                </a:solidFill>
                <a:round/>
                <a:headEnd/>
                <a:tailEnd type="none" w="sm" len="med"/>
              </a:ln>
            </p:spPr>
            <p:txBody>
              <a:bodyPr wrap="none" anchor="ctr"/>
              <a:lstStyle/>
              <a:p>
                <a:endParaRPr lang="en-US"/>
              </a:p>
            </p:txBody>
          </p:sp>
          <p:sp>
            <p:nvSpPr>
              <p:cNvPr id="28681" name="Line 12"/>
              <p:cNvSpPr>
                <a:spLocks noChangeShapeType="1"/>
              </p:cNvSpPr>
              <p:nvPr/>
            </p:nvSpPr>
            <p:spPr bwMode="auto">
              <a:xfrm flipV="1">
                <a:off x="3962400" y="1371600"/>
                <a:ext cx="0" cy="228600"/>
              </a:xfrm>
              <a:prstGeom prst="line">
                <a:avLst/>
              </a:prstGeom>
              <a:noFill/>
              <a:ln w="15875">
                <a:solidFill>
                  <a:schemeClr val="tx1"/>
                </a:solidFill>
                <a:round/>
                <a:headEnd/>
                <a:tailEnd type="none" w="sm" len="med"/>
              </a:ln>
            </p:spPr>
            <p:txBody>
              <a:bodyPr wrap="none" anchor="ctr"/>
              <a:lstStyle/>
              <a:p>
                <a:endParaRPr lang="en-US"/>
              </a:p>
            </p:txBody>
          </p:sp>
          <p:sp>
            <p:nvSpPr>
              <p:cNvPr id="28682" name="Text Box 13"/>
              <p:cNvSpPr txBox="1">
                <a:spLocks noChangeArrowheads="1"/>
              </p:cNvSpPr>
              <p:nvPr/>
            </p:nvSpPr>
            <p:spPr bwMode="auto">
              <a:xfrm>
                <a:off x="3657600" y="2286000"/>
                <a:ext cx="1219200" cy="840344"/>
              </a:xfrm>
              <a:prstGeom prst="rect">
                <a:avLst/>
              </a:prstGeom>
              <a:noFill/>
              <a:ln w="9525">
                <a:noFill/>
                <a:miter lim="800000"/>
                <a:headEnd/>
                <a:tailEnd/>
              </a:ln>
            </p:spPr>
            <p:txBody>
              <a:bodyPr>
                <a:spAutoFit/>
              </a:bodyPr>
              <a:lstStyle/>
              <a:p>
                <a:pPr algn="ctr">
                  <a:spcBef>
                    <a:spcPct val="50000"/>
                  </a:spcBef>
                </a:pPr>
                <a:r>
                  <a:rPr lang="en-US" sz="2800" b="1" dirty="0">
                    <a:latin typeface="Arial Narrow" pitchFamily="34" charset="0"/>
                  </a:rPr>
                  <a:t>Full</a:t>
                </a:r>
                <a:br>
                  <a:rPr lang="en-US" sz="2800" b="1" dirty="0">
                    <a:latin typeface="Arial Narrow" pitchFamily="34" charset="0"/>
                  </a:rPr>
                </a:br>
                <a:r>
                  <a:rPr lang="en-US" sz="2800" b="1" dirty="0">
                    <a:latin typeface="Arial Narrow" pitchFamily="34" charset="0"/>
                  </a:rPr>
                  <a:t>Adder</a:t>
                </a:r>
                <a:endParaRPr lang="en-US" sz="2800" dirty="0"/>
              </a:p>
            </p:txBody>
          </p:sp>
          <p:grpSp>
            <p:nvGrpSpPr>
              <p:cNvPr id="22" name="Group 21"/>
              <p:cNvGrpSpPr/>
              <p:nvPr/>
            </p:nvGrpSpPr>
            <p:grpSpPr>
              <a:xfrm>
                <a:off x="3505200" y="1371600"/>
                <a:ext cx="1447800" cy="2438400"/>
                <a:chOff x="3505200" y="1371600"/>
                <a:chExt cx="1447800" cy="2438400"/>
              </a:xfrm>
            </p:grpSpPr>
            <p:sp>
              <p:nvSpPr>
                <p:cNvPr id="28676" name="Rectangle 4" descr="A plain rectangle labeled full adder, with inputs A, B, and C-sub-I at the top and outputs S for sum and C-sub-o for carry out at the bottom, Showing that we can abstract away the details of the digital logic circuit."/>
                <p:cNvSpPr>
                  <a:spLocks noChangeArrowheads="1"/>
                </p:cNvSpPr>
                <p:nvPr/>
              </p:nvSpPr>
              <p:spPr bwMode="auto">
                <a:xfrm>
                  <a:off x="3505200" y="1600200"/>
                  <a:ext cx="1447800" cy="2209800"/>
                </a:xfrm>
                <a:prstGeom prst="rect">
                  <a:avLst/>
                </a:prstGeom>
                <a:noFill/>
                <a:ln w="25400">
                  <a:solidFill>
                    <a:schemeClr val="tx1"/>
                  </a:solidFill>
                  <a:miter lim="800000"/>
                  <a:headEnd/>
                  <a:tailEnd/>
                </a:ln>
              </p:spPr>
              <p:txBody>
                <a:bodyPr wrap="none" anchor="ctr"/>
                <a:lstStyle/>
                <a:p>
                  <a:endParaRPr lang="en-US"/>
                </a:p>
              </p:txBody>
            </p:sp>
            <p:sp>
              <p:nvSpPr>
                <p:cNvPr id="28679" name="Line 10"/>
                <p:cNvSpPr>
                  <a:spLocks noChangeShapeType="1"/>
                </p:cNvSpPr>
                <p:nvPr/>
              </p:nvSpPr>
              <p:spPr bwMode="auto">
                <a:xfrm flipV="1">
                  <a:off x="4572000" y="1371600"/>
                  <a:ext cx="0" cy="228600"/>
                </a:xfrm>
                <a:prstGeom prst="line">
                  <a:avLst/>
                </a:prstGeom>
                <a:noFill/>
                <a:ln w="15875">
                  <a:solidFill>
                    <a:schemeClr val="tx1"/>
                  </a:solidFill>
                  <a:round/>
                  <a:headEnd/>
                  <a:tailEnd type="none" w="lg" len="med"/>
                </a:ln>
              </p:spPr>
              <p:txBody>
                <a:bodyPr wrap="none" anchor="ctr"/>
                <a:lstStyle/>
                <a:p>
                  <a:endParaRPr lang="en-US"/>
                </a:p>
              </p:txBody>
            </p:sp>
          </p:grpSp>
          <p:sp>
            <p:nvSpPr>
              <p:cNvPr id="21" name="Oval 20"/>
              <p:cNvSpPr/>
              <p:nvPr/>
            </p:nvSpPr>
            <p:spPr bwMode="auto">
              <a:xfrm>
                <a:off x="4546337" y="3967698"/>
                <a:ext cx="51063" cy="51063"/>
              </a:xfrm>
              <a:prstGeom prst="ellipse">
                <a:avLst/>
              </a:prstGeom>
              <a:solidFill>
                <a:schemeClr val="tx1"/>
              </a:solidFill>
              <a:ln w="158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1119043"/>
                <a:endParaRPr lang="en-US"/>
              </a:p>
            </p:txBody>
          </p:sp>
          <p:sp>
            <p:nvSpPr>
              <p:cNvPr id="26" name="Oval 25"/>
              <p:cNvSpPr/>
              <p:nvPr/>
            </p:nvSpPr>
            <p:spPr bwMode="auto">
              <a:xfrm>
                <a:off x="4087810" y="3971133"/>
                <a:ext cx="51063" cy="51063"/>
              </a:xfrm>
              <a:prstGeom prst="ellipse">
                <a:avLst/>
              </a:prstGeom>
              <a:solidFill>
                <a:schemeClr val="tx1"/>
              </a:solidFill>
              <a:ln w="158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1119043"/>
                <a:endParaRPr lang="en-US"/>
              </a:p>
            </p:txBody>
          </p:sp>
          <p:sp>
            <p:nvSpPr>
              <p:cNvPr id="27" name="Oval 26"/>
              <p:cNvSpPr/>
              <p:nvPr/>
            </p:nvSpPr>
            <p:spPr bwMode="auto">
              <a:xfrm>
                <a:off x="3937791" y="1325562"/>
                <a:ext cx="51063" cy="51063"/>
              </a:xfrm>
              <a:prstGeom prst="ellipse">
                <a:avLst/>
              </a:prstGeom>
              <a:solidFill>
                <a:schemeClr val="tx1"/>
              </a:solidFill>
              <a:ln w="158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1119043"/>
                <a:endParaRPr lang="en-US"/>
              </a:p>
            </p:txBody>
          </p:sp>
          <p:sp>
            <p:nvSpPr>
              <p:cNvPr id="28" name="Oval 27"/>
              <p:cNvSpPr/>
              <p:nvPr/>
            </p:nvSpPr>
            <p:spPr bwMode="auto">
              <a:xfrm>
                <a:off x="4167718" y="1325562"/>
                <a:ext cx="51063" cy="51063"/>
              </a:xfrm>
              <a:prstGeom prst="ellipse">
                <a:avLst/>
              </a:prstGeom>
              <a:solidFill>
                <a:schemeClr val="tx1"/>
              </a:solidFill>
              <a:ln w="158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1119043"/>
                <a:endParaRPr lang="en-US"/>
              </a:p>
            </p:txBody>
          </p:sp>
          <p:sp>
            <p:nvSpPr>
              <p:cNvPr id="29" name="Oval 28"/>
              <p:cNvSpPr/>
              <p:nvPr/>
            </p:nvSpPr>
            <p:spPr bwMode="auto">
              <a:xfrm>
                <a:off x="4548718" y="1325562"/>
                <a:ext cx="51063" cy="51063"/>
              </a:xfrm>
              <a:prstGeom prst="ellipse">
                <a:avLst/>
              </a:prstGeom>
              <a:solidFill>
                <a:schemeClr val="tx1"/>
              </a:solidFill>
              <a:ln w="158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1119043"/>
                <a:endParaRPr lang="en-US"/>
              </a:p>
            </p:txBody>
          </p:sp>
        </p:grpSp>
        <p:sp>
          <p:nvSpPr>
            <p:cNvPr id="31" name="TextBox 30"/>
            <p:cNvSpPr txBox="1"/>
            <p:nvPr/>
          </p:nvSpPr>
          <p:spPr>
            <a:xfrm>
              <a:off x="3796035" y="999767"/>
              <a:ext cx="304800" cy="369332"/>
            </a:xfrm>
            <a:prstGeom prst="rect">
              <a:avLst/>
            </a:prstGeom>
            <a:noFill/>
          </p:spPr>
          <p:txBody>
            <a:bodyPr wrap="square" rtlCol="0">
              <a:spAutoFit/>
            </a:bodyPr>
            <a:lstStyle/>
            <a:p>
              <a:r>
                <a:rPr lang="en-US" sz="2200" dirty="0"/>
                <a:t>A</a:t>
              </a:r>
            </a:p>
          </p:txBody>
        </p:sp>
        <p:sp>
          <p:nvSpPr>
            <p:cNvPr id="32" name="TextBox 31"/>
            <p:cNvSpPr txBox="1"/>
            <p:nvPr/>
          </p:nvSpPr>
          <p:spPr>
            <a:xfrm>
              <a:off x="4051879" y="988193"/>
              <a:ext cx="304800" cy="369332"/>
            </a:xfrm>
            <a:prstGeom prst="rect">
              <a:avLst/>
            </a:prstGeom>
            <a:noFill/>
          </p:spPr>
          <p:txBody>
            <a:bodyPr wrap="square" rtlCol="0">
              <a:spAutoFit/>
            </a:bodyPr>
            <a:lstStyle/>
            <a:p>
              <a:r>
                <a:rPr lang="en-US" sz="2200" dirty="0"/>
                <a:t>B</a:t>
              </a:r>
            </a:p>
          </p:txBody>
        </p:sp>
        <p:sp>
          <p:nvSpPr>
            <p:cNvPr id="33" name="TextBox 32"/>
            <p:cNvSpPr txBox="1"/>
            <p:nvPr/>
          </p:nvSpPr>
          <p:spPr>
            <a:xfrm>
              <a:off x="4490701" y="972899"/>
              <a:ext cx="457200" cy="369332"/>
            </a:xfrm>
            <a:prstGeom prst="rect">
              <a:avLst/>
            </a:prstGeom>
            <a:noFill/>
          </p:spPr>
          <p:txBody>
            <a:bodyPr wrap="square" rtlCol="0">
              <a:spAutoFit/>
            </a:bodyPr>
            <a:lstStyle/>
            <a:p>
              <a:r>
                <a:rPr lang="en-US" sz="2200" dirty="0" err="1"/>
                <a:t>C</a:t>
              </a:r>
              <a:r>
                <a:rPr lang="en-US" sz="2200" i="1" baseline="-25000" dirty="0" err="1"/>
                <a:t>i</a:t>
              </a:r>
              <a:endParaRPr lang="en-US" sz="2200" i="1" baseline="-25000" dirty="0"/>
            </a:p>
          </p:txBody>
        </p:sp>
        <p:sp>
          <p:nvSpPr>
            <p:cNvPr id="34" name="TextBox 33"/>
            <p:cNvSpPr txBox="1"/>
            <p:nvPr/>
          </p:nvSpPr>
          <p:spPr>
            <a:xfrm>
              <a:off x="3954462" y="3966130"/>
              <a:ext cx="457200" cy="369332"/>
            </a:xfrm>
            <a:prstGeom prst="rect">
              <a:avLst/>
            </a:prstGeom>
            <a:noFill/>
          </p:spPr>
          <p:txBody>
            <a:bodyPr wrap="square" rtlCol="0">
              <a:spAutoFit/>
            </a:bodyPr>
            <a:lstStyle/>
            <a:p>
              <a:r>
                <a:rPr lang="en-US" sz="2200" dirty="0"/>
                <a:t>C</a:t>
              </a:r>
              <a:r>
                <a:rPr lang="en-US" sz="2200" i="1" baseline="-25000" dirty="0"/>
                <a:t>o</a:t>
              </a:r>
            </a:p>
          </p:txBody>
        </p:sp>
        <p:sp>
          <p:nvSpPr>
            <p:cNvPr id="35" name="TextBox 34"/>
            <p:cNvSpPr txBox="1"/>
            <p:nvPr/>
          </p:nvSpPr>
          <p:spPr>
            <a:xfrm>
              <a:off x="4468812" y="3956605"/>
              <a:ext cx="304800" cy="369332"/>
            </a:xfrm>
            <a:prstGeom prst="rect">
              <a:avLst/>
            </a:prstGeom>
            <a:noFill/>
          </p:spPr>
          <p:txBody>
            <a:bodyPr wrap="square" rtlCol="0">
              <a:spAutoFit/>
            </a:bodyPr>
            <a:lstStyle/>
            <a:p>
              <a:r>
                <a:rPr lang="en-US" sz="2200" dirty="0"/>
                <a:t>S</a:t>
              </a:r>
            </a:p>
          </p:txBody>
        </p:sp>
      </p:grpSp>
    </p:spTree>
    <p:extLst>
      <p:ext uri="{BB962C8B-B14F-4D97-AF65-F5344CB8AC3E}">
        <p14:creationId xmlns:p14="http://schemas.microsoft.com/office/powerpoint/2010/main" val="3747442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dirty="0"/>
              <a:t>Computer Components</a:t>
            </a:r>
          </a:p>
        </p:txBody>
      </p:sp>
      <p:sp>
        <p:nvSpPr>
          <p:cNvPr id="35843" name="Rectangle 3"/>
          <p:cNvSpPr>
            <a:spLocks noGrp="1" noChangeArrowheads="1"/>
          </p:cNvSpPr>
          <p:nvPr>
            <p:ph idx="1"/>
          </p:nvPr>
        </p:nvSpPr>
        <p:spPr>
          <a:xfrm>
            <a:off x="685298" y="1553562"/>
            <a:ext cx="7773405" cy="4643941"/>
          </a:xfrm>
        </p:spPr>
        <p:txBody>
          <a:bodyPr>
            <a:noAutofit/>
          </a:bodyPr>
          <a:lstStyle/>
          <a:p>
            <a:pPr>
              <a:spcBef>
                <a:spcPts val="600"/>
              </a:spcBef>
            </a:pPr>
            <a:r>
              <a:rPr lang="en-US" sz="2800" dirty="0"/>
              <a:t>Hardware </a:t>
            </a:r>
          </a:p>
          <a:p>
            <a:pPr lvl="1">
              <a:spcBef>
                <a:spcPts val="300"/>
              </a:spcBef>
            </a:pPr>
            <a:r>
              <a:rPr lang="en-US" sz="2400" dirty="0"/>
              <a:t>Executes instructions</a:t>
            </a:r>
          </a:p>
          <a:p>
            <a:pPr lvl="1">
              <a:spcBef>
                <a:spcPts val="300"/>
              </a:spcBef>
            </a:pPr>
            <a:r>
              <a:rPr lang="en-US" sz="2400" dirty="0"/>
              <a:t>Provides paths for input and output</a:t>
            </a:r>
          </a:p>
          <a:p>
            <a:pPr lvl="1">
              <a:spcBef>
                <a:spcPts val="300"/>
              </a:spcBef>
            </a:pPr>
            <a:r>
              <a:rPr lang="en-US" sz="2400" dirty="0"/>
              <a:t>Provides temporary and long-term storage</a:t>
            </a:r>
          </a:p>
          <a:p>
            <a:pPr>
              <a:spcBef>
                <a:spcPts val="600"/>
              </a:spcBef>
            </a:pPr>
            <a:r>
              <a:rPr lang="en-US" sz="2800" dirty="0"/>
              <a:t>Software</a:t>
            </a:r>
          </a:p>
          <a:p>
            <a:pPr lvl="1">
              <a:spcBef>
                <a:spcPts val="300"/>
              </a:spcBef>
            </a:pPr>
            <a:r>
              <a:rPr lang="en-US" sz="2400" dirty="0"/>
              <a:t>Computer programs; instructions in machine language</a:t>
            </a:r>
          </a:p>
          <a:p>
            <a:pPr>
              <a:spcBef>
                <a:spcPts val="600"/>
              </a:spcBef>
            </a:pPr>
            <a:r>
              <a:rPr lang="en-US" sz="2800" dirty="0"/>
              <a:t>Data</a:t>
            </a:r>
          </a:p>
          <a:p>
            <a:pPr lvl="1">
              <a:spcBef>
                <a:spcPts val="300"/>
              </a:spcBef>
            </a:pPr>
            <a:r>
              <a:rPr lang="en-US" sz="2400" dirty="0"/>
              <a:t>Representation of facts, measurements, observations, in a form that can be used by the computer.</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6</a:t>
            </a:fld>
            <a:endParaRPr lang="en-US" dirty="0"/>
          </a:p>
        </p:txBody>
      </p:sp>
    </p:spTree>
    <p:custDataLst>
      <p:tags r:id="rId1"/>
    </p:custDataLst>
    <p:extLst>
      <p:ext uri="{BB962C8B-B14F-4D97-AF65-F5344CB8AC3E}">
        <p14:creationId xmlns:p14="http://schemas.microsoft.com/office/powerpoint/2010/main" val="3500255585"/>
      </p:ext>
    </p:extLst>
  </p:cSld>
  <p:clrMapOvr>
    <a:masterClrMapping/>
  </p:clrMapOvr>
  <p:transition advTm="25041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43">
                                            <p:txEl>
                                              <p:pRg st="4" end="4"/>
                                            </p:txEl>
                                          </p:spTgt>
                                        </p:tgtEl>
                                        <p:attrNameLst>
                                          <p:attrName>style.visibility</p:attrName>
                                        </p:attrNameLst>
                                      </p:cBhvr>
                                      <p:to>
                                        <p:strVal val="visible"/>
                                      </p:to>
                                    </p:set>
                                    <p:animEffect transition="in" filter="fade">
                                      <p:cBhvr>
                                        <p:cTn id="7" dur="500"/>
                                        <p:tgtEl>
                                          <p:spTgt spid="3584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5843">
                                            <p:txEl>
                                              <p:pRg st="5" end="5"/>
                                            </p:txEl>
                                          </p:spTgt>
                                        </p:tgtEl>
                                        <p:attrNameLst>
                                          <p:attrName>style.visibility</p:attrName>
                                        </p:attrNameLst>
                                      </p:cBhvr>
                                      <p:to>
                                        <p:strVal val="visible"/>
                                      </p:to>
                                    </p:set>
                                    <p:animEffect transition="in" filter="fade">
                                      <p:cBhvr>
                                        <p:cTn id="10" dur="500"/>
                                        <p:tgtEl>
                                          <p:spTgt spid="35843">
                                            <p:txEl>
                                              <p:pRg st="5" end="5"/>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5843">
                                            <p:txEl>
                                              <p:pRg st="6" end="6"/>
                                            </p:txEl>
                                          </p:spTgt>
                                        </p:tgtEl>
                                        <p:attrNameLst>
                                          <p:attrName>style.visibility</p:attrName>
                                        </p:attrNameLst>
                                      </p:cBhvr>
                                      <p:to>
                                        <p:strVal val="visible"/>
                                      </p:to>
                                    </p:set>
                                    <p:animEffect transition="in" filter="fade">
                                      <p:cBhvr>
                                        <p:cTn id="15" dur="500"/>
                                        <p:tgtEl>
                                          <p:spTgt spid="35843">
                                            <p:txEl>
                                              <p:pRg st="6" end="6"/>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5843">
                                            <p:txEl>
                                              <p:pRg st="7" end="7"/>
                                            </p:txEl>
                                          </p:spTgt>
                                        </p:tgtEl>
                                        <p:attrNameLst>
                                          <p:attrName>style.visibility</p:attrName>
                                        </p:attrNameLst>
                                      </p:cBhvr>
                                      <p:to>
                                        <p:strVal val="visible"/>
                                      </p:to>
                                    </p:set>
                                    <p:animEffect transition="in" filter="fade">
                                      <p:cBhvr>
                                        <p:cTn id="18" dur="500"/>
                                        <p:tgtEl>
                                          <p:spTgt spid="3584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t>About Digital Logic Gates</a:t>
            </a:r>
          </a:p>
        </p:txBody>
      </p:sp>
      <p:sp>
        <p:nvSpPr>
          <p:cNvPr id="47107" name="Rectangle 3"/>
          <p:cNvSpPr>
            <a:spLocks noGrp="1" noChangeArrowheads="1"/>
          </p:cNvSpPr>
          <p:nvPr>
            <p:ph idx="1"/>
          </p:nvPr>
        </p:nvSpPr>
        <p:spPr/>
        <p:txBody>
          <a:bodyPr>
            <a:normAutofit/>
          </a:bodyPr>
          <a:lstStyle/>
          <a:p>
            <a:r>
              <a:rPr lang="en-US" dirty="0"/>
              <a:t>The output of a digital logic gate depends only upon its inputs; changing the inputs changes the output.</a:t>
            </a:r>
          </a:p>
          <a:p>
            <a:r>
              <a:rPr lang="en-US" dirty="0"/>
              <a:t>The transistors in a digital logic gate take a few nanoseconds (billionths of a second) to switch from on to off or vice-versa.</a:t>
            </a:r>
          </a:p>
          <a:p>
            <a:r>
              <a:rPr lang="en-US" dirty="0"/>
              <a:t>The </a:t>
            </a:r>
            <a:r>
              <a:rPr lang="en-US" b="1" dirty="0"/>
              <a:t>gate delay</a:t>
            </a:r>
            <a:r>
              <a:rPr lang="en-US" dirty="0"/>
              <a:t> of a digital logic gate is the time for a change in inputs to be reflected in a new output.</a:t>
            </a:r>
          </a:p>
        </p:txBody>
      </p:sp>
      <p:sp>
        <p:nvSpPr>
          <p:cNvPr id="4" name="Slide Number Placeholder 3"/>
          <p:cNvSpPr>
            <a:spLocks noGrp="1"/>
          </p:cNvSpPr>
          <p:nvPr>
            <p:ph type="sldNum" sz="quarter" idx="12"/>
          </p:nvPr>
        </p:nvSpPr>
        <p:spPr/>
        <p:txBody>
          <a:bodyPr/>
          <a:lstStyle/>
          <a:p>
            <a:fld id="{921E7DD1-A38C-4D3C-939A-6228F0F84939}" type="slidenum">
              <a:rPr lang="en-US" smtClean="0"/>
              <a:pPr/>
              <a:t>60</a:t>
            </a:fld>
            <a:endParaRPr lang="en-US"/>
          </a:p>
        </p:txBody>
      </p:sp>
    </p:spTree>
    <p:extLst>
      <p:ext uri="{BB962C8B-B14F-4D97-AF65-F5344CB8AC3E}">
        <p14:creationId xmlns:p14="http://schemas.microsoft.com/office/powerpoint/2010/main" val="3785968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107">
                                            <p:txEl>
                                              <p:pRg st="1" end="1"/>
                                            </p:txEl>
                                          </p:spTgt>
                                        </p:tgtEl>
                                        <p:attrNameLst>
                                          <p:attrName>style.visibility</p:attrName>
                                        </p:attrNameLst>
                                      </p:cBhvr>
                                      <p:to>
                                        <p:strVal val="visible"/>
                                      </p:to>
                                    </p:set>
                                    <p:animEffect transition="in" filter="fade">
                                      <p:cBhvr>
                                        <p:cTn id="7" dur="500"/>
                                        <p:tgtEl>
                                          <p:spTgt spid="471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7107">
                                            <p:txEl>
                                              <p:pRg st="2" end="2"/>
                                            </p:txEl>
                                          </p:spTgt>
                                        </p:tgtEl>
                                        <p:attrNameLst>
                                          <p:attrName>style.visibility</p:attrName>
                                        </p:attrNameLst>
                                      </p:cBhvr>
                                      <p:to>
                                        <p:strVal val="visible"/>
                                      </p:to>
                                    </p:set>
                                    <p:animEffect transition="in" filter="fade">
                                      <p:cBhvr>
                                        <p:cTn id="12" dur="500"/>
                                        <p:tgtEl>
                                          <p:spTgt spid="471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7FB98B-56C6-38EC-8362-7EA613836691}"/>
              </a:ext>
            </a:extLst>
          </p:cNvPr>
          <p:cNvSpPr>
            <a:spLocks noGrp="1"/>
          </p:cNvSpPr>
          <p:nvPr>
            <p:ph type="title"/>
          </p:nvPr>
        </p:nvSpPr>
        <p:spPr/>
        <p:txBody>
          <a:bodyPr/>
          <a:lstStyle/>
          <a:p>
            <a:r>
              <a:rPr lang="en-US" dirty="0"/>
              <a:t>Digital Logic Building Blocks</a:t>
            </a:r>
          </a:p>
        </p:txBody>
      </p:sp>
      <p:sp>
        <p:nvSpPr>
          <p:cNvPr id="4" name="Content Placeholder 3">
            <a:extLst>
              <a:ext uri="{FF2B5EF4-FFF2-40B4-BE49-F238E27FC236}">
                <a16:creationId xmlns:a16="http://schemas.microsoft.com/office/drawing/2014/main" id="{FFF03F64-C6B5-D5F0-815D-B2913016AE1A}"/>
              </a:ext>
            </a:extLst>
          </p:cNvPr>
          <p:cNvSpPr>
            <a:spLocks noGrp="1"/>
          </p:cNvSpPr>
          <p:nvPr>
            <p:ph idx="1"/>
          </p:nvPr>
        </p:nvSpPr>
        <p:spPr/>
        <p:txBody>
          <a:bodyPr>
            <a:normAutofit/>
          </a:bodyPr>
          <a:lstStyle/>
          <a:p>
            <a:pPr>
              <a:spcBef>
                <a:spcPts val="400"/>
              </a:spcBef>
            </a:pPr>
            <a:r>
              <a:rPr lang="en-US" sz="2800" b="1" dirty="0">
                <a:latin typeface="+mn-lt"/>
              </a:rPr>
              <a:t>Decoder:</a:t>
            </a:r>
            <a:r>
              <a:rPr lang="en-US" sz="2800" dirty="0">
                <a:latin typeface="+mn-lt"/>
              </a:rPr>
              <a:t> </a:t>
            </a:r>
            <a:r>
              <a:rPr lang="en-US" sz="2800" i="1" dirty="0">
                <a:latin typeface="+mn-lt"/>
              </a:rPr>
              <a:t>n</a:t>
            </a:r>
            <a:r>
              <a:rPr lang="en-US" sz="2800" dirty="0">
                <a:latin typeface="+mn-lt"/>
              </a:rPr>
              <a:t> bits of input, 2</a:t>
            </a:r>
            <a:r>
              <a:rPr lang="en-US" sz="2800" i="1" baseline="30000" dirty="0">
                <a:latin typeface="+mn-lt"/>
              </a:rPr>
              <a:t>n</a:t>
            </a:r>
            <a:r>
              <a:rPr lang="en-US" sz="2800" dirty="0">
                <a:latin typeface="+mn-lt"/>
              </a:rPr>
              <a:t> output lines, exactly one of which is high depending on the input.</a:t>
            </a:r>
          </a:p>
          <a:p>
            <a:pPr>
              <a:spcBef>
                <a:spcPts val="400"/>
              </a:spcBef>
            </a:pPr>
            <a:r>
              <a:rPr lang="en-US" sz="2800" b="1" dirty="0">
                <a:latin typeface="+mn-lt"/>
              </a:rPr>
              <a:t>Encoder:</a:t>
            </a:r>
            <a:r>
              <a:rPr lang="en-US" sz="2800" dirty="0">
                <a:latin typeface="+mn-lt"/>
              </a:rPr>
              <a:t> </a:t>
            </a:r>
            <a:r>
              <a:rPr lang="en-US" sz="2800" dirty="0"/>
              <a:t>2</a:t>
            </a:r>
            <a:r>
              <a:rPr lang="en-US" sz="2800" i="1" baseline="30000" dirty="0"/>
              <a:t>n </a:t>
            </a:r>
            <a:r>
              <a:rPr lang="en-US" sz="2800" dirty="0"/>
              <a:t>input lines exactly one of which is high, </a:t>
            </a:r>
            <a:r>
              <a:rPr lang="en-US" sz="2800" i="1" dirty="0"/>
              <a:t>n</a:t>
            </a:r>
            <a:r>
              <a:rPr lang="en-US" sz="2800" dirty="0"/>
              <a:t> outputs that form a binary number showing which input line is high.</a:t>
            </a:r>
          </a:p>
          <a:p>
            <a:pPr>
              <a:spcBef>
                <a:spcPts val="400"/>
              </a:spcBef>
            </a:pPr>
            <a:r>
              <a:rPr lang="en-US" sz="2800" b="1" dirty="0">
                <a:latin typeface="+mn-lt"/>
              </a:rPr>
              <a:t>Multiplexor:</a:t>
            </a:r>
            <a:r>
              <a:rPr lang="en-US" sz="2800" dirty="0">
                <a:latin typeface="+mn-lt"/>
              </a:rPr>
              <a:t> An </a:t>
            </a:r>
            <a:r>
              <a:rPr lang="en-US" sz="2800" i="1" dirty="0">
                <a:latin typeface="+mn-lt"/>
              </a:rPr>
              <a:t>n</a:t>
            </a:r>
            <a:r>
              <a:rPr lang="en-US" sz="2800" dirty="0">
                <a:latin typeface="+mn-lt"/>
              </a:rPr>
              <a:t>-bit control signal that selects one of 2</a:t>
            </a:r>
            <a:r>
              <a:rPr lang="en-US" sz="2800" i="1" baseline="30000" dirty="0">
                <a:latin typeface="+mn-lt"/>
              </a:rPr>
              <a:t>n</a:t>
            </a:r>
            <a:r>
              <a:rPr lang="en-US" sz="2800" dirty="0">
                <a:latin typeface="+mn-lt"/>
              </a:rPr>
              <a:t> inputs to connect to the output.</a:t>
            </a:r>
          </a:p>
          <a:p>
            <a:pPr>
              <a:spcBef>
                <a:spcPts val="400"/>
              </a:spcBef>
            </a:pPr>
            <a:r>
              <a:rPr lang="en-US" sz="2800" b="1" dirty="0">
                <a:latin typeface="+mn-lt"/>
              </a:rPr>
              <a:t>Shifters:</a:t>
            </a:r>
            <a:r>
              <a:rPr lang="en-US" sz="2800" dirty="0">
                <a:latin typeface="+mn-lt"/>
              </a:rPr>
              <a:t> Shift a group of bits left or right, implementing multiplication or division by 2.</a:t>
            </a:r>
          </a:p>
          <a:p>
            <a:pPr>
              <a:spcBef>
                <a:spcPts val="400"/>
              </a:spcBef>
            </a:pPr>
            <a:r>
              <a:rPr lang="en-US" sz="2800" dirty="0">
                <a:latin typeface="+mn-lt"/>
              </a:rPr>
              <a:t>Others…</a:t>
            </a:r>
          </a:p>
        </p:txBody>
      </p:sp>
      <p:sp>
        <p:nvSpPr>
          <p:cNvPr id="3" name="Slide Number Placeholder 2">
            <a:extLst>
              <a:ext uri="{FF2B5EF4-FFF2-40B4-BE49-F238E27FC236}">
                <a16:creationId xmlns:a16="http://schemas.microsoft.com/office/drawing/2014/main" id="{99C4D6C5-6EC1-B093-9FC9-A8402CA99C1F}"/>
              </a:ext>
            </a:extLst>
          </p:cNvPr>
          <p:cNvSpPr>
            <a:spLocks noGrp="1"/>
          </p:cNvSpPr>
          <p:nvPr>
            <p:ph type="sldNum" sz="quarter" idx="12"/>
          </p:nvPr>
        </p:nvSpPr>
        <p:spPr/>
        <p:txBody>
          <a:bodyPr/>
          <a:lstStyle/>
          <a:p>
            <a:fld id="{3687BEAF-6B68-46DD-A874-7A95F0DB4145}" type="slidenum">
              <a:rPr lang="en-US" smtClean="0"/>
              <a:t>61</a:t>
            </a:fld>
            <a:endParaRPr lang="en-US"/>
          </a:p>
        </p:txBody>
      </p:sp>
    </p:spTree>
    <p:extLst>
      <p:ext uri="{BB962C8B-B14F-4D97-AF65-F5344CB8AC3E}">
        <p14:creationId xmlns:p14="http://schemas.microsoft.com/office/powerpoint/2010/main" val="2040306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1B388-68C4-82BA-FF91-AE0D273730BB}"/>
              </a:ext>
            </a:extLst>
          </p:cNvPr>
          <p:cNvSpPr>
            <a:spLocks noGrp="1"/>
          </p:cNvSpPr>
          <p:nvPr>
            <p:ph type="title"/>
          </p:nvPr>
        </p:nvSpPr>
        <p:spPr/>
        <p:txBody>
          <a:bodyPr/>
          <a:lstStyle/>
          <a:p>
            <a:r>
              <a:rPr lang="en-US" dirty="0"/>
              <a:t>A Word About Chips</a:t>
            </a:r>
          </a:p>
        </p:txBody>
      </p:sp>
      <p:sp>
        <p:nvSpPr>
          <p:cNvPr id="3" name="Content Placeholder 2">
            <a:extLst>
              <a:ext uri="{FF2B5EF4-FFF2-40B4-BE49-F238E27FC236}">
                <a16:creationId xmlns:a16="http://schemas.microsoft.com/office/drawing/2014/main" id="{07A3BC22-2AD2-0247-76CA-31D50A796397}"/>
              </a:ext>
            </a:extLst>
          </p:cNvPr>
          <p:cNvSpPr>
            <a:spLocks noGrp="1"/>
          </p:cNvSpPr>
          <p:nvPr>
            <p:ph idx="1"/>
          </p:nvPr>
        </p:nvSpPr>
        <p:spPr>
          <a:xfrm>
            <a:off x="457200" y="1600200"/>
            <a:ext cx="5181600" cy="4525963"/>
          </a:xfrm>
        </p:spPr>
        <p:txBody>
          <a:bodyPr/>
          <a:lstStyle/>
          <a:p>
            <a:r>
              <a:rPr lang="en-US" dirty="0"/>
              <a:t>Small-scale integration packages gates.</a:t>
            </a:r>
          </a:p>
          <a:p>
            <a:r>
              <a:rPr lang="en-US" dirty="0"/>
              <a:t>Medium-scale integration packages simple functions.</a:t>
            </a:r>
          </a:p>
          <a:p>
            <a:r>
              <a:rPr lang="en-US" dirty="0"/>
              <a:t>Large-scale and Very large-scale integration package complex functions or complete systems.</a:t>
            </a:r>
          </a:p>
          <a:p>
            <a:endParaRPr lang="en-US" dirty="0"/>
          </a:p>
        </p:txBody>
      </p:sp>
      <p:sp>
        <p:nvSpPr>
          <p:cNvPr id="4" name="Slide Number Placeholder 3">
            <a:extLst>
              <a:ext uri="{FF2B5EF4-FFF2-40B4-BE49-F238E27FC236}">
                <a16:creationId xmlns:a16="http://schemas.microsoft.com/office/drawing/2014/main" id="{0F3C5A7C-3A41-7FC4-D071-F6A8A43F698F}"/>
              </a:ext>
            </a:extLst>
          </p:cNvPr>
          <p:cNvSpPr>
            <a:spLocks noGrp="1"/>
          </p:cNvSpPr>
          <p:nvPr>
            <p:ph type="sldNum" sz="quarter" idx="12"/>
          </p:nvPr>
        </p:nvSpPr>
        <p:spPr/>
        <p:txBody>
          <a:bodyPr/>
          <a:lstStyle/>
          <a:p>
            <a:fld id="{3687BEAF-6B68-46DD-A874-7A95F0DB4145}" type="slidenum">
              <a:rPr lang="en-US" smtClean="0"/>
              <a:t>62</a:t>
            </a:fld>
            <a:endParaRPr lang="en-US"/>
          </a:p>
        </p:txBody>
      </p:sp>
      <p:pic>
        <p:nvPicPr>
          <p:cNvPr id="6" name="Picture 5" descr="Diagram&#10;&#10;Description automatically generated">
            <a:extLst>
              <a:ext uri="{FF2B5EF4-FFF2-40B4-BE49-F238E27FC236}">
                <a16:creationId xmlns:a16="http://schemas.microsoft.com/office/drawing/2014/main" id="{ED9CD1D0-54B8-92FE-CDA6-C1D9413C5F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8340" y="1635369"/>
            <a:ext cx="2847179" cy="809748"/>
          </a:xfrm>
          <a:prstGeom prst="rect">
            <a:avLst/>
          </a:prstGeom>
        </p:spPr>
      </p:pic>
      <p:pic>
        <p:nvPicPr>
          <p:cNvPr id="8" name="Picture 7" descr="A picture containing electronics, circuit&#10;&#10;Description automatically generated">
            <a:extLst>
              <a:ext uri="{FF2B5EF4-FFF2-40B4-BE49-F238E27FC236}">
                <a16:creationId xmlns:a16="http://schemas.microsoft.com/office/drawing/2014/main" id="{527FC536-66F7-73EC-8854-9F61FA4924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4600" y="2679529"/>
            <a:ext cx="1867325" cy="1498941"/>
          </a:xfrm>
          <a:prstGeom prst="rect">
            <a:avLst/>
          </a:prstGeom>
        </p:spPr>
      </p:pic>
      <p:pic>
        <p:nvPicPr>
          <p:cNvPr id="10" name="Picture 9" descr="A map of a city&#10;&#10;Description automatically generated with medium confidence">
            <a:extLst>
              <a:ext uri="{FF2B5EF4-FFF2-40B4-BE49-F238E27FC236}">
                <a16:creationId xmlns:a16="http://schemas.microsoft.com/office/drawing/2014/main" id="{37F195C4-5B76-BB4F-68E4-06DDAEA29A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61770" y="4412882"/>
            <a:ext cx="1592983" cy="1761936"/>
          </a:xfrm>
          <a:prstGeom prst="rect">
            <a:avLst/>
          </a:prstGeom>
        </p:spPr>
      </p:pic>
    </p:spTree>
    <p:extLst>
      <p:ext uri="{BB962C8B-B14F-4D97-AF65-F5344CB8AC3E}">
        <p14:creationId xmlns:p14="http://schemas.microsoft.com/office/powerpoint/2010/main" val="473199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AA5D0-ED22-89A3-3135-E996EC88418C}"/>
              </a:ext>
            </a:extLst>
          </p:cNvPr>
          <p:cNvSpPr>
            <a:spLocks noGrp="1"/>
          </p:cNvSpPr>
          <p:nvPr>
            <p:ph type="title"/>
          </p:nvPr>
        </p:nvSpPr>
        <p:spPr/>
        <p:txBody>
          <a:bodyPr/>
          <a:lstStyle/>
          <a:p>
            <a:r>
              <a:rPr lang="en-US" dirty="0"/>
              <a:t>Sequential Circuits</a:t>
            </a:r>
          </a:p>
        </p:txBody>
      </p:sp>
      <p:sp>
        <p:nvSpPr>
          <p:cNvPr id="3" name="Content Placeholder 2">
            <a:extLst>
              <a:ext uri="{FF2B5EF4-FFF2-40B4-BE49-F238E27FC236}">
                <a16:creationId xmlns:a16="http://schemas.microsoft.com/office/drawing/2014/main" id="{765698CF-3965-7AC7-C293-C5023DB2B251}"/>
              </a:ext>
            </a:extLst>
          </p:cNvPr>
          <p:cNvSpPr>
            <a:spLocks noGrp="1"/>
          </p:cNvSpPr>
          <p:nvPr>
            <p:ph idx="1"/>
          </p:nvPr>
        </p:nvSpPr>
        <p:spPr/>
        <p:txBody>
          <a:bodyPr/>
          <a:lstStyle/>
          <a:p>
            <a:r>
              <a:rPr lang="en-US" dirty="0"/>
              <a:t>Sequential circuits have memory, or “maintain state.”</a:t>
            </a:r>
          </a:p>
          <a:p>
            <a:r>
              <a:rPr lang="en-US" dirty="0"/>
              <a:t>This is possible because of feedback; an output of the circuit is fed back to one of the inputs.</a:t>
            </a:r>
          </a:p>
          <a:p>
            <a:r>
              <a:rPr lang="en-US" dirty="0"/>
              <a:t>Truth tables are not applicable to sequential circuits.</a:t>
            </a:r>
          </a:p>
          <a:p>
            <a:r>
              <a:rPr lang="en-US" dirty="0"/>
              <a:t>Instead, a </a:t>
            </a:r>
            <a:r>
              <a:rPr lang="en-US" b="1" dirty="0"/>
              <a:t>state table </a:t>
            </a:r>
            <a:r>
              <a:rPr lang="en-US" dirty="0"/>
              <a:t>that has the output on both input and output sides is used. </a:t>
            </a:r>
          </a:p>
        </p:txBody>
      </p:sp>
    </p:spTree>
    <p:extLst>
      <p:ext uri="{BB962C8B-B14F-4D97-AF65-F5344CB8AC3E}">
        <p14:creationId xmlns:p14="http://schemas.microsoft.com/office/powerpoint/2010/main" val="24935383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21035E7-A5FC-08CD-415A-1A0162CFD830}"/>
              </a:ext>
              <a:ext uri="{C183D7F6-B498-43B3-948B-1728B52AA6E4}">
                <adec:decorative xmlns:adec="http://schemas.microsoft.com/office/drawing/2017/decorative" val="1"/>
              </a:ext>
            </a:extLst>
          </p:cNvPr>
          <p:cNvSpPr/>
          <p:nvPr/>
        </p:nvSpPr>
        <p:spPr>
          <a:xfrm>
            <a:off x="6172203" y="3581400"/>
            <a:ext cx="1676396" cy="6858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5179947-DE78-CE7C-9E8A-69DACB9C090D}"/>
              </a:ext>
            </a:extLst>
          </p:cNvPr>
          <p:cNvSpPr>
            <a:spLocks noGrp="1"/>
          </p:cNvSpPr>
          <p:nvPr>
            <p:ph type="title"/>
          </p:nvPr>
        </p:nvSpPr>
        <p:spPr/>
        <p:txBody>
          <a:bodyPr/>
          <a:lstStyle/>
          <a:p>
            <a:r>
              <a:rPr lang="en-US" dirty="0"/>
              <a:t>S-R Latch State Table</a:t>
            </a:r>
          </a:p>
        </p:txBody>
      </p:sp>
      <p:pic>
        <p:nvPicPr>
          <p:cNvPr id="4" name="Picture 3" descr="Diagram, schematic&#10;&#10;Description automatically generated">
            <a:extLst>
              <a:ext uri="{FF2B5EF4-FFF2-40B4-BE49-F238E27FC236}">
                <a16:creationId xmlns:a16="http://schemas.microsoft.com/office/drawing/2014/main" id="{C44133AB-7812-D97B-F9BB-7EFA24C4C6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1978385"/>
            <a:ext cx="4581818" cy="3494118"/>
          </a:xfrm>
          <a:prstGeom prst="rect">
            <a:avLst/>
          </a:prstGeom>
        </p:spPr>
      </p:pic>
      <p:graphicFrame>
        <p:nvGraphicFramePr>
          <p:cNvPr id="5" name="Table 5">
            <a:extLst>
              <a:ext uri="{FF2B5EF4-FFF2-40B4-BE49-F238E27FC236}">
                <a16:creationId xmlns:a16="http://schemas.microsoft.com/office/drawing/2014/main" id="{8111E700-50D3-FF21-3AA6-CFEDD3D8551B}"/>
              </a:ext>
            </a:extLst>
          </p:cNvPr>
          <p:cNvGraphicFramePr>
            <a:graphicFrameLocks noGrp="1"/>
          </p:cNvGraphicFramePr>
          <p:nvPr/>
        </p:nvGraphicFramePr>
        <p:xfrm>
          <a:off x="6096000" y="2056664"/>
          <a:ext cx="1828800" cy="3337560"/>
        </p:xfrm>
        <a:graphic>
          <a:graphicData uri="http://schemas.openxmlformats.org/drawingml/2006/table">
            <a:tbl>
              <a:tblPr firstRow="1" bandRow="1">
                <a:tableStyleId>{F5AB1C69-6EDB-4FF4-983F-18BD219EF322}</a:tableStyleId>
              </a:tblPr>
              <a:tblGrid>
                <a:gridCol w="457200">
                  <a:extLst>
                    <a:ext uri="{9D8B030D-6E8A-4147-A177-3AD203B41FA5}">
                      <a16:colId xmlns:a16="http://schemas.microsoft.com/office/drawing/2014/main" val="941728204"/>
                    </a:ext>
                  </a:extLst>
                </a:gridCol>
                <a:gridCol w="381000">
                  <a:extLst>
                    <a:ext uri="{9D8B030D-6E8A-4147-A177-3AD203B41FA5}">
                      <a16:colId xmlns:a16="http://schemas.microsoft.com/office/drawing/2014/main" val="1249265016"/>
                    </a:ext>
                  </a:extLst>
                </a:gridCol>
                <a:gridCol w="457200">
                  <a:extLst>
                    <a:ext uri="{9D8B030D-6E8A-4147-A177-3AD203B41FA5}">
                      <a16:colId xmlns:a16="http://schemas.microsoft.com/office/drawing/2014/main" val="3591748556"/>
                    </a:ext>
                  </a:extLst>
                </a:gridCol>
                <a:gridCol w="533400">
                  <a:extLst>
                    <a:ext uri="{9D8B030D-6E8A-4147-A177-3AD203B41FA5}">
                      <a16:colId xmlns:a16="http://schemas.microsoft.com/office/drawing/2014/main" val="3275389549"/>
                    </a:ext>
                  </a:extLst>
                </a:gridCol>
              </a:tblGrid>
              <a:tr h="370840">
                <a:tc>
                  <a:txBody>
                    <a:bodyPr/>
                    <a:lstStyle/>
                    <a:p>
                      <a:pPr algn="ctr"/>
                      <a:r>
                        <a:rPr lang="en-US" dirty="0">
                          <a:solidFill>
                            <a:schemeClr val="tx1"/>
                          </a:solidFill>
                        </a:rPr>
                        <a:t>S</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R</a:t>
                      </a:r>
                    </a:p>
                  </a:txBody>
                  <a:tcPr>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Q</a:t>
                      </a:r>
                    </a:p>
                  </a:txBody>
                  <a:tcPr>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Q'</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93241704"/>
                  </a:ext>
                </a:extLst>
              </a:tr>
              <a:tr h="370840">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4799635"/>
                  </a:ext>
                </a:extLst>
              </a:tr>
              <a:tr h="370840">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73996114"/>
                  </a:ext>
                </a:extLst>
              </a:tr>
              <a:tr h="370840">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2778802"/>
                  </a:ext>
                </a:extLst>
              </a:tr>
              <a:tr h="370840">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83139336"/>
                  </a:ext>
                </a:extLst>
              </a:tr>
              <a:tr h="370840">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5562792"/>
                  </a:ext>
                </a:extLst>
              </a:tr>
              <a:tr h="370840">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08230582"/>
                  </a:ext>
                </a:extLst>
              </a:tr>
              <a:tr h="370840">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dirty="0">
                          <a:solidFill>
                            <a:schemeClr val="tx1"/>
                          </a:solidFill>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b="1" dirty="0">
                          <a:solidFill>
                            <a:schemeClr val="accent6"/>
                          </a:solidFill>
                          <a:latin typeface="+mj-lt"/>
                        </a:rPr>
                        <a:t>X</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66186120"/>
                  </a:ext>
                </a:extLst>
              </a:tr>
              <a:tr h="370840">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1</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rgbClr val="C00000"/>
                          </a:solidFill>
                          <a:latin typeface="+mj-lt"/>
                        </a:rPr>
                        <a:t>X</a:t>
                      </a: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63257773"/>
                  </a:ext>
                </a:extLst>
              </a:tr>
            </a:tbl>
          </a:graphicData>
        </a:graphic>
      </p:graphicFrame>
      <p:cxnSp>
        <p:nvCxnSpPr>
          <p:cNvPr id="7" name="Straight Connector 6">
            <a:extLst>
              <a:ext uri="{FF2B5EF4-FFF2-40B4-BE49-F238E27FC236}">
                <a16:creationId xmlns:a16="http://schemas.microsoft.com/office/drawing/2014/main" id="{832BBD37-355E-D267-025A-D030E5595902}"/>
              </a:ext>
              <a:ext uri="{C183D7F6-B498-43B3-948B-1728B52AA6E4}">
                <adec:decorative xmlns:adec="http://schemas.microsoft.com/office/drawing/2017/decorative" val="1"/>
              </a:ext>
            </a:extLst>
          </p:cNvPr>
          <p:cNvCxnSpPr/>
          <p:nvPr/>
        </p:nvCxnSpPr>
        <p:spPr>
          <a:xfrm>
            <a:off x="7425655" y="2056664"/>
            <a:ext cx="0" cy="33375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4237154-BB68-666A-1296-69E9E2A65EB0}"/>
              </a:ext>
              <a:ext uri="{C183D7F6-B498-43B3-948B-1728B52AA6E4}">
                <adec:decorative xmlns:adec="http://schemas.microsoft.com/office/drawing/2017/decorative" val="1"/>
              </a:ext>
            </a:extLst>
          </p:cNvPr>
          <p:cNvCxnSpPr/>
          <p:nvPr/>
        </p:nvCxnSpPr>
        <p:spPr>
          <a:xfrm>
            <a:off x="6096000" y="2404844"/>
            <a:ext cx="1828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080962"/>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R Latch">
            <a:extLst>
              <a:ext uri="{FF2B5EF4-FFF2-40B4-BE49-F238E27FC236}">
                <a16:creationId xmlns:a16="http://schemas.microsoft.com/office/drawing/2014/main" id="{5907582E-E018-292F-FB54-C64549DBEAF4}"/>
              </a:ext>
            </a:extLst>
          </p:cNvPr>
          <p:cNvSpPr txBox="1"/>
          <p:nvPr/>
        </p:nvSpPr>
        <p:spPr>
          <a:xfrm>
            <a:off x="5334000" y="3173160"/>
            <a:ext cx="2405252" cy="3416320"/>
          </a:xfrm>
          <a:prstGeom prst="rect">
            <a:avLst/>
          </a:prstGeom>
          <a:solidFill>
            <a:schemeClr val="accent1">
              <a:lumMod val="20000"/>
              <a:lumOff val="80000"/>
            </a:schemeClr>
          </a:solidFill>
        </p:spPr>
        <p:txBody>
          <a:bodyPr wrap="square" rtlCol="0">
            <a:spAutoFit/>
          </a:bodyPr>
          <a:lstStyle/>
          <a:p>
            <a:pPr algn="ctr"/>
            <a:br>
              <a:rPr lang="en-US" b="1" dirty="0">
                <a:latin typeface="Arial Narrow" panose="020B0606020202030204" pitchFamily="34" charset="0"/>
              </a:rPr>
            </a:br>
            <a:br>
              <a:rPr lang="en-US" b="1" dirty="0">
                <a:latin typeface="Arial Narrow" panose="020B0606020202030204" pitchFamily="34" charset="0"/>
              </a:rPr>
            </a:br>
            <a:br>
              <a:rPr lang="en-US" b="1" dirty="0">
                <a:latin typeface="Arial Narrow" panose="020B0606020202030204" pitchFamily="34" charset="0"/>
              </a:rPr>
            </a:br>
            <a:br>
              <a:rPr lang="en-US" b="1" dirty="0">
                <a:latin typeface="Arial Narrow" panose="020B0606020202030204" pitchFamily="34" charset="0"/>
              </a:rPr>
            </a:br>
            <a:br>
              <a:rPr lang="en-US" b="1" dirty="0">
                <a:latin typeface="Arial Narrow" panose="020B0606020202030204" pitchFamily="34" charset="0"/>
              </a:rPr>
            </a:br>
            <a:br>
              <a:rPr lang="en-US" b="1" dirty="0">
                <a:latin typeface="Arial Narrow" panose="020B0606020202030204" pitchFamily="34" charset="0"/>
              </a:rPr>
            </a:br>
            <a:br>
              <a:rPr lang="en-US" b="1" dirty="0">
                <a:latin typeface="Arial Narrow" panose="020B0606020202030204" pitchFamily="34" charset="0"/>
              </a:rPr>
            </a:br>
            <a:br>
              <a:rPr lang="en-US" b="1" dirty="0">
                <a:latin typeface="Arial Narrow" panose="020B0606020202030204" pitchFamily="34" charset="0"/>
              </a:rPr>
            </a:br>
            <a:br>
              <a:rPr lang="en-US" b="1" dirty="0">
                <a:latin typeface="Arial Narrow" panose="020B0606020202030204" pitchFamily="34" charset="0"/>
              </a:rPr>
            </a:br>
            <a:br>
              <a:rPr lang="en-US" b="1" dirty="0">
                <a:latin typeface="Arial Narrow" panose="020B0606020202030204" pitchFamily="34" charset="0"/>
              </a:rPr>
            </a:br>
            <a:br>
              <a:rPr lang="en-US" b="1" dirty="0">
                <a:latin typeface="Arial Narrow" panose="020B0606020202030204" pitchFamily="34" charset="0"/>
              </a:rPr>
            </a:br>
            <a:r>
              <a:rPr lang="en-US" b="1" dirty="0">
                <a:latin typeface="Arial Narrow" panose="020B0606020202030204" pitchFamily="34" charset="0"/>
              </a:rPr>
              <a:t>S-R Latch</a:t>
            </a:r>
          </a:p>
        </p:txBody>
      </p:sp>
      <p:sp>
        <p:nvSpPr>
          <p:cNvPr id="8" name="1-2 Decoder">
            <a:extLst>
              <a:ext uri="{FF2B5EF4-FFF2-40B4-BE49-F238E27FC236}">
                <a16:creationId xmlns:a16="http://schemas.microsoft.com/office/drawing/2014/main" id="{1ADF420D-3A01-83BB-C5DD-70FD8083CD78}"/>
              </a:ext>
            </a:extLst>
          </p:cNvPr>
          <p:cNvSpPr txBox="1"/>
          <p:nvPr/>
        </p:nvSpPr>
        <p:spPr>
          <a:xfrm>
            <a:off x="410184" y="3281925"/>
            <a:ext cx="2667000" cy="1200329"/>
          </a:xfrm>
          <a:prstGeom prst="rect">
            <a:avLst/>
          </a:prstGeom>
          <a:solidFill>
            <a:schemeClr val="accent1">
              <a:lumMod val="20000"/>
              <a:lumOff val="80000"/>
            </a:schemeClr>
          </a:solidFill>
        </p:spPr>
        <p:txBody>
          <a:bodyPr wrap="square" rtlCol="0">
            <a:spAutoFit/>
          </a:bodyPr>
          <a:lstStyle/>
          <a:p>
            <a:endParaRPr lang="en-US" dirty="0"/>
          </a:p>
          <a:p>
            <a:endParaRPr lang="en-US" dirty="0"/>
          </a:p>
          <a:p>
            <a:endParaRPr lang="en-US" dirty="0"/>
          </a:p>
          <a:p>
            <a:pPr algn="ctr"/>
            <a:r>
              <a:rPr lang="en-US" b="1" dirty="0">
                <a:latin typeface="Arial Narrow" panose="020B0606020202030204" pitchFamily="34" charset="0"/>
              </a:rPr>
              <a:t>One to two decoder.</a:t>
            </a:r>
          </a:p>
        </p:txBody>
      </p:sp>
      <p:grpSp>
        <p:nvGrpSpPr>
          <p:cNvPr id="17" name="AND Enable">
            <a:extLst>
              <a:ext uri="{FF2B5EF4-FFF2-40B4-BE49-F238E27FC236}">
                <a16:creationId xmlns:a16="http://schemas.microsoft.com/office/drawing/2014/main" id="{F880C612-024F-1946-8E05-304C7FD90DE3}"/>
              </a:ext>
            </a:extLst>
          </p:cNvPr>
          <p:cNvGrpSpPr/>
          <p:nvPr/>
        </p:nvGrpSpPr>
        <p:grpSpPr>
          <a:xfrm>
            <a:off x="76200" y="3298779"/>
            <a:ext cx="4953000" cy="3416320"/>
            <a:chOff x="76200" y="3298779"/>
            <a:chExt cx="4953000" cy="3416320"/>
          </a:xfrm>
        </p:grpSpPr>
        <p:sp>
          <p:nvSpPr>
            <p:cNvPr id="15" name="TextBox 14">
              <a:extLst>
                <a:ext uri="{FF2B5EF4-FFF2-40B4-BE49-F238E27FC236}">
                  <a16:creationId xmlns:a16="http://schemas.microsoft.com/office/drawing/2014/main" id="{53D47575-D89C-B397-F6B1-17B4F11CBA76}"/>
                </a:ext>
              </a:extLst>
            </p:cNvPr>
            <p:cNvSpPr txBox="1"/>
            <p:nvPr/>
          </p:nvSpPr>
          <p:spPr>
            <a:xfrm>
              <a:off x="3288791" y="3298779"/>
              <a:ext cx="1740409" cy="3416320"/>
            </a:xfrm>
            <a:prstGeom prst="rect">
              <a:avLst/>
            </a:prstGeom>
            <a:solidFill>
              <a:schemeClr val="accent1">
                <a:lumMod val="20000"/>
                <a:lumOff val="80000"/>
              </a:schemeClr>
            </a:solidFill>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b="1" dirty="0">
                  <a:latin typeface="Arial Narrow" panose="020B0606020202030204" pitchFamily="34" charset="0"/>
                </a:rPr>
                <a:t>AND gates as Enable function.</a:t>
              </a:r>
            </a:p>
          </p:txBody>
        </p:sp>
        <p:sp>
          <p:nvSpPr>
            <p:cNvPr id="16" name="Rectangle 15">
              <a:extLst>
                <a:ext uri="{FF2B5EF4-FFF2-40B4-BE49-F238E27FC236}">
                  <a16:creationId xmlns:a16="http://schemas.microsoft.com/office/drawing/2014/main" id="{C8236D00-046B-8DF5-2E7A-3444E8C890A8}"/>
                </a:ext>
              </a:extLst>
            </p:cNvPr>
            <p:cNvSpPr/>
            <p:nvPr/>
          </p:nvSpPr>
          <p:spPr>
            <a:xfrm>
              <a:off x="76200" y="4482254"/>
              <a:ext cx="3276600" cy="623960"/>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7AF181CB-08DF-CA2B-1C84-8F471509CFD1}"/>
              </a:ext>
            </a:extLst>
          </p:cNvPr>
          <p:cNvSpPr>
            <a:spLocks noGrp="1"/>
          </p:cNvSpPr>
          <p:nvPr>
            <p:ph type="title"/>
          </p:nvPr>
        </p:nvSpPr>
        <p:spPr/>
        <p:txBody>
          <a:bodyPr/>
          <a:lstStyle/>
          <a:p>
            <a:r>
              <a:rPr lang="en-US" dirty="0"/>
              <a:t>The D-Latch</a:t>
            </a:r>
          </a:p>
        </p:txBody>
      </p:sp>
      <p:pic>
        <p:nvPicPr>
          <p:cNvPr id="5" name="Content Placeholder 4" descr="Diagram of a D-latch.  At the top left is a one-to-two decoder.  the two decoder outputs each connect to one of two AND gates.  The other AND gate inputs are connected to an input signal named Enable.  The outputs of the two AND gates are connected to the R and S inputs of an S-R latch.  If a one or true appears at D, the S input of the S-R latch is asserted when Enable is true.  However, is a zero or false appears at D, the R input of the latch is asserted.">
            <a:extLst>
              <a:ext uri="{FF2B5EF4-FFF2-40B4-BE49-F238E27FC236}">
                <a16:creationId xmlns:a16="http://schemas.microsoft.com/office/drawing/2014/main" id="{CD5737D1-7598-FACD-F08D-81573802B8E5}"/>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p:blipFill>
        <p:spPr>
          <a:xfrm>
            <a:off x="569964" y="3362500"/>
            <a:ext cx="8135541" cy="3037639"/>
          </a:xfrm>
        </p:spPr>
      </p:pic>
      <p:grpSp>
        <p:nvGrpSpPr>
          <p:cNvPr id="4" name="Group 3">
            <a:extLst>
              <a:ext uri="{FF2B5EF4-FFF2-40B4-BE49-F238E27FC236}">
                <a16:creationId xmlns:a16="http://schemas.microsoft.com/office/drawing/2014/main" id="{568227D1-B50F-0683-B253-CB3B66A3F79C}"/>
              </a:ext>
              <a:ext uri="{C183D7F6-B498-43B3-948B-1728B52AA6E4}">
                <adec:decorative xmlns:adec="http://schemas.microsoft.com/office/drawing/2017/decorative" val="1"/>
              </a:ext>
            </a:extLst>
          </p:cNvPr>
          <p:cNvGrpSpPr/>
          <p:nvPr/>
        </p:nvGrpSpPr>
        <p:grpSpPr>
          <a:xfrm>
            <a:off x="40405" y="3429000"/>
            <a:ext cx="8310526" cy="1617112"/>
            <a:chOff x="20834" y="2887757"/>
            <a:chExt cx="8310526" cy="1617112"/>
          </a:xfrm>
        </p:grpSpPr>
        <p:pic>
          <p:nvPicPr>
            <p:cNvPr id="9" name="Picture 8" descr="Icon&#10;&#10;Description automatically generated">
              <a:extLst>
                <a:ext uri="{FF2B5EF4-FFF2-40B4-BE49-F238E27FC236}">
                  <a16:creationId xmlns:a16="http://schemas.microsoft.com/office/drawing/2014/main" id="{2F56C25E-0970-CE3F-F8FA-E7DE8DFDE2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72400" y="3253268"/>
              <a:ext cx="558960" cy="558960"/>
            </a:xfrm>
            <a:prstGeom prst="rect">
              <a:avLst/>
            </a:prstGeom>
          </p:spPr>
        </p:pic>
        <p:grpSp>
          <p:nvGrpSpPr>
            <p:cNvPr id="3" name="Group 2">
              <a:extLst>
                <a:ext uri="{FF2B5EF4-FFF2-40B4-BE49-F238E27FC236}">
                  <a16:creationId xmlns:a16="http://schemas.microsoft.com/office/drawing/2014/main" id="{A679307D-12A9-541E-8C76-3336A4F760BD}"/>
                </a:ext>
              </a:extLst>
            </p:cNvPr>
            <p:cNvGrpSpPr/>
            <p:nvPr/>
          </p:nvGrpSpPr>
          <p:grpSpPr>
            <a:xfrm>
              <a:off x="20834" y="2887757"/>
              <a:ext cx="1503168" cy="1617112"/>
              <a:chOff x="20834" y="2887757"/>
              <a:chExt cx="1503168" cy="1617112"/>
            </a:xfrm>
          </p:grpSpPr>
          <p:sp>
            <p:nvSpPr>
              <p:cNvPr id="11" name="Rectangle 10">
                <a:extLst>
                  <a:ext uri="{FF2B5EF4-FFF2-40B4-BE49-F238E27FC236}">
                    <a16:creationId xmlns:a16="http://schemas.microsoft.com/office/drawing/2014/main" id="{C6BCF166-2380-404A-DDA1-462D621E0A9F}"/>
                  </a:ext>
                </a:extLst>
              </p:cNvPr>
              <p:cNvSpPr/>
              <p:nvPr/>
            </p:nvSpPr>
            <p:spPr>
              <a:xfrm>
                <a:off x="490764" y="2980869"/>
                <a:ext cx="897407" cy="1524000"/>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pic>
            <p:nvPicPr>
              <p:cNvPr id="10" name="Picture 9" descr="Icon&#10;&#10;Description automatically generated with medium confidence">
                <a:extLst>
                  <a:ext uri="{FF2B5EF4-FFF2-40B4-BE49-F238E27FC236}">
                    <a16:creationId xmlns:a16="http://schemas.microsoft.com/office/drawing/2014/main" id="{9FC29B27-01E7-709D-5B42-8006B218E2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6800" y="2920767"/>
                <a:ext cx="457202" cy="457200"/>
              </a:xfrm>
              <a:prstGeom prst="rect">
                <a:avLst/>
              </a:prstGeom>
            </p:spPr>
          </p:pic>
          <p:pic>
            <p:nvPicPr>
              <p:cNvPr id="7" name="Picture 6" descr="Icon&#10;&#10;Description automatically generated with medium confidence">
                <a:extLst>
                  <a:ext uri="{FF2B5EF4-FFF2-40B4-BE49-F238E27FC236}">
                    <a16:creationId xmlns:a16="http://schemas.microsoft.com/office/drawing/2014/main" id="{5DF90CE4-A717-C5F3-C356-895B32D8EF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6800" y="3987567"/>
                <a:ext cx="457202" cy="457200"/>
              </a:xfrm>
              <a:prstGeom prst="rect">
                <a:avLst/>
              </a:prstGeom>
            </p:spPr>
          </p:pic>
          <p:sp>
            <p:nvSpPr>
              <p:cNvPr id="12" name="TextBox 11">
                <a:extLst>
                  <a:ext uri="{FF2B5EF4-FFF2-40B4-BE49-F238E27FC236}">
                    <a16:creationId xmlns:a16="http://schemas.microsoft.com/office/drawing/2014/main" id="{47071BB1-E27B-9BE8-FDF9-201E2471809E}"/>
                  </a:ext>
                </a:extLst>
              </p:cNvPr>
              <p:cNvSpPr txBox="1"/>
              <p:nvPr/>
            </p:nvSpPr>
            <p:spPr>
              <a:xfrm>
                <a:off x="550393" y="2887757"/>
                <a:ext cx="304800" cy="523220"/>
              </a:xfrm>
              <a:prstGeom prst="rect">
                <a:avLst/>
              </a:prstGeom>
              <a:noFill/>
            </p:spPr>
            <p:txBody>
              <a:bodyPr wrap="square" rtlCol="0">
                <a:spAutoFit/>
              </a:bodyPr>
              <a:lstStyle/>
              <a:p>
                <a:r>
                  <a:rPr lang="en-US" sz="2700" dirty="0">
                    <a:latin typeface="Montserrat SemiBold" panose="00000700000000000000" pitchFamily="2" charset="0"/>
                  </a:rPr>
                  <a:t>D</a:t>
                </a:r>
              </a:p>
            </p:txBody>
          </p:sp>
          <p:sp>
            <p:nvSpPr>
              <p:cNvPr id="13" name="TextBox 12">
                <a:extLst>
                  <a:ext uri="{FF2B5EF4-FFF2-40B4-BE49-F238E27FC236}">
                    <a16:creationId xmlns:a16="http://schemas.microsoft.com/office/drawing/2014/main" id="{25558099-DF5B-3F93-5DB9-7A7933F6AE36}"/>
                  </a:ext>
                </a:extLst>
              </p:cNvPr>
              <p:cNvSpPr txBox="1"/>
              <p:nvPr/>
            </p:nvSpPr>
            <p:spPr>
              <a:xfrm>
                <a:off x="20834" y="4001113"/>
                <a:ext cx="1143000" cy="400110"/>
              </a:xfrm>
              <a:prstGeom prst="rect">
                <a:avLst/>
              </a:prstGeom>
              <a:noFill/>
            </p:spPr>
            <p:txBody>
              <a:bodyPr wrap="square" rtlCol="0">
                <a:spAutoFit/>
              </a:bodyPr>
              <a:lstStyle/>
              <a:p>
                <a:r>
                  <a:rPr lang="en-US" sz="2000" dirty="0">
                    <a:latin typeface="Montserrat SemiBold" panose="00000700000000000000" pitchFamily="2" charset="0"/>
                  </a:rPr>
                  <a:t>Enable</a:t>
                </a:r>
              </a:p>
            </p:txBody>
          </p:sp>
        </p:grpSp>
      </p:grpSp>
      <p:sp>
        <p:nvSpPr>
          <p:cNvPr id="14" name="TextBox 13">
            <a:extLst>
              <a:ext uri="{FF2B5EF4-FFF2-40B4-BE49-F238E27FC236}">
                <a16:creationId xmlns:a16="http://schemas.microsoft.com/office/drawing/2014/main" id="{38EFAAB2-0A49-B405-7D76-1225C5BBD756}"/>
              </a:ext>
            </a:extLst>
          </p:cNvPr>
          <p:cNvSpPr txBox="1"/>
          <p:nvPr/>
        </p:nvSpPr>
        <p:spPr>
          <a:xfrm>
            <a:off x="647700" y="1757007"/>
            <a:ext cx="8136407" cy="1384995"/>
          </a:xfrm>
          <a:prstGeom prst="rect">
            <a:avLst/>
          </a:prstGeom>
          <a:noFill/>
        </p:spPr>
        <p:txBody>
          <a:bodyPr wrap="square" rtlCol="0">
            <a:spAutoFit/>
          </a:bodyPr>
          <a:lstStyle/>
          <a:p>
            <a:r>
              <a:rPr lang="en-US" sz="2800" dirty="0"/>
              <a:t>D (data) is stored only when Enable is true.</a:t>
            </a:r>
            <a:br>
              <a:rPr lang="en-US" sz="2800" dirty="0"/>
            </a:br>
            <a:r>
              <a:rPr lang="en-US" sz="2800" dirty="0"/>
              <a:t>D is input to a decoder. Two </a:t>
            </a:r>
            <a:r>
              <a:rPr lang="en-US" sz="2800" cap="small" dirty="0"/>
              <a:t>and</a:t>
            </a:r>
            <a:r>
              <a:rPr lang="en-US" sz="2800" dirty="0"/>
              <a:t> gates allow the signal from D to reach S or R when Enable is true.</a:t>
            </a:r>
          </a:p>
        </p:txBody>
      </p:sp>
    </p:spTree>
    <p:extLst>
      <p:ext uri="{BB962C8B-B14F-4D97-AF65-F5344CB8AC3E}">
        <p14:creationId xmlns:p14="http://schemas.microsoft.com/office/powerpoint/2010/main" val="40803521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xit" presetSubtype="0" fill="hold" grpId="1" nodeType="with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xit" presetSubtype="0" fill="hold" nodeType="withEffect">
                                  <p:stCondLst>
                                    <p:cond delay="0"/>
                                  </p:stCondLst>
                                  <p:childTnLst>
                                    <p:animEffect transition="out" filter="fade">
                                      <p:cBhvr>
                                        <p:cTn id="22" dur="500"/>
                                        <p:tgtEl>
                                          <p:spTgt spid="17"/>
                                        </p:tgtEl>
                                      </p:cBhvr>
                                    </p:animEffect>
                                    <p:set>
                                      <p:cBhvr>
                                        <p:cTn id="23" dur="1" fill="hold">
                                          <p:stCondLst>
                                            <p:cond delay="499"/>
                                          </p:stCondLst>
                                        </p:cTn>
                                        <p:tgtEl>
                                          <p:spTgt spid="17"/>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18"/>
                                        </p:tgtEl>
                                      </p:cBhvr>
                                    </p:animEffect>
                                    <p:set>
                                      <p:cBhvr>
                                        <p:cTn id="28"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8" grpId="0" animBg="1"/>
      <p:bldP spid="8" grpId="1"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D5C28-AE3B-F4D1-A03B-404E87D8E80E}"/>
              </a:ext>
            </a:extLst>
          </p:cNvPr>
          <p:cNvSpPr>
            <a:spLocks noGrp="1"/>
          </p:cNvSpPr>
          <p:nvPr>
            <p:ph type="title"/>
          </p:nvPr>
        </p:nvSpPr>
        <p:spPr/>
        <p:txBody>
          <a:bodyPr/>
          <a:lstStyle/>
          <a:p>
            <a:r>
              <a:rPr lang="en-US" dirty="0"/>
              <a:t>The Tri-State Buffer</a:t>
            </a:r>
          </a:p>
        </p:txBody>
      </p:sp>
      <p:sp>
        <p:nvSpPr>
          <p:cNvPr id="3" name="Content Placeholder 2">
            <a:extLst>
              <a:ext uri="{FF2B5EF4-FFF2-40B4-BE49-F238E27FC236}">
                <a16:creationId xmlns:a16="http://schemas.microsoft.com/office/drawing/2014/main" id="{9A017D4C-E6FB-2C36-2878-DDA2656AD51A}"/>
              </a:ext>
            </a:extLst>
          </p:cNvPr>
          <p:cNvSpPr>
            <a:spLocks noGrp="1"/>
          </p:cNvSpPr>
          <p:nvPr>
            <p:ph idx="1"/>
          </p:nvPr>
        </p:nvSpPr>
        <p:spPr/>
        <p:txBody>
          <a:bodyPr>
            <a:normAutofit/>
          </a:bodyPr>
          <a:lstStyle/>
          <a:p>
            <a:pPr>
              <a:spcBef>
                <a:spcPts val="400"/>
              </a:spcBef>
            </a:pPr>
            <a:r>
              <a:rPr lang="en-US" sz="2400" dirty="0"/>
              <a:t>All the gates we have seen so far have an output that is either logic one or logic zero.</a:t>
            </a:r>
          </a:p>
          <a:p>
            <a:pPr>
              <a:spcBef>
                <a:spcPts val="400"/>
              </a:spcBef>
            </a:pPr>
            <a:r>
              <a:rPr lang="en-US" sz="2400" dirty="0"/>
              <a:t>Sometimes we want no output at all, a “disconnected” state electrical engineers call high impedance or Hi-Z.</a:t>
            </a:r>
          </a:p>
          <a:p>
            <a:pPr>
              <a:spcBef>
                <a:spcPts val="400"/>
              </a:spcBef>
            </a:pPr>
            <a:r>
              <a:rPr lang="en-US" sz="2400" dirty="0"/>
              <a:t>The tri-state buffer does that.</a:t>
            </a:r>
            <a:br>
              <a:rPr lang="en-US" sz="2400" dirty="0"/>
            </a:br>
            <a:br>
              <a:rPr lang="en-US" sz="2400" dirty="0"/>
            </a:br>
            <a:br>
              <a:rPr lang="en-US" sz="2400" dirty="0"/>
            </a:br>
            <a:endParaRPr lang="en-US" sz="2400" dirty="0"/>
          </a:p>
          <a:p>
            <a:r>
              <a:rPr lang="en-US" sz="2400" dirty="0"/>
              <a:t>When Enable is logic true, input and output are connected.</a:t>
            </a:r>
          </a:p>
          <a:p>
            <a:r>
              <a:rPr lang="en-US" sz="2400" dirty="0"/>
              <a:t>When Enable is false, they are </a:t>
            </a:r>
            <a:r>
              <a:rPr lang="en-US" sz="2400" i="1" dirty="0"/>
              <a:t>disconnected</a:t>
            </a:r>
            <a:r>
              <a:rPr lang="en-US" sz="2400" dirty="0"/>
              <a:t>.</a:t>
            </a:r>
          </a:p>
        </p:txBody>
      </p:sp>
      <p:grpSp>
        <p:nvGrpSpPr>
          <p:cNvPr id="15" name="Group 14" descr="A symbol for a tri-state buffer. It is a triangle with the flat side on the left. A line labeled input connects to the center of the flat side. On the right, a line labeled output connects to the pointy end of the triangle.  Above, a line labeled enable connects to the sloping top of the rectangle.">
            <a:extLst>
              <a:ext uri="{FF2B5EF4-FFF2-40B4-BE49-F238E27FC236}">
                <a16:creationId xmlns:a16="http://schemas.microsoft.com/office/drawing/2014/main" id="{7E4FCBBD-3923-B7B2-D3B8-124EC4C99852}"/>
              </a:ext>
            </a:extLst>
          </p:cNvPr>
          <p:cNvGrpSpPr/>
          <p:nvPr/>
        </p:nvGrpSpPr>
        <p:grpSpPr>
          <a:xfrm>
            <a:off x="2209800" y="3581400"/>
            <a:ext cx="3581399" cy="1068348"/>
            <a:chOff x="1600200" y="3579852"/>
            <a:chExt cx="3581399" cy="1068348"/>
          </a:xfrm>
        </p:grpSpPr>
        <p:grpSp>
          <p:nvGrpSpPr>
            <p:cNvPr id="11" name="Group 10">
              <a:extLst>
                <a:ext uri="{FF2B5EF4-FFF2-40B4-BE49-F238E27FC236}">
                  <a16:creationId xmlns:a16="http://schemas.microsoft.com/office/drawing/2014/main" id="{0F85EE8A-F4DC-A024-558F-7CF5D57467A2}"/>
                </a:ext>
              </a:extLst>
            </p:cNvPr>
            <p:cNvGrpSpPr/>
            <p:nvPr/>
          </p:nvGrpSpPr>
          <p:grpSpPr>
            <a:xfrm>
              <a:off x="2438400" y="3863181"/>
              <a:ext cx="1676400" cy="785019"/>
              <a:chOff x="2438400" y="3863181"/>
              <a:chExt cx="1676400" cy="785019"/>
            </a:xfrm>
          </p:grpSpPr>
          <p:sp>
            <p:nvSpPr>
              <p:cNvPr id="4" name="Isosceles Triangle 3">
                <a:extLst>
                  <a:ext uri="{FF2B5EF4-FFF2-40B4-BE49-F238E27FC236}">
                    <a16:creationId xmlns:a16="http://schemas.microsoft.com/office/drawing/2014/main" id="{107A64A8-0A6B-6CBA-C4C4-C974D42AC1B2}"/>
                  </a:ext>
                </a:extLst>
              </p:cNvPr>
              <p:cNvSpPr/>
              <p:nvPr/>
            </p:nvSpPr>
            <p:spPr>
              <a:xfrm rot="5400000">
                <a:off x="2971801" y="4000500"/>
                <a:ext cx="685800" cy="609600"/>
              </a:xfrm>
              <a:prstGeom prst="triangl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A79C1E0E-109F-F064-B5FF-A6AD5BB5E4C0}"/>
                  </a:ext>
                </a:extLst>
              </p:cNvPr>
              <p:cNvCxnSpPr>
                <a:stCxn id="4" idx="0"/>
              </p:cNvCxnSpPr>
              <p:nvPr/>
            </p:nvCxnSpPr>
            <p:spPr>
              <a:xfrm>
                <a:off x="3619501" y="4305300"/>
                <a:ext cx="49529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66BE495-1E31-86A6-92BD-D60A2341A871}"/>
                  </a:ext>
                </a:extLst>
              </p:cNvPr>
              <p:cNvCxnSpPr>
                <a:stCxn id="4" idx="3"/>
              </p:cNvCxnSpPr>
              <p:nvPr/>
            </p:nvCxnSpPr>
            <p:spPr>
              <a:xfrm flipH="1">
                <a:off x="2438400" y="4305300"/>
                <a:ext cx="57150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9462A27-1A1D-ECC9-4972-1EF4DD2554F7}"/>
                  </a:ext>
                </a:extLst>
              </p:cNvPr>
              <p:cNvCxnSpPr>
                <a:stCxn id="4" idx="1"/>
              </p:cNvCxnSpPr>
              <p:nvPr/>
            </p:nvCxnSpPr>
            <p:spPr>
              <a:xfrm flipV="1">
                <a:off x="3314701" y="3863181"/>
                <a:ext cx="0" cy="27066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F79EF6E6-CD6C-B8F6-6FCE-327F815EDA85}"/>
                </a:ext>
              </a:extLst>
            </p:cNvPr>
            <p:cNvSpPr txBox="1"/>
            <p:nvPr/>
          </p:nvSpPr>
          <p:spPr>
            <a:xfrm>
              <a:off x="1600200" y="4120634"/>
              <a:ext cx="838200" cy="369332"/>
            </a:xfrm>
            <a:prstGeom prst="rect">
              <a:avLst/>
            </a:prstGeom>
            <a:noFill/>
          </p:spPr>
          <p:txBody>
            <a:bodyPr wrap="square" rtlCol="0">
              <a:spAutoFit/>
            </a:bodyPr>
            <a:lstStyle/>
            <a:p>
              <a:r>
                <a:rPr lang="en-US" b="1" dirty="0">
                  <a:latin typeface="+mj-lt"/>
                </a:rPr>
                <a:t>Input</a:t>
              </a:r>
            </a:p>
          </p:txBody>
        </p:sp>
        <p:sp>
          <p:nvSpPr>
            <p:cNvPr id="13" name="TextBox 12">
              <a:extLst>
                <a:ext uri="{FF2B5EF4-FFF2-40B4-BE49-F238E27FC236}">
                  <a16:creationId xmlns:a16="http://schemas.microsoft.com/office/drawing/2014/main" id="{FD4A2EC4-3823-AF19-3FEB-0E9400B3A458}"/>
                </a:ext>
              </a:extLst>
            </p:cNvPr>
            <p:cNvSpPr txBox="1"/>
            <p:nvPr/>
          </p:nvSpPr>
          <p:spPr>
            <a:xfrm>
              <a:off x="4094876" y="4120634"/>
              <a:ext cx="1086723" cy="369332"/>
            </a:xfrm>
            <a:prstGeom prst="rect">
              <a:avLst/>
            </a:prstGeom>
            <a:noFill/>
          </p:spPr>
          <p:txBody>
            <a:bodyPr wrap="square" rtlCol="0">
              <a:spAutoFit/>
            </a:bodyPr>
            <a:lstStyle/>
            <a:p>
              <a:r>
                <a:rPr lang="en-US" b="1" dirty="0">
                  <a:latin typeface="+mj-lt"/>
                </a:rPr>
                <a:t>Output</a:t>
              </a:r>
            </a:p>
          </p:txBody>
        </p:sp>
        <p:sp>
          <p:nvSpPr>
            <p:cNvPr id="14" name="TextBox 13">
              <a:extLst>
                <a:ext uri="{FF2B5EF4-FFF2-40B4-BE49-F238E27FC236}">
                  <a16:creationId xmlns:a16="http://schemas.microsoft.com/office/drawing/2014/main" id="{F1CAE89F-70B4-79F0-6FDA-B131B7803B79}"/>
                </a:ext>
              </a:extLst>
            </p:cNvPr>
            <p:cNvSpPr txBox="1"/>
            <p:nvPr/>
          </p:nvSpPr>
          <p:spPr>
            <a:xfrm>
              <a:off x="2895600" y="3579852"/>
              <a:ext cx="1086723" cy="369332"/>
            </a:xfrm>
            <a:prstGeom prst="rect">
              <a:avLst/>
            </a:prstGeom>
            <a:noFill/>
          </p:spPr>
          <p:txBody>
            <a:bodyPr wrap="square" rtlCol="0">
              <a:spAutoFit/>
            </a:bodyPr>
            <a:lstStyle/>
            <a:p>
              <a:r>
                <a:rPr lang="en-US" b="1" dirty="0">
                  <a:latin typeface="+mj-lt"/>
                </a:rPr>
                <a:t>Enable</a:t>
              </a:r>
            </a:p>
          </p:txBody>
        </p:sp>
      </p:grpSp>
    </p:spTree>
    <p:extLst>
      <p:ext uri="{BB962C8B-B14F-4D97-AF65-F5344CB8AC3E}">
        <p14:creationId xmlns:p14="http://schemas.microsoft.com/office/powerpoint/2010/main" val="23971315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ghlight Input">
            <a:extLst>
              <a:ext uri="{FF2B5EF4-FFF2-40B4-BE49-F238E27FC236}">
                <a16:creationId xmlns:a16="http://schemas.microsoft.com/office/drawing/2014/main" id="{5999ACD9-A1AB-C205-E305-84E1BBB4771E}"/>
              </a:ext>
            </a:extLst>
          </p:cNvPr>
          <p:cNvSpPr>
            <a:spLocks noGrp="1" noRot="1" noMove="1" noResize="1" noEditPoints="1" noAdjustHandles="1" noChangeArrowheads="1" noChangeShapeType="1"/>
          </p:cNvSpPr>
          <p:nvPr/>
        </p:nvSpPr>
        <p:spPr>
          <a:xfrm>
            <a:off x="2286000" y="5562600"/>
            <a:ext cx="1752600" cy="30480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2AF4402-625C-FD62-2A61-8206198750F5}"/>
              </a:ext>
              <a:ext uri="{C183D7F6-B498-43B3-948B-1728B52AA6E4}">
                <adec:decorative xmlns:adec="http://schemas.microsoft.com/office/drawing/2017/decorative" val="1"/>
              </a:ext>
            </a:extLst>
          </p:cNvPr>
          <p:cNvSpPr/>
          <p:nvPr/>
        </p:nvSpPr>
        <p:spPr>
          <a:xfrm>
            <a:off x="1752600" y="3581400"/>
            <a:ext cx="1752601" cy="2727325"/>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0F0DAC1-06BF-2490-AF63-28724052C8C3}"/>
              </a:ext>
            </a:extLst>
          </p:cNvPr>
          <p:cNvSpPr>
            <a:spLocks noGrp="1"/>
          </p:cNvSpPr>
          <p:nvPr>
            <p:ph type="title"/>
          </p:nvPr>
        </p:nvSpPr>
        <p:spPr/>
        <p:txBody>
          <a:bodyPr/>
          <a:lstStyle/>
          <a:p>
            <a:r>
              <a:rPr lang="en-US" dirty="0"/>
              <a:t>Registers</a:t>
            </a:r>
          </a:p>
        </p:txBody>
      </p:sp>
      <p:sp>
        <p:nvSpPr>
          <p:cNvPr id="7" name="Content Placeholder 6">
            <a:extLst>
              <a:ext uri="{FF2B5EF4-FFF2-40B4-BE49-F238E27FC236}">
                <a16:creationId xmlns:a16="http://schemas.microsoft.com/office/drawing/2014/main" id="{9D048098-3E43-4A23-21AD-D1AD202ACEA7}"/>
              </a:ext>
            </a:extLst>
          </p:cNvPr>
          <p:cNvSpPr>
            <a:spLocks noGrp="1"/>
          </p:cNvSpPr>
          <p:nvPr>
            <p:ph idx="1"/>
          </p:nvPr>
        </p:nvSpPr>
        <p:spPr>
          <a:xfrm>
            <a:off x="457200" y="1600200"/>
            <a:ext cx="8610600" cy="4525963"/>
          </a:xfrm>
        </p:spPr>
        <p:txBody>
          <a:bodyPr>
            <a:normAutofit/>
          </a:bodyPr>
          <a:lstStyle/>
          <a:p>
            <a:r>
              <a:rPr lang="en-US" sz="2700" dirty="0"/>
              <a:t>This is a one-bit register.</a:t>
            </a:r>
          </a:p>
          <a:p>
            <a:r>
              <a:rPr lang="en-US" sz="2700" dirty="0"/>
              <a:t>The input bus is connected to </a:t>
            </a:r>
            <a:r>
              <a:rPr lang="en-US" sz="2700" i="1" dirty="0"/>
              <a:t>D In </a:t>
            </a:r>
            <a:r>
              <a:rPr lang="en-US" sz="2700" dirty="0"/>
              <a:t>all the time.</a:t>
            </a:r>
          </a:p>
          <a:p>
            <a:r>
              <a:rPr lang="en-US" sz="2700" dirty="0"/>
              <a:t>Data will only be sampled if both </a:t>
            </a:r>
            <a:r>
              <a:rPr lang="en-US" sz="2700" i="1" dirty="0"/>
              <a:t>Write</a:t>
            </a:r>
            <a:r>
              <a:rPr lang="en-US" sz="2700" dirty="0"/>
              <a:t> and </a:t>
            </a:r>
            <a:r>
              <a:rPr lang="en-US" sz="2700" i="1" dirty="0"/>
              <a:t>Clock</a:t>
            </a:r>
            <a:r>
              <a:rPr lang="en-US" sz="2700" dirty="0"/>
              <a:t> are logic 1.</a:t>
            </a:r>
          </a:p>
        </p:txBody>
      </p:sp>
      <p:pic>
        <p:nvPicPr>
          <p:cNvPr id="9" name="Picture 8" descr="There is a rectangle labeled latch. To the left of the latch is a vertical line labeled input bus. There is a connection form the input bus to the latch at a point labeled D in.&#10;&#10;There is an AND gate with two inputs labeled write and clock, The output of the AND gate is connected to the latch at a point labeled Enable. There is a triangle inside the latch rectangle at the Enable point, with the flat side next to the side of the rectangle.">
            <a:extLst>
              <a:ext uri="{FF2B5EF4-FFF2-40B4-BE49-F238E27FC236}">
                <a16:creationId xmlns:a16="http://schemas.microsoft.com/office/drawing/2014/main" id="{22CFE89F-A2B4-B0B8-F3C6-40C100A0D4A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905000" y="3581400"/>
            <a:ext cx="5151475" cy="2461261"/>
          </a:xfrm>
          <a:prstGeom prst="rect">
            <a:avLst/>
          </a:prstGeom>
        </p:spPr>
      </p:pic>
    </p:spTree>
    <p:extLst>
      <p:ext uri="{BB962C8B-B14F-4D97-AF65-F5344CB8AC3E}">
        <p14:creationId xmlns:p14="http://schemas.microsoft.com/office/powerpoint/2010/main" val="33028630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xit" presetSubtype="0" fill="hold" grpId="1" nodeType="withEffect">
                                  <p:stCondLst>
                                    <p:cond delay="0"/>
                                  </p:stCondLst>
                                  <p:childTnLst>
                                    <p:animEffect transition="out" filter="fade">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0"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820CF2-6ACA-1148-13C5-B5D9F577209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7291B6C6-23FC-345A-A6E9-C9236859AC5E}"/>
              </a:ext>
            </a:extLst>
          </p:cNvPr>
          <p:cNvSpPr/>
          <p:nvPr/>
        </p:nvSpPr>
        <p:spPr>
          <a:xfrm>
            <a:off x="4114800" y="4876800"/>
            <a:ext cx="647700" cy="22860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BF29F264-4A3E-E12D-1FAB-5257341AFE98}"/>
              </a:ext>
              <a:ext uri="{C183D7F6-B498-43B3-948B-1728B52AA6E4}">
                <adec:decorative xmlns:adec="http://schemas.microsoft.com/office/drawing/2017/decorative" val="1"/>
              </a:ext>
            </a:extLst>
          </p:cNvPr>
          <p:cNvSpPr/>
          <p:nvPr/>
        </p:nvSpPr>
        <p:spPr>
          <a:xfrm>
            <a:off x="4762500" y="3581401"/>
            <a:ext cx="2552700" cy="2209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F0B41E-70BC-68F2-D774-85ADFA88966E}"/>
              </a:ext>
            </a:extLst>
          </p:cNvPr>
          <p:cNvSpPr>
            <a:spLocks noGrp="1"/>
          </p:cNvSpPr>
          <p:nvPr>
            <p:ph type="title"/>
          </p:nvPr>
        </p:nvSpPr>
        <p:spPr/>
        <p:txBody>
          <a:bodyPr/>
          <a:lstStyle/>
          <a:p>
            <a:r>
              <a:rPr lang="en-US" dirty="0"/>
              <a:t>Register Output</a:t>
            </a:r>
          </a:p>
        </p:txBody>
      </p:sp>
      <p:sp>
        <p:nvSpPr>
          <p:cNvPr id="7" name="Content Placeholder 6">
            <a:extLst>
              <a:ext uri="{FF2B5EF4-FFF2-40B4-BE49-F238E27FC236}">
                <a16:creationId xmlns:a16="http://schemas.microsoft.com/office/drawing/2014/main" id="{AA38DD8C-73E4-88B0-F668-53DC7CA98628}"/>
              </a:ext>
            </a:extLst>
          </p:cNvPr>
          <p:cNvSpPr>
            <a:spLocks noGrp="1"/>
          </p:cNvSpPr>
          <p:nvPr>
            <p:ph idx="1"/>
          </p:nvPr>
        </p:nvSpPr>
        <p:spPr>
          <a:xfrm>
            <a:off x="457200" y="1600200"/>
            <a:ext cx="8610600" cy="4525963"/>
          </a:xfrm>
        </p:spPr>
        <p:txBody>
          <a:bodyPr>
            <a:normAutofit/>
          </a:bodyPr>
          <a:lstStyle/>
          <a:p>
            <a:r>
              <a:rPr lang="en-US" sz="2700" dirty="0"/>
              <a:t>The output is active all the time.</a:t>
            </a:r>
          </a:p>
          <a:p>
            <a:r>
              <a:rPr lang="en-US" sz="2700" dirty="0"/>
              <a:t>Output will reach the A or B Bus only if the corresponding tri-state buffer is enabled.</a:t>
            </a:r>
          </a:p>
          <a:p>
            <a:r>
              <a:rPr lang="en-US" sz="2700" dirty="0"/>
              <a:t>Both can be enabled at the same time.</a:t>
            </a:r>
          </a:p>
          <a:p>
            <a:endParaRPr lang="en-US" sz="2700" dirty="0"/>
          </a:p>
          <a:p>
            <a:endParaRPr lang="en-US" sz="2700" dirty="0"/>
          </a:p>
        </p:txBody>
      </p:sp>
      <p:pic>
        <p:nvPicPr>
          <p:cNvPr id="9" name="Picture 8" descr="There is a rectangle labeled latch. To the left of the latch is a vertical line labeled input bus. There is a connection form the input bus to the latch at a point labeled D in.&#10;&#10;There is an AND gate with two inputs labeled write and clock, The output of the AND gate is connected to the latch at a point labeled Enable. There is a triangle inside the latch rectangle at the Enable point, with the flat side next to the side of the rectangle.">
            <a:extLst>
              <a:ext uri="{FF2B5EF4-FFF2-40B4-BE49-F238E27FC236}">
                <a16:creationId xmlns:a16="http://schemas.microsoft.com/office/drawing/2014/main" id="{C648FF53-4A46-F48F-0ABC-DB89F677D7F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905000" y="3581400"/>
            <a:ext cx="5151475" cy="2461261"/>
          </a:xfrm>
          <a:prstGeom prst="rect">
            <a:avLst/>
          </a:prstGeom>
        </p:spPr>
      </p:pic>
    </p:spTree>
    <p:extLst>
      <p:ext uri="{BB962C8B-B14F-4D97-AF65-F5344CB8AC3E}">
        <p14:creationId xmlns:p14="http://schemas.microsoft.com/office/powerpoint/2010/main" val="2021851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xit" presetSubtype="0" fill="hold" grpId="0" nodeType="withEffect">
                                  <p:stCondLst>
                                    <p:cond delay="0"/>
                                  </p:stCondLst>
                                  <p:childTnLst>
                                    <p:animEffect transition="out" filter="fade">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xEl>
                                              <p:pRg st="2" end="2"/>
                                            </p:txEl>
                                          </p:spTgt>
                                        </p:tgtEl>
                                        <p:attrNameLst>
                                          <p:attrName>style.visibility</p:attrName>
                                        </p:attrNameLst>
                                      </p:cBhvr>
                                      <p:to>
                                        <p:strVal val="visible"/>
                                      </p:to>
                                    </p:set>
                                    <p:animEffect transition="in" filter="fade">
                                      <p:cBhvr>
                                        <p:cTn id="18"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82181-1D11-81A5-07EF-2B776E522865}"/>
              </a:ext>
            </a:extLst>
          </p:cNvPr>
          <p:cNvSpPr>
            <a:spLocks noGrp="1"/>
          </p:cNvSpPr>
          <p:nvPr>
            <p:ph type="title"/>
          </p:nvPr>
        </p:nvSpPr>
        <p:spPr/>
        <p:txBody>
          <a:bodyPr>
            <a:normAutofit fontScale="90000"/>
          </a:bodyPr>
          <a:lstStyle/>
          <a:p>
            <a:r>
              <a:rPr lang="en-US" dirty="0"/>
              <a:t>Two (or More) Bits in a Register</a:t>
            </a:r>
          </a:p>
        </p:txBody>
      </p:sp>
      <p:pic>
        <p:nvPicPr>
          <p:cNvPr id="5" name="Content Placeholder 4" descr="The input bus now has two lines.  The first line is connected to the first, upper, latch.  The second input line is connected to the second latch.  The first latch’s A and B outputs are connected to the first lines of the A and B buses.  The second latch’s A and B outputs are connected to the second lines of the A and B buses.&#10;&#10;All the Write signals are connected together, as are all the clock lines, all the Enable A lines, and all the Enable B lines.&#10;&#10;This can be extended to registers of many bits.&#10;">
            <a:extLst>
              <a:ext uri="{FF2B5EF4-FFF2-40B4-BE49-F238E27FC236}">
                <a16:creationId xmlns:a16="http://schemas.microsoft.com/office/drawing/2014/main" id="{B1926315-2F1B-2324-7B1D-F0A89F4C33E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p:blipFill>
        <p:spPr>
          <a:xfrm>
            <a:off x="2042785" y="1600200"/>
            <a:ext cx="5058429" cy="4525963"/>
          </a:xfrm>
        </p:spPr>
      </p:pic>
    </p:spTree>
    <p:extLst>
      <p:ext uri="{BB962C8B-B14F-4D97-AF65-F5344CB8AC3E}">
        <p14:creationId xmlns:p14="http://schemas.microsoft.com/office/powerpoint/2010/main" val="151866124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dirty="0">
                <a:latin typeface="+mj-lt"/>
                <a:cs typeface="Arial"/>
              </a:rPr>
              <a:t>Units of Memory</a:t>
            </a:r>
            <a:endParaRPr lang="en-US" dirty="0">
              <a:latin typeface="+mj-lt"/>
            </a:endParaRPr>
          </a:p>
        </p:txBody>
      </p:sp>
      <p:sp>
        <p:nvSpPr>
          <p:cNvPr id="44035" name="Rectangle 3"/>
          <p:cNvSpPr>
            <a:spLocks noGrp="1" noChangeArrowheads="1"/>
          </p:cNvSpPr>
          <p:nvPr>
            <p:ph idx="1"/>
          </p:nvPr>
        </p:nvSpPr>
        <p:spPr>
          <a:xfrm>
            <a:off x="457200" y="1524000"/>
            <a:ext cx="8229600" cy="4525963"/>
          </a:xfrm>
        </p:spPr>
        <p:txBody>
          <a:bodyPr>
            <a:noAutofit/>
          </a:bodyPr>
          <a:lstStyle/>
          <a:p>
            <a:r>
              <a:rPr lang="en-US" sz="2800" dirty="0"/>
              <a:t>The smallest unit of storage is one </a:t>
            </a:r>
            <a:r>
              <a:rPr lang="en-US" sz="2800" i="1" dirty="0"/>
              <a:t>bit</a:t>
            </a:r>
            <a:r>
              <a:rPr lang="en-US" sz="2800" dirty="0"/>
              <a:t>; can hold only zero or one.</a:t>
            </a:r>
          </a:p>
          <a:p>
            <a:r>
              <a:rPr lang="en-US" sz="2800" b="1" dirty="0"/>
              <a:t>Bit:</a:t>
            </a:r>
            <a:r>
              <a:rPr lang="en-US" sz="2800" dirty="0"/>
              <a:t> </a:t>
            </a:r>
            <a:r>
              <a:rPr lang="en-US" sz="2800" b="1" u="sng" dirty="0"/>
              <a:t>b</a:t>
            </a:r>
            <a:r>
              <a:rPr lang="en-US" sz="2800" dirty="0"/>
              <a:t>inary dig</a:t>
            </a:r>
            <a:r>
              <a:rPr lang="en-US" sz="2800" b="1" u="sng" dirty="0"/>
              <a:t>it</a:t>
            </a:r>
          </a:p>
          <a:p>
            <a:r>
              <a:rPr lang="en-US" sz="2800" dirty="0"/>
              <a:t>Bits are organized into larger units.</a:t>
            </a:r>
          </a:p>
          <a:p>
            <a:pPr lvl="1"/>
            <a:r>
              <a:rPr lang="en-US" sz="2400" dirty="0"/>
              <a:t>A </a:t>
            </a:r>
            <a:r>
              <a:rPr lang="en-US" sz="2400" b="1" dirty="0"/>
              <a:t>byte</a:t>
            </a:r>
            <a:r>
              <a:rPr lang="en-US" sz="2400" dirty="0"/>
              <a:t> (or octet) is eight bits.</a:t>
            </a:r>
          </a:p>
          <a:p>
            <a:pPr lvl="1"/>
            <a:r>
              <a:rPr lang="en-US" sz="2400" dirty="0"/>
              <a:t>A </a:t>
            </a:r>
            <a:r>
              <a:rPr lang="en-US" sz="2400" b="1" dirty="0"/>
              <a:t>word</a:t>
            </a:r>
            <a:r>
              <a:rPr lang="en-US" sz="2400" dirty="0"/>
              <a:t> may be 16, 32, 64, or more bits, depending on the architecture of the computer.</a:t>
            </a:r>
          </a:p>
          <a:p>
            <a:pPr lvl="1"/>
            <a:r>
              <a:rPr lang="en-US" sz="2400" dirty="0"/>
              <a:t>Computers (usually) perform arithmetic one word at a time; bigger words = faster computer.</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7</a:t>
            </a:fld>
            <a:endParaRPr lang="en-US" dirty="0"/>
          </a:p>
        </p:txBody>
      </p:sp>
    </p:spTree>
    <p:custDataLst>
      <p:tags r:id="rId1"/>
    </p:custDataLst>
    <p:extLst>
      <p:ext uri="{BB962C8B-B14F-4D97-AF65-F5344CB8AC3E}">
        <p14:creationId xmlns:p14="http://schemas.microsoft.com/office/powerpoint/2010/main" val="1867305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035">
                                            <p:txEl>
                                              <p:pRg st="1" end="1"/>
                                            </p:txEl>
                                          </p:spTgt>
                                        </p:tgtEl>
                                        <p:attrNameLst>
                                          <p:attrName>style.visibility</p:attrName>
                                        </p:attrNameLst>
                                      </p:cBhvr>
                                      <p:to>
                                        <p:strVal val="visible"/>
                                      </p:to>
                                    </p:set>
                                    <p:animEffect transition="in" filter="fade">
                                      <p:cBhvr>
                                        <p:cTn id="7" dur="500"/>
                                        <p:tgtEl>
                                          <p:spTgt spid="4403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4035">
                                            <p:txEl>
                                              <p:pRg st="2" end="2"/>
                                            </p:txEl>
                                          </p:spTgt>
                                        </p:tgtEl>
                                        <p:attrNameLst>
                                          <p:attrName>style.visibility</p:attrName>
                                        </p:attrNameLst>
                                      </p:cBhvr>
                                      <p:to>
                                        <p:strVal val="visible"/>
                                      </p:to>
                                    </p:set>
                                    <p:animEffect transition="in" filter="fade">
                                      <p:cBhvr>
                                        <p:cTn id="12" dur="500"/>
                                        <p:tgtEl>
                                          <p:spTgt spid="4403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4035">
                                            <p:txEl>
                                              <p:pRg st="3" end="3"/>
                                            </p:txEl>
                                          </p:spTgt>
                                        </p:tgtEl>
                                        <p:attrNameLst>
                                          <p:attrName>style.visibility</p:attrName>
                                        </p:attrNameLst>
                                      </p:cBhvr>
                                      <p:to>
                                        <p:strVal val="visible"/>
                                      </p:to>
                                    </p:set>
                                    <p:animEffect transition="in" filter="fade">
                                      <p:cBhvr>
                                        <p:cTn id="17" dur="500"/>
                                        <p:tgtEl>
                                          <p:spTgt spid="4403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4035">
                                            <p:txEl>
                                              <p:pRg st="4" end="4"/>
                                            </p:txEl>
                                          </p:spTgt>
                                        </p:tgtEl>
                                        <p:attrNameLst>
                                          <p:attrName>style.visibility</p:attrName>
                                        </p:attrNameLst>
                                      </p:cBhvr>
                                      <p:to>
                                        <p:strVal val="visible"/>
                                      </p:to>
                                    </p:set>
                                    <p:animEffect transition="in" filter="fade">
                                      <p:cBhvr>
                                        <p:cTn id="22" dur="500"/>
                                        <p:tgtEl>
                                          <p:spTgt spid="4403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4035">
                                            <p:txEl>
                                              <p:pRg st="5" end="5"/>
                                            </p:txEl>
                                          </p:spTgt>
                                        </p:tgtEl>
                                        <p:attrNameLst>
                                          <p:attrName>style.visibility</p:attrName>
                                        </p:attrNameLst>
                                      </p:cBhvr>
                                      <p:to>
                                        <p:strVal val="visible"/>
                                      </p:to>
                                    </p:set>
                                    <p:animEffect transition="in" filter="fade">
                                      <p:cBhvr>
                                        <p:cTn id="27" dur="500"/>
                                        <p:tgtEl>
                                          <p:spTgt spid="4403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75D7B-EC0E-C3E1-02D8-89AC63E4E754}"/>
              </a:ext>
            </a:extLst>
          </p:cNvPr>
          <p:cNvSpPr>
            <a:spLocks noGrp="1"/>
          </p:cNvSpPr>
          <p:nvPr>
            <p:ph type="title"/>
          </p:nvPr>
        </p:nvSpPr>
        <p:spPr/>
        <p:txBody>
          <a:bodyPr/>
          <a:lstStyle/>
          <a:p>
            <a:r>
              <a:rPr lang="en-US" dirty="0"/>
              <a:t>Abstract Register</a:t>
            </a:r>
          </a:p>
        </p:txBody>
      </p:sp>
      <p:sp>
        <p:nvSpPr>
          <p:cNvPr id="3" name="Content Placeholder 2">
            <a:extLst>
              <a:ext uri="{FF2B5EF4-FFF2-40B4-BE49-F238E27FC236}">
                <a16:creationId xmlns:a16="http://schemas.microsoft.com/office/drawing/2014/main" id="{AC5A19AE-F6D8-6615-3F50-5B4197274186}"/>
              </a:ext>
            </a:extLst>
          </p:cNvPr>
          <p:cNvSpPr>
            <a:spLocks noGrp="1"/>
          </p:cNvSpPr>
          <p:nvPr>
            <p:ph idx="1"/>
          </p:nvPr>
        </p:nvSpPr>
        <p:spPr>
          <a:xfrm>
            <a:off x="457200" y="1600200"/>
            <a:ext cx="8458200" cy="4525963"/>
          </a:xfrm>
        </p:spPr>
        <p:txBody>
          <a:bodyPr/>
          <a:lstStyle/>
          <a:p>
            <a:r>
              <a:rPr lang="en-US" dirty="0"/>
              <a:t>This is an </a:t>
            </a:r>
            <a:r>
              <a:rPr lang="en-US" i="1" dirty="0"/>
              <a:t>n</a:t>
            </a:r>
            <a:r>
              <a:rPr lang="en-US" dirty="0"/>
              <a:t>-bit, two output register.</a:t>
            </a:r>
          </a:p>
          <a:p>
            <a:r>
              <a:rPr lang="en-US" dirty="0"/>
              <a:t>Conceptually, it is </a:t>
            </a:r>
            <a:r>
              <a:rPr lang="en-US" i="1" dirty="0"/>
              <a:t>n</a:t>
            </a:r>
            <a:r>
              <a:rPr lang="en-US" dirty="0"/>
              <a:t> one-bit registers with </a:t>
            </a:r>
            <a:r>
              <a:rPr lang="en-US" i="1" dirty="0"/>
              <a:t>n</a:t>
            </a:r>
            <a:r>
              <a:rPr lang="en-US" dirty="0"/>
              <a:t> input bus lines and </a:t>
            </a:r>
            <a:r>
              <a:rPr lang="en-US" i="1" dirty="0"/>
              <a:t>n</a:t>
            </a:r>
            <a:r>
              <a:rPr lang="en-US" dirty="0"/>
              <a:t> A and B output bus lines.</a:t>
            </a:r>
          </a:p>
          <a:p>
            <a:r>
              <a:rPr lang="en-US" dirty="0"/>
              <a:t>The </a:t>
            </a:r>
            <a:r>
              <a:rPr lang="en-US" i="1" dirty="0"/>
              <a:t>Clock</a:t>
            </a:r>
            <a:r>
              <a:rPr lang="en-US" dirty="0"/>
              <a:t> signal is not shown (abstracted away.)</a:t>
            </a:r>
          </a:p>
        </p:txBody>
      </p:sp>
      <p:pic>
        <p:nvPicPr>
          <p:cNvPr id="5" name="Picture 4" descr="A rectangle labeled register. On the left, a fat arrow pointing to the register and labeled input. On the right two fat arrows pointing away from the register and labeled output A and output B.&#10;&#10;Below are three smaller arrows, all pointing toward the register. They are labeled write, enable A and enable B.">
            <a:extLst>
              <a:ext uri="{FF2B5EF4-FFF2-40B4-BE49-F238E27FC236}">
                <a16:creationId xmlns:a16="http://schemas.microsoft.com/office/drawing/2014/main" id="{B9B063B7-72CE-48C4-BDB6-A0B2F2E3AB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5841" y="3429000"/>
            <a:ext cx="5752318" cy="3087077"/>
          </a:xfrm>
          <a:prstGeom prst="rect">
            <a:avLst/>
          </a:prstGeom>
        </p:spPr>
      </p:pic>
      <p:grpSp>
        <p:nvGrpSpPr>
          <p:cNvPr id="8" name="Group 7">
            <a:extLst>
              <a:ext uri="{FF2B5EF4-FFF2-40B4-BE49-F238E27FC236}">
                <a16:creationId xmlns:a16="http://schemas.microsoft.com/office/drawing/2014/main" id="{DBBFC109-B9EC-C508-92AF-42CB9AC15379}"/>
              </a:ext>
            </a:extLst>
          </p:cNvPr>
          <p:cNvGrpSpPr/>
          <p:nvPr/>
        </p:nvGrpSpPr>
        <p:grpSpPr>
          <a:xfrm>
            <a:off x="5715000" y="3776246"/>
            <a:ext cx="370614" cy="643354"/>
            <a:chOff x="5715000" y="3776246"/>
            <a:chExt cx="370614" cy="643354"/>
          </a:xfrm>
        </p:grpSpPr>
        <p:sp>
          <p:nvSpPr>
            <p:cNvPr id="4" name="TextBox 3">
              <a:extLst>
                <a:ext uri="{FF2B5EF4-FFF2-40B4-BE49-F238E27FC236}">
                  <a16:creationId xmlns:a16="http://schemas.microsoft.com/office/drawing/2014/main" id="{D08EA3D9-38F2-7859-C5CC-A47A585FBB24}"/>
                </a:ext>
              </a:extLst>
            </p:cNvPr>
            <p:cNvSpPr txBox="1"/>
            <p:nvPr/>
          </p:nvSpPr>
          <p:spPr>
            <a:xfrm>
              <a:off x="5715000" y="3776246"/>
              <a:ext cx="370614" cy="338554"/>
            </a:xfrm>
            <a:prstGeom prst="rect">
              <a:avLst/>
            </a:prstGeom>
            <a:noFill/>
          </p:spPr>
          <p:txBody>
            <a:bodyPr wrap="none" rtlCol="0">
              <a:spAutoFit/>
            </a:bodyPr>
            <a:lstStyle/>
            <a:p>
              <a:r>
                <a:rPr lang="en-US" sz="1600" b="1" dirty="0">
                  <a:latin typeface="Arial Narrow" panose="020B0606020202030204" pitchFamily="34" charset="0"/>
                </a:rPr>
                <a:t>32</a:t>
              </a:r>
            </a:p>
          </p:txBody>
        </p:sp>
        <p:cxnSp>
          <p:nvCxnSpPr>
            <p:cNvPr id="7" name="Straight Connector 6">
              <a:extLst>
                <a:ext uri="{FF2B5EF4-FFF2-40B4-BE49-F238E27FC236}">
                  <a16:creationId xmlns:a16="http://schemas.microsoft.com/office/drawing/2014/main" id="{59E4B827-17A4-09A0-3B2C-2F58DE0D091C}"/>
                </a:ext>
              </a:extLst>
            </p:cNvPr>
            <p:cNvCxnSpPr/>
            <p:nvPr/>
          </p:nvCxnSpPr>
          <p:spPr>
            <a:xfrm flipH="1">
              <a:off x="5715000" y="4038600"/>
              <a:ext cx="152400" cy="381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211414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173301-3221-9525-F263-A8784A5F28C9}"/>
              </a:ext>
            </a:extLst>
          </p:cNvPr>
          <p:cNvSpPr>
            <a:spLocks noGrp="1"/>
          </p:cNvSpPr>
          <p:nvPr>
            <p:ph type="title"/>
          </p:nvPr>
        </p:nvSpPr>
        <p:spPr/>
        <p:txBody>
          <a:bodyPr/>
          <a:lstStyle/>
          <a:p>
            <a:r>
              <a:rPr lang="en-US" dirty="0"/>
              <a:t>Think About Computation</a:t>
            </a:r>
          </a:p>
        </p:txBody>
      </p:sp>
      <p:sp>
        <p:nvSpPr>
          <p:cNvPr id="3" name="Content Placeholder 2">
            <a:extLst>
              <a:ext uri="{FF2B5EF4-FFF2-40B4-BE49-F238E27FC236}">
                <a16:creationId xmlns:a16="http://schemas.microsoft.com/office/drawing/2014/main" id="{34FFECC1-7E24-E08A-316D-AF8676D36B68}"/>
              </a:ext>
            </a:extLst>
          </p:cNvPr>
          <p:cNvSpPr>
            <a:spLocks noGrp="1"/>
          </p:cNvSpPr>
          <p:nvPr>
            <p:ph idx="1"/>
          </p:nvPr>
        </p:nvSpPr>
        <p:spPr/>
        <p:txBody>
          <a:bodyPr/>
          <a:lstStyle/>
          <a:p>
            <a:pPr marL="0" indent="0">
              <a:buNone/>
            </a:pPr>
            <a:r>
              <a:rPr lang="en-US" dirty="0"/>
              <a:t>Compute:   </a:t>
            </a:r>
            <a:r>
              <a:rPr lang="en-US" dirty="0">
                <a:latin typeface="Lucida Console" panose="020B0609040504020204" pitchFamily="49" charset="0"/>
              </a:rPr>
              <a:t>A=</a:t>
            </a:r>
            <a:r>
              <a:rPr lang="en-US" dirty="0" err="1">
                <a:latin typeface="Lucida Console" panose="020B0609040504020204" pitchFamily="49" charset="0"/>
              </a:rPr>
              <a:t>A+B</a:t>
            </a:r>
            <a:endParaRPr lang="en-US" dirty="0">
              <a:latin typeface="Lucida Console" panose="020B0609040504020204" pitchFamily="49" charset="0"/>
            </a:endParaRPr>
          </a:p>
          <a:p>
            <a:pPr marL="0" indent="0">
              <a:buNone/>
            </a:pPr>
            <a:r>
              <a:rPr lang="en-US" dirty="0">
                <a:latin typeface="+mn-lt"/>
              </a:rPr>
              <a:t>A and B are in registers. Is there a problem?</a:t>
            </a:r>
          </a:p>
        </p:txBody>
      </p:sp>
      <p:pic>
        <p:nvPicPr>
          <p:cNvPr id="5" name="Picture 4" descr="A diagram showing 2 registers &quot;A&quot; and &quot;B&quot; connected to an &quot;Adder&quot; whose output then is connected back to the &quot;A&quot; register.">
            <a:extLst>
              <a:ext uri="{FF2B5EF4-FFF2-40B4-BE49-F238E27FC236}">
                <a16:creationId xmlns:a16="http://schemas.microsoft.com/office/drawing/2014/main" id="{6E853BBD-E428-E049-8A56-629681EFDC3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743200" y="2703632"/>
            <a:ext cx="3810000" cy="3605092"/>
          </a:xfrm>
          <a:prstGeom prst="rect">
            <a:avLst/>
          </a:prstGeom>
        </p:spPr>
      </p:pic>
      <p:sp>
        <p:nvSpPr>
          <p:cNvPr id="6" name="Oval 5">
            <a:extLst>
              <a:ext uri="{FF2B5EF4-FFF2-40B4-BE49-F238E27FC236}">
                <a16:creationId xmlns:a16="http://schemas.microsoft.com/office/drawing/2014/main" id="{852FF073-EA14-49E2-D932-BFDD3DCF3C22}"/>
              </a:ext>
              <a:ext uri="{C183D7F6-B498-43B3-948B-1728B52AA6E4}">
                <adec:decorative xmlns:adec="http://schemas.microsoft.com/office/drawing/2017/decorative" val="1"/>
              </a:ext>
            </a:extLst>
          </p:cNvPr>
          <p:cNvSpPr/>
          <p:nvPr/>
        </p:nvSpPr>
        <p:spPr>
          <a:xfrm>
            <a:off x="2743200" y="3352800"/>
            <a:ext cx="914400" cy="609600"/>
          </a:xfrm>
          <a:prstGeom prst="ellipse">
            <a:avLst/>
          </a:prstGeom>
          <a:noFill/>
          <a:ln w="41275">
            <a:solidFill>
              <a:srgbClr val="C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19222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2E5CB-4859-FC8B-96CF-ACB251D5314E}"/>
              </a:ext>
            </a:extLst>
          </p:cNvPr>
          <p:cNvSpPr>
            <a:spLocks noGrp="1"/>
          </p:cNvSpPr>
          <p:nvPr>
            <p:ph type="title"/>
          </p:nvPr>
        </p:nvSpPr>
        <p:spPr/>
        <p:txBody>
          <a:bodyPr/>
          <a:lstStyle/>
          <a:p>
            <a:r>
              <a:rPr lang="en-US" dirty="0"/>
              <a:t>The Clock Cycle</a:t>
            </a:r>
          </a:p>
        </p:txBody>
      </p:sp>
      <p:pic>
        <p:nvPicPr>
          <p:cNvPr id="7" name="Picture 6" descr="A black rectangular object with a white line&#10;&#10;Description automatically generated">
            <a:extLst>
              <a:ext uri="{FF2B5EF4-FFF2-40B4-BE49-F238E27FC236}">
                <a16:creationId xmlns:a16="http://schemas.microsoft.com/office/drawing/2014/main" id="{A973B03A-DF6B-EF13-5D60-49B7AD5125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113" y="2440257"/>
            <a:ext cx="8407774" cy="2669622"/>
          </a:xfrm>
          <a:prstGeom prst="rect">
            <a:avLst/>
          </a:prstGeom>
        </p:spPr>
      </p:pic>
      <p:sp>
        <p:nvSpPr>
          <p:cNvPr id="8" name="TextBox 7">
            <a:extLst>
              <a:ext uri="{FF2B5EF4-FFF2-40B4-BE49-F238E27FC236}">
                <a16:creationId xmlns:a16="http://schemas.microsoft.com/office/drawing/2014/main" id="{39226345-4ECD-92F6-52AC-86AEA55486D8}"/>
              </a:ext>
            </a:extLst>
          </p:cNvPr>
          <p:cNvSpPr txBox="1"/>
          <p:nvPr/>
        </p:nvSpPr>
        <p:spPr>
          <a:xfrm>
            <a:off x="1917036" y="3863059"/>
            <a:ext cx="841360" cy="923330"/>
          </a:xfrm>
          <a:prstGeom prst="rect">
            <a:avLst/>
          </a:prstGeom>
          <a:noFill/>
        </p:spPr>
        <p:txBody>
          <a:bodyPr wrap="square" rtlCol="0">
            <a:spAutoFit/>
          </a:bodyPr>
          <a:lstStyle/>
          <a:p>
            <a:r>
              <a:rPr lang="en-US" dirty="0">
                <a:latin typeface="Arial Narrow" panose="020B0606020202030204" pitchFamily="34" charset="0"/>
              </a:rPr>
              <a:t>Set up control signals.</a:t>
            </a:r>
          </a:p>
        </p:txBody>
      </p:sp>
      <p:sp>
        <p:nvSpPr>
          <p:cNvPr id="9" name="TextBox 8">
            <a:extLst>
              <a:ext uri="{FF2B5EF4-FFF2-40B4-BE49-F238E27FC236}">
                <a16:creationId xmlns:a16="http://schemas.microsoft.com/office/drawing/2014/main" id="{50537CBD-BB80-18B2-0C50-834A742CF5EC}"/>
              </a:ext>
            </a:extLst>
          </p:cNvPr>
          <p:cNvSpPr txBox="1"/>
          <p:nvPr/>
        </p:nvSpPr>
        <p:spPr>
          <a:xfrm>
            <a:off x="6217594" y="3863059"/>
            <a:ext cx="1009370" cy="369332"/>
          </a:xfrm>
          <a:prstGeom prst="rect">
            <a:avLst/>
          </a:prstGeom>
          <a:noFill/>
        </p:spPr>
        <p:txBody>
          <a:bodyPr wrap="square" rtlCol="0">
            <a:spAutoFit/>
          </a:bodyPr>
          <a:lstStyle/>
          <a:p>
            <a:r>
              <a:rPr lang="en-US" dirty="0">
                <a:latin typeface="Arial Narrow" panose="020B0606020202030204" pitchFamily="34" charset="0"/>
              </a:rPr>
              <a:t>Tolerance</a:t>
            </a:r>
          </a:p>
        </p:txBody>
      </p:sp>
      <p:sp>
        <p:nvSpPr>
          <p:cNvPr id="10" name="TextBox 9">
            <a:extLst>
              <a:ext uri="{FF2B5EF4-FFF2-40B4-BE49-F238E27FC236}">
                <a16:creationId xmlns:a16="http://schemas.microsoft.com/office/drawing/2014/main" id="{DF71878D-D86B-0BF6-E9C3-0054200CEBC4}"/>
              </a:ext>
            </a:extLst>
          </p:cNvPr>
          <p:cNvSpPr txBox="1"/>
          <p:nvPr/>
        </p:nvSpPr>
        <p:spPr>
          <a:xfrm>
            <a:off x="2758396" y="3863059"/>
            <a:ext cx="1009370" cy="1200329"/>
          </a:xfrm>
          <a:prstGeom prst="rect">
            <a:avLst/>
          </a:prstGeom>
          <a:noFill/>
        </p:spPr>
        <p:txBody>
          <a:bodyPr wrap="square" rtlCol="0">
            <a:spAutoFit/>
          </a:bodyPr>
          <a:lstStyle/>
          <a:p>
            <a:r>
              <a:rPr lang="en-US" dirty="0" err="1">
                <a:latin typeface="Arial Narrow" panose="020B0606020202030204" pitchFamily="34" charset="0"/>
              </a:rPr>
              <a:t>Propa</a:t>
            </a:r>
            <a:r>
              <a:rPr lang="en-US" dirty="0">
                <a:latin typeface="Arial Narrow" panose="020B0606020202030204" pitchFamily="34" charset="0"/>
              </a:rPr>
              <a:t>-</a:t>
            </a:r>
            <a:br>
              <a:rPr lang="en-US" dirty="0">
                <a:latin typeface="Arial Narrow" panose="020B0606020202030204" pitchFamily="34" charset="0"/>
              </a:rPr>
            </a:br>
            <a:r>
              <a:rPr lang="en-US" dirty="0" err="1">
                <a:latin typeface="Arial Narrow" panose="020B0606020202030204" pitchFamily="34" charset="0"/>
              </a:rPr>
              <a:t>gation</a:t>
            </a:r>
            <a:r>
              <a:rPr lang="en-US" dirty="0">
                <a:latin typeface="Arial Narrow" panose="020B0606020202030204" pitchFamily="34" charset="0"/>
              </a:rPr>
              <a:t> on </a:t>
            </a:r>
          </a:p>
          <a:p>
            <a:r>
              <a:rPr lang="en-US" dirty="0">
                <a:latin typeface="Arial Narrow" panose="020B0606020202030204" pitchFamily="34" charset="0"/>
              </a:rPr>
              <a:t>A and B </a:t>
            </a:r>
            <a:br>
              <a:rPr lang="en-US" dirty="0">
                <a:latin typeface="Arial Narrow" panose="020B0606020202030204" pitchFamily="34" charset="0"/>
              </a:rPr>
            </a:br>
            <a:r>
              <a:rPr lang="en-US" dirty="0">
                <a:latin typeface="Arial Narrow" panose="020B0606020202030204" pitchFamily="34" charset="0"/>
              </a:rPr>
              <a:t>buses.</a:t>
            </a:r>
          </a:p>
        </p:txBody>
      </p:sp>
      <p:sp>
        <p:nvSpPr>
          <p:cNvPr id="11" name="TextBox 10">
            <a:extLst>
              <a:ext uri="{FF2B5EF4-FFF2-40B4-BE49-F238E27FC236}">
                <a16:creationId xmlns:a16="http://schemas.microsoft.com/office/drawing/2014/main" id="{FE1B2B9B-75CF-7DEC-9DF4-B60B7E7D17F2}"/>
              </a:ext>
            </a:extLst>
          </p:cNvPr>
          <p:cNvSpPr txBox="1"/>
          <p:nvPr/>
        </p:nvSpPr>
        <p:spPr>
          <a:xfrm>
            <a:off x="5376236" y="3863059"/>
            <a:ext cx="1009370" cy="923330"/>
          </a:xfrm>
          <a:prstGeom prst="rect">
            <a:avLst/>
          </a:prstGeom>
          <a:noFill/>
        </p:spPr>
        <p:txBody>
          <a:bodyPr wrap="square" rtlCol="0">
            <a:spAutoFit/>
          </a:bodyPr>
          <a:lstStyle/>
          <a:p>
            <a:r>
              <a:rPr lang="en-US" dirty="0" err="1">
                <a:latin typeface="Arial Narrow" panose="020B0606020202030204" pitchFamily="34" charset="0"/>
              </a:rPr>
              <a:t>Propa</a:t>
            </a:r>
            <a:r>
              <a:rPr lang="en-US" dirty="0">
                <a:latin typeface="Arial Narrow" panose="020B0606020202030204" pitchFamily="34" charset="0"/>
              </a:rPr>
              <a:t>-</a:t>
            </a:r>
            <a:br>
              <a:rPr lang="en-US" dirty="0">
                <a:latin typeface="Arial Narrow" panose="020B0606020202030204" pitchFamily="34" charset="0"/>
              </a:rPr>
            </a:br>
            <a:r>
              <a:rPr lang="en-US" dirty="0" err="1">
                <a:latin typeface="Arial Narrow" panose="020B0606020202030204" pitchFamily="34" charset="0"/>
              </a:rPr>
              <a:t>gation</a:t>
            </a:r>
            <a:r>
              <a:rPr lang="en-US" dirty="0">
                <a:latin typeface="Arial Narrow" panose="020B0606020202030204" pitchFamily="34" charset="0"/>
              </a:rPr>
              <a:t> </a:t>
            </a:r>
            <a:br>
              <a:rPr lang="en-US" dirty="0">
                <a:latin typeface="Arial Narrow" panose="020B0606020202030204" pitchFamily="34" charset="0"/>
              </a:rPr>
            </a:br>
            <a:r>
              <a:rPr lang="en-US" dirty="0">
                <a:latin typeface="Arial Narrow" panose="020B0606020202030204" pitchFamily="34" charset="0"/>
              </a:rPr>
              <a:t>on C Bus</a:t>
            </a:r>
          </a:p>
        </p:txBody>
      </p:sp>
      <p:sp>
        <p:nvSpPr>
          <p:cNvPr id="12" name="TextBox 11">
            <a:extLst>
              <a:ext uri="{FF2B5EF4-FFF2-40B4-BE49-F238E27FC236}">
                <a16:creationId xmlns:a16="http://schemas.microsoft.com/office/drawing/2014/main" id="{AE3805AB-64C8-B076-7993-E29A77634ECD}"/>
              </a:ext>
            </a:extLst>
          </p:cNvPr>
          <p:cNvSpPr txBox="1"/>
          <p:nvPr/>
        </p:nvSpPr>
        <p:spPr>
          <a:xfrm>
            <a:off x="3880317" y="3863059"/>
            <a:ext cx="1260281" cy="923330"/>
          </a:xfrm>
          <a:prstGeom prst="rect">
            <a:avLst/>
          </a:prstGeom>
          <a:noFill/>
        </p:spPr>
        <p:txBody>
          <a:bodyPr wrap="none" rtlCol="0">
            <a:spAutoFit/>
          </a:bodyPr>
          <a:lstStyle/>
          <a:p>
            <a:r>
              <a:rPr lang="en-US" dirty="0">
                <a:latin typeface="Arial Narrow" panose="020B0606020202030204" pitchFamily="34" charset="0"/>
              </a:rPr>
              <a:t>Computation</a:t>
            </a:r>
            <a:br>
              <a:rPr lang="en-US" dirty="0">
                <a:latin typeface="Arial Narrow" panose="020B0606020202030204" pitchFamily="34" charset="0"/>
              </a:rPr>
            </a:br>
            <a:r>
              <a:rPr lang="en-US" dirty="0">
                <a:latin typeface="Arial Narrow" panose="020B0606020202030204" pitchFamily="34" charset="0"/>
              </a:rPr>
              <a:t>through</a:t>
            </a:r>
            <a:br>
              <a:rPr lang="en-US" dirty="0">
                <a:latin typeface="Arial Narrow" panose="020B0606020202030204" pitchFamily="34" charset="0"/>
              </a:rPr>
            </a:br>
            <a:r>
              <a:rPr lang="en-US" dirty="0">
                <a:latin typeface="Arial Narrow" panose="020B0606020202030204" pitchFamily="34" charset="0"/>
              </a:rPr>
              <a:t>Adder/ALU</a:t>
            </a:r>
          </a:p>
        </p:txBody>
      </p:sp>
      <p:sp>
        <p:nvSpPr>
          <p:cNvPr id="3" name="Text Box 5">
            <a:extLst>
              <a:ext uri="{FF2B5EF4-FFF2-40B4-BE49-F238E27FC236}">
                <a16:creationId xmlns:a16="http://schemas.microsoft.com/office/drawing/2014/main" id="{FA07B5FC-CFC3-EF41-E7B9-BF7EFF68B703}"/>
              </a:ext>
            </a:extLst>
          </p:cNvPr>
          <p:cNvSpPr txBox="1">
            <a:spLocks noChangeArrowheads="1"/>
          </p:cNvSpPr>
          <p:nvPr/>
        </p:nvSpPr>
        <p:spPr bwMode="auto">
          <a:xfrm>
            <a:off x="4191000" y="5149547"/>
            <a:ext cx="4726580" cy="413053"/>
          </a:xfrm>
          <a:prstGeom prst="rect">
            <a:avLst/>
          </a:prstGeom>
          <a:noFill/>
          <a:ln w="9525">
            <a:noFill/>
            <a:miter lim="800000"/>
            <a:headEnd/>
            <a:tailEnd/>
          </a:ln>
        </p:spPr>
        <p:txBody>
          <a:bodyPr wrap="square" lIns="87556" tIns="43778" rIns="87556" bIns="43778">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r">
              <a:spcBef>
                <a:spcPct val="50000"/>
              </a:spcBef>
            </a:pPr>
            <a:r>
              <a:rPr lang="en-US" sz="1055" dirty="0">
                <a:latin typeface="+mn-lt"/>
              </a:rPr>
              <a:t>Adapted from Tanenbaum, </a:t>
            </a:r>
            <a:r>
              <a:rPr lang="en-US" sz="1055" i="1" dirty="0">
                <a:latin typeface="+mn-lt"/>
              </a:rPr>
              <a:t>Structured  Computer Organization</a:t>
            </a:r>
            <a:br>
              <a:rPr lang="en-US" sz="1055" i="1" dirty="0">
                <a:latin typeface="+mn-lt"/>
              </a:rPr>
            </a:br>
            <a:endParaRPr lang="en-US" sz="1055" dirty="0">
              <a:latin typeface="+mn-lt"/>
            </a:endParaRPr>
          </a:p>
        </p:txBody>
      </p:sp>
    </p:spTree>
    <p:extLst>
      <p:ext uri="{BB962C8B-B14F-4D97-AF65-F5344CB8AC3E}">
        <p14:creationId xmlns:p14="http://schemas.microsoft.com/office/powerpoint/2010/main" val="38151153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B3C35-C738-5DDE-27EE-3B52C4414960}"/>
              </a:ext>
            </a:extLst>
          </p:cNvPr>
          <p:cNvSpPr>
            <a:spLocks noGrp="1"/>
          </p:cNvSpPr>
          <p:nvPr>
            <p:ph type="title"/>
          </p:nvPr>
        </p:nvSpPr>
        <p:spPr/>
        <p:txBody>
          <a:bodyPr/>
          <a:lstStyle/>
          <a:p>
            <a:r>
              <a:rPr lang="en-US" dirty="0"/>
              <a:t>An Edge-Triggered Latch</a:t>
            </a:r>
          </a:p>
        </p:txBody>
      </p:sp>
      <p:sp>
        <p:nvSpPr>
          <p:cNvPr id="3" name="Content Placeholder 2">
            <a:extLst>
              <a:ext uri="{FF2B5EF4-FFF2-40B4-BE49-F238E27FC236}">
                <a16:creationId xmlns:a16="http://schemas.microsoft.com/office/drawing/2014/main" id="{706D1F24-7532-4DFF-EE32-308AF7DE3A65}"/>
              </a:ext>
            </a:extLst>
          </p:cNvPr>
          <p:cNvSpPr>
            <a:spLocks noGrp="1"/>
          </p:cNvSpPr>
          <p:nvPr>
            <p:ph idx="1"/>
          </p:nvPr>
        </p:nvSpPr>
        <p:spPr>
          <a:xfrm>
            <a:off x="457200" y="1905000"/>
            <a:ext cx="8229600" cy="4525963"/>
          </a:xfrm>
        </p:spPr>
        <p:txBody>
          <a:bodyPr/>
          <a:lstStyle/>
          <a:p>
            <a:pPr marL="0" indent="0">
              <a:buNone/>
            </a:pPr>
            <a:br>
              <a:rPr lang="en-US" i="1" dirty="0"/>
            </a:br>
            <a:br>
              <a:rPr lang="en-US" i="1" dirty="0"/>
            </a:br>
            <a:br>
              <a:rPr lang="en-US" i="1" dirty="0"/>
            </a:br>
            <a:br>
              <a:rPr lang="en-US" i="1" dirty="0"/>
            </a:br>
            <a:br>
              <a:rPr lang="en-US" i="1" dirty="0"/>
            </a:br>
            <a:br>
              <a:rPr lang="en-US" i="1" dirty="0"/>
            </a:br>
            <a:br>
              <a:rPr lang="en-US" i="1" dirty="0"/>
            </a:br>
            <a:r>
              <a:rPr lang="en-US" i="1" dirty="0"/>
              <a:t>Do not worry about this</a:t>
            </a:r>
            <a:r>
              <a:rPr lang="en-US" dirty="0"/>
              <a:t>, OK! Just know that edge-triggered devices exist.</a:t>
            </a:r>
          </a:p>
          <a:p>
            <a:endParaRPr lang="en-US" dirty="0"/>
          </a:p>
        </p:txBody>
      </p:sp>
      <p:pic>
        <p:nvPicPr>
          <p:cNvPr id="5" name="Picture 4" descr="Diagram of an edge-triggered latch using six NOR gates.">
            <a:extLst>
              <a:ext uri="{FF2B5EF4-FFF2-40B4-BE49-F238E27FC236}">
                <a16:creationId xmlns:a16="http://schemas.microsoft.com/office/drawing/2014/main" id="{522BC52F-7C29-F8AD-950A-99E441EEA2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67000" y="1600200"/>
            <a:ext cx="3473405" cy="3399817"/>
          </a:xfrm>
          <a:prstGeom prst="rect">
            <a:avLst/>
          </a:prstGeom>
        </p:spPr>
      </p:pic>
      <p:sp>
        <p:nvSpPr>
          <p:cNvPr id="4" name="TextBox 3">
            <a:extLst>
              <a:ext uri="{FF2B5EF4-FFF2-40B4-BE49-F238E27FC236}">
                <a16:creationId xmlns:a16="http://schemas.microsoft.com/office/drawing/2014/main" id="{01BF7E59-03AE-B483-7D0B-0B7AD7701A1F}"/>
              </a:ext>
            </a:extLst>
          </p:cNvPr>
          <p:cNvSpPr txBox="1"/>
          <p:nvPr/>
        </p:nvSpPr>
        <p:spPr>
          <a:xfrm>
            <a:off x="5105400" y="4267200"/>
            <a:ext cx="3657600" cy="523220"/>
          </a:xfrm>
          <a:prstGeom prst="rect">
            <a:avLst/>
          </a:prstGeom>
          <a:noFill/>
        </p:spPr>
        <p:txBody>
          <a:bodyPr wrap="square" rtlCol="0">
            <a:spAutoFit/>
          </a:bodyPr>
          <a:lstStyle/>
          <a:p>
            <a:r>
              <a:rPr lang="en-US" sz="1400" dirty="0"/>
              <a:t>From </a:t>
            </a:r>
            <a:r>
              <a:rPr lang="en-US" sz="1400" i="1" dirty="0"/>
              <a:t>Contemporary Logic Design</a:t>
            </a:r>
            <a:br>
              <a:rPr lang="en-US" sz="1400" dirty="0"/>
            </a:br>
            <a:r>
              <a:rPr lang="en-US" sz="1400" dirty="0"/>
              <a:t>Randy H. Katz</a:t>
            </a:r>
          </a:p>
        </p:txBody>
      </p:sp>
    </p:spTree>
    <p:extLst>
      <p:ext uri="{BB962C8B-B14F-4D97-AF65-F5344CB8AC3E}">
        <p14:creationId xmlns:p14="http://schemas.microsoft.com/office/powerpoint/2010/main" val="2103479224"/>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2AC96-383D-1229-BCD5-B0A98EA38551}"/>
              </a:ext>
            </a:extLst>
          </p:cNvPr>
          <p:cNvSpPr>
            <a:spLocks noGrp="1"/>
          </p:cNvSpPr>
          <p:nvPr>
            <p:ph type="title"/>
          </p:nvPr>
        </p:nvSpPr>
        <p:spPr/>
        <p:txBody>
          <a:bodyPr/>
          <a:lstStyle/>
          <a:p>
            <a:r>
              <a:rPr lang="en-US" dirty="0"/>
              <a:t>Computation and the Clock</a:t>
            </a:r>
          </a:p>
        </p:txBody>
      </p:sp>
      <p:sp>
        <p:nvSpPr>
          <p:cNvPr id="7" name="Content Placeholder 6">
            <a:extLst>
              <a:ext uri="{FF2B5EF4-FFF2-40B4-BE49-F238E27FC236}">
                <a16:creationId xmlns:a16="http://schemas.microsoft.com/office/drawing/2014/main" id="{FA37B03C-F593-2EFB-F264-803155F5E58E}"/>
              </a:ext>
            </a:extLst>
          </p:cNvPr>
          <p:cNvSpPr>
            <a:spLocks noGrp="1"/>
          </p:cNvSpPr>
          <p:nvPr>
            <p:ph sz="half" idx="1"/>
          </p:nvPr>
        </p:nvSpPr>
        <p:spPr>
          <a:xfrm>
            <a:off x="4648200" y="1600200"/>
            <a:ext cx="4038600" cy="4525963"/>
          </a:xfrm>
        </p:spPr>
        <p:txBody>
          <a:bodyPr>
            <a:normAutofit/>
          </a:bodyPr>
          <a:lstStyle/>
          <a:p>
            <a:r>
              <a:rPr lang="en-US" sz="2700" dirty="0"/>
              <a:t>Falling edge: Registers A and B enabled on A- and B-buses.</a:t>
            </a:r>
          </a:p>
          <a:p>
            <a:r>
              <a:rPr lang="en-US" sz="2700" dirty="0"/>
              <a:t>The adder computes the sum, and after a time, the sum is stable on the C-bus.</a:t>
            </a:r>
          </a:p>
          <a:p>
            <a:r>
              <a:rPr lang="en-US" sz="2700" dirty="0"/>
              <a:t>Rising edge: The result from the C-bus is stored in A.</a:t>
            </a:r>
          </a:p>
        </p:txBody>
      </p:sp>
      <p:pic>
        <p:nvPicPr>
          <p:cNvPr id="4" name="Picture 3" descr="A diagram showing a clock cycle with 2 impulses representing voltage change shown as sharp rising edge a short duration and falling edge each.  The first falling edge on the first impulse is noted &quot;Data sent to compute element&quot;  the long bottom duration between the 2 impulses is noted, &quot;Computation using combinational logic&quot; and the rising edge of the 2nd impulse is noted &quot;Result stored on rising edge&quot;. A note indicates the distance between the top of each impulse rising edge is one clock cycle.">
            <a:extLst>
              <a:ext uri="{FF2B5EF4-FFF2-40B4-BE49-F238E27FC236}">
                <a16:creationId xmlns:a16="http://schemas.microsoft.com/office/drawing/2014/main" id="{D3BCD434-AAAC-AD14-158A-EECC10CF0655}"/>
              </a:ext>
            </a:extLst>
          </p:cNvPr>
          <p:cNvPicPr>
            <a:picLocks noChangeAspect="1"/>
          </p:cNvPicPr>
          <p:nvPr/>
        </p:nvPicPr>
        <p:blipFill>
          <a:blip r:embed="rId3"/>
          <a:stretch>
            <a:fillRect/>
          </a:stretch>
        </p:blipFill>
        <p:spPr>
          <a:xfrm>
            <a:off x="237325" y="4578285"/>
            <a:ext cx="4359572" cy="1381113"/>
          </a:xfrm>
          <a:prstGeom prst="rect">
            <a:avLst/>
          </a:prstGeom>
        </p:spPr>
      </p:pic>
      <p:pic>
        <p:nvPicPr>
          <p:cNvPr id="5" name="Picture 4" descr="A diagram showing 2 registers &quot;A&quot; and &quot;B&quot; connected to an &quot;Adder&quot; whose output then is connected back to the &quot;A&quot; register.">
            <a:extLst>
              <a:ext uri="{FF2B5EF4-FFF2-40B4-BE49-F238E27FC236}">
                <a16:creationId xmlns:a16="http://schemas.microsoft.com/office/drawing/2014/main" id="{2A84A9EF-56FF-44BE-0A05-BE50DF7391B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10638" y="1457237"/>
            <a:ext cx="3175265" cy="3004495"/>
          </a:xfrm>
          <a:prstGeom prst="rect">
            <a:avLst/>
          </a:prstGeom>
        </p:spPr>
      </p:pic>
    </p:spTree>
    <p:extLst>
      <p:ext uri="{BB962C8B-B14F-4D97-AF65-F5344CB8AC3E}">
        <p14:creationId xmlns:p14="http://schemas.microsoft.com/office/powerpoint/2010/main" val="36219445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Questions</a:t>
            </a:r>
          </a:p>
        </p:txBody>
      </p:sp>
      <p:sp>
        <p:nvSpPr>
          <p:cNvPr id="4" name="Slide Number Placeholder 3"/>
          <p:cNvSpPr>
            <a:spLocks noGrp="1"/>
          </p:cNvSpPr>
          <p:nvPr>
            <p:ph type="sldNum" sz="quarter" idx="12"/>
          </p:nvPr>
        </p:nvSpPr>
        <p:spPr/>
        <p:txBody>
          <a:bodyPr/>
          <a:lstStyle/>
          <a:p>
            <a:fld id="{DE92680F-60F8-43A8-8448-770068F7F39B}" type="slidenum">
              <a:rPr lang="en-US" smtClean="0"/>
              <a:pPr/>
              <a:t>75</a:t>
            </a:fld>
            <a:endParaRPr lang="en-US" dirty="0"/>
          </a:p>
        </p:txBody>
      </p:sp>
      <p:pic>
        <p:nvPicPr>
          <p:cNvPr id="33795" name="Picture 3" descr="MCj00787110000[1]"/>
          <p:cNvPicPr>
            <a:picLocks noChangeAspect="1" noChangeArrowheads="1"/>
          </p:cNvPicPr>
          <p:nvPr/>
        </p:nvPicPr>
        <p:blipFill>
          <a:blip r:embed="rId3" cstate="print"/>
          <a:srcRect/>
          <a:stretch>
            <a:fillRect/>
          </a:stretch>
        </p:blipFill>
        <p:spPr bwMode="auto">
          <a:xfrm>
            <a:off x="3657600" y="1676400"/>
            <a:ext cx="1622425" cy="3933825"/>
          </a:xfrm>
          <a:prstGeom prst="rect">
            <a:avLst/>
          </a:prstGeom>
          <a:noFill/>
          <a:ln w="9525">
            <a:noFill/>
            <a:miter lim="800000"/>
            <a:headEnd/>
            <a:tailEnd/>
          </a:ln>
        </p:spPr>
      </p:pic>
    </p:spTree>
    <p:extLst>
      <p:ext uri="{BB962C8B-B14F-4D97-AF65-F5344CB8AC3E}">
        <p14:creationId xmlns:p14="http://schemas.microsoft.com/office/powerpoint/2010/main" val="108169980"/>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dirty="0"/>
              <a:t>Stored Program Concept</a:t>
            </a:r>
          </a:p>
        </p:txBody>
      </p:sp>
      <p:sp>
        <p:nvSpPr>
          <p:cNvPr id="43011" name="Rectangle 3"/>
          <p:cNvSpPr>
            <a:spLocks noGrp="1" noChangeArrowheads="1"/>
          </p:cNvSpPr>
          <p:nvPr>
            <p:ph idx="1"/>
          </p:nvPr>
        </p:nvSpPr>
        <p:spPr/>
        <p:txBody>
          <a:bodyPr>
            <a:normAutofit/>
          </a:bodyPr>
          <a:lstStyle/>
          <a:p>
            <a:r>
              <a:rPr lang="en-US" b="1" dirty="0"/>
              <a:t>Stored program concept:</a:t>
            </a:r>
            <a:r>
              <a:rPr lang="en-US" dirty="0"/>
              <a:t> The same memory can be used to hold instructions and data.  (The </a:t>
            </a:r>
            <a:r>
              <a:rPr lang="en-US" b="1" dirty="0"/>
              <a:t>program counter</a:t>
            </a:r>
            <a:r>
              <a:rPr lang="en-US" dirty="0"/>
              <a:t> holds the address of the next instruction.)</a:t>
            </a:r>
          </a:p>
          <a:p>
            <a:r>
              <a:rPr lang="en-US" dirty="0"/>
              <a:t>Invented by John von Neumann and (probably) independently by others.</a:t>
            </a:r>
          </a:p>
          <a:p>
            <a:r>
              <a:rPr lang="en-US" i="1" dirty="0"/>
              <a:t>It’s software!  </a:t>
            </a:r>
            <a:r>
              <a:rPr lang="en-US" dirty="0"/>
              <a:t>Everything we do with software today depends upon the stored program concept.</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8</a:t>
            </a:fld>
            <a:endParaRPr lang="en-US" dirty="0"/>
          </a:p>
        </p:txBody>
      </p:sp>
    </p:spTree>
    <p:custDataLst>
      <p:tags r:id="rId1"/>
    </p:custDataLst>
    <p:extLst>
      <p:ext uri="{BB962C8B-B14F-4D97-AF65-F5344CB8AC3E}">
        <p14:creationId xmlns:p14="http://schemas.microsoft.com/office/powerpoint/2010/main" val="6942179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011">
                                            <p:txEl>
                                              <p:pRg st="1" end="1"/>
                                            </p:txEl>
                                          </p:spTgt>
                                        </p:tgtEl>
                                        <p:attrNameLst>
                                          <p:attrName>style.visibility</p:attrName>
                                        </p:attrNameLst>
                                      </p:cBhvr>
                                      <p:to>
                                        <p:strVal val="visible"/>
                                      </p:to>
                                    </p:set>
                                    <p:animEffect transition="in" filter="fade">
                                      <p:cBhvr>
                                        <p:cTn id="7" dur="500"/>
                                        <p:tgtEl>
                                          <p:spTgt spid="430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011">
                                            <p:txEl>
                                              <p:pRg st="2" end="2"/>
                                            </p:txEl>
                                          </p:spTgt>
                                        </p:tgtEl>
                                        <p:attrNameLst>
                                          <p:attrName>style.visibility</p:attrName>
                                        </p:attrNameLst>
                                      </p:cBhvr>
                                      <p:to>
                                        <p:strVal val="visible"/>
                                      </p:to>
                                    </p:set>
                                    <p:animEffect transition="in" filter="fade">
                                      <p:cBhvr>
                                        <p:cTn id="12" dur="500"/>
                                        <p:tgtEl>
                                          <p:spTgt spid="430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fontScale="90000"/>
          </a:bodyPr>
          <a:lstStyle/>
          <a:p>
            <a:r>
              <a:rPr lang="en-US" dirty="0"/>
              <a:t>Charles Babbage and Ada King</a:t>
            </a:r>
          </a:p>
        </p:txBody>
      </p:sp>
      <p:sp>
        <p:nvSpPr>
          <p:cNvPr id="53251" name="Rectangle 3"/>
          <p:cNvSpPr>
            <a:spLocks noGrp="1" noChangeArrowheads="1"/>
          </p:cNvSpPr>
          <p:nvPr>
            <p:ph idx="1"/>
          </p:nvPr>
        </p:nvSpPr>
        <p:spPr/>
        <p:txBody>
          <a:bodyPr>
            <a:noAutofit/>
          </a:bodyPr>
          <a:lstStyle/>
          <a:p>
            <a:r>
              <a:rPr lang="en-US" dirty="0"/>
              <a:t>Charles Babbage built a difference engine for mechanical calculation.</a:t>
            </a:r>
          </a:p>
          <a:p>
            <a:r>
              <a:rPr lang="en-US" dirty="0"/>
              <a:t>Babbage attempted to build an analytical engine (mechanical computer). Important because it presented the idea of a </a:t>
            </a:r>
            <a:r>
              <a:rPr lang="en-US" i="1" dirty="0"/>
              <a:t>general-purpose computing engine.</a:t>
            </a:r>
          </a:p>
          <a:p>
            <a:r>
              <a:rPr lang="en-US" dirty="0"/>
              <a:t>Augusta Ada King, Countess Lovelace developed  fundamental concepts of programming.</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9</a:t>
            </a:fld>
            <a:endParaRPr lang="en-US" dirty="0"/>
          </a:p>
        </p:txBody>
      </p:sp>
    </p:spTree>
    <p:custDataLst>
      <p:tags r:id="rId1"/>
    </p:custDataLst>
    <p:extLst>
      <p:ext uri="{BB962C8B-B14F-4D97-AF65-F5344CB8AC3E}">
        <p14:creationId xmlns:p14="http://schemas.microsoft.com/office/powerpoint/2010/main" val="4300809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251">
                                            <p:txEl>
                                              <p:pRg st="1" end="1"/>
                                            </p:txEl>
                                          </p:spTgt>
                                        </p:tgtEl>
                                        <p:attrNameLst>
                                          <p:attrName>style.visibility</p:attrName>
                                        </p:attrNameLst>
                                      </p:cBhvr>
                                      <p:to>
                                        <p:strVal val="visible"/>
                                      </p:to>
                                    </p:set>
                                    <p:animEffect transition="in" filter="fade">
                                      <p:cBhvr>
                                        <p:cTn id="7" dur="500"/>
                                        <p:tgtEl>
                                          <p:spTgt spid="532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3251">
                                            <p:txEl>
                                              <p:pRg st="2" end="2"/>
                                            </p:txEl>
                                          </p:spTgt>
                                        </p:tgtEl>
                                        <p:attrNameLst>
                                          <p:attrName>style.visibility</p:attrName>
                                        </p:attrNameLst>
                                      </p:cBhvr>
                                      <p:to>
                                        <p:strVal val="visible"/>
                                      </p:to>
                                    </p:set>
                                    <p:animEffect transition="in" filter="fade">
                                      <p:cBhvr>
                                        <p:cTn id="12" dur="500"/>
                                        <p:tgtEl>
                                          <p:spTgt spid="5325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4.5|13.5|5.1"/>
</p:tagLst>
</file>

<file path=ppt/tags/tag10.xml><?xml version="1.0" encoding="utf-8"?>
<p:tagLst xmlns:a="http://schemas.openxmlformats.org/drawingml/2006/main" xmlns:r="http://schemas.openxmlformats.org/officeDocument/2006/relationships" xmlns:p="http://schemas.openxmlformats.org/presentationml/2006/main">
  <p:tag name="TIMING" val="|44.9|9.8|14.1"/>
</p:tagLst>
</file>

<file path=ppt/tags/tag11.xml><?xml version="1.0" encoding="utf-8"?>
<p:tagLst xmlns:a="http://schemas.openxmlformats.org/drawingml/2006/main" xmlns:r="http://schemas.openxmlformats.org/officeDocument/2006/relationships" xmlns:p="http://schemas.openxmlformats.org/presentationml/2006/main">
  <p:tag name="TIMING" val="|4.2|5.1|5.3|13.8"/>
</p:tagLst>
</file>

<file path=ppt/tags/tag12.xml><?xml version="1.0" encoding="utf-8"?>
<p:tagLst xmlns:a="http://schemas.openxmlformats.org/drawingml/2006/main" xmlns:r="http://schemas.openxmlformats.org/officeDocument/2006/relationships" xmlns:p="http://schemas.openxmlformats.org/presentationml/2006/main">
  <p:tag name="TIMING" val="|12.4|6.9|3.8|16.6|2.3"/>
</p:tagLst>
</file>

<file path=ppt/tags/tag13.xml><?xml version="1.0" encoding="utf-8"?>
<p:tagLst xmlns:a="http://schemas.openxmlformats.org/drawingml/2006/main" xmlns:r="http://schemas.openxmlformats.org/officeDocument/2006/relationships" xmlns:p="http://schemas.openxmlformats.org/presentationml/2006/main">
  <p:tag name="TIMING" val="|2.4|10.5|26.8"/>
</p:tagLst>
</file>

<file path=ppt/tags/tag14.xml><?xml version="1.0" encoding="utf-8"?>
<p:tagLst xmlns:a="http://schemas.openxmlformats.org/drawingml/2006/main" xmlns:r="http://schemas.openxmlformats.org/officeDocument/2006/relationships" xmlns:p="http://schemas.openxmlformats.org/presentationml/2006/main">
  <p:tag name="TIMING" val="|22.4|23"/>
</p:tagLst>
</file>

<file path=ppt/tags/tag15.xml><?xml version="1.0" encoding="utf-8"?>
<p:tagLst xmlns:a="http://schemas.openxmlformats.org/drawingml/2006/main" xmlns:r="http://schemas.openxmlformats.org/officeDocument/2006/relationships" xmlns:p="http://schemas.openxmlformats.org/presentationml/2006/main">
  <p:tag name="TIMING" val="|13.9|28.9|11.7"/>
</p:tagLst>
</file>

<file path=ppt/tags/tag16.xml><?xml version="1.0" encoding="utf-8"?>
<p:tagLst xmlns:a="http://schemas.openxmlformats.org/drawingml/2006/main" xmlns:r="http://schemas.openxmlformats.org/officeDocument/2006/relationships" xmlns:p="http://schemas.openxmlformats.org/presentationml/2006/main">
  <p:tag name="TIMING" val="|19.4|37.2|10.6|19.7"/>
</p:tagLst>
</file>

<file path=ppt/tags/tag17.xml><?xml version="1.0" encoding="utf-8"?>
<p:tagLst xmlns:a="http://schemas.openxmlformats.org/drawingml/2006/main" xmlns:r="http://schemas.openxmlformats.org/officeDocument/2006/relationships" xmlns:p="http://schemas.openxmlformats.org/presentationml/2006/main">
  <p:tag name="TIMING" val="|96.6"/>
</p:tagLst>
</file>

<file path=ppt/tags/tag18.xml><?xml version="1.0" encoding="utf-8"?>
<p:tagLst xmlns:a="http://schemas.openxmlformats.org/drawingml/2006/main" xmlns:r="http://schemas.openxmlformats.org/officeDocument/2006/relationships" xmlns:p="http://schemas.openxmlformats.org/presentationml/2006/main">
  <p:tag name="TIMING" val="|35.5"/>
</p:tagLst>
</file>

<file path=ppt/tags/tag19.xml><?xml version="1.0" encoding="utf-8"?>
<p:tagLst xmlns:a="http://schemas.openxmlformats.org/drawingml/2006/main" xmlns:r="http://schemas.openxmlformats.org/officeDocument/2006/relationships" xmlns:p="http://schemas.openxmlformats.org/presentationml/2006/main">
  <p:tag name="TIMING" val="|24.8|6.5"/>
</p:tagLst>
</file>

<file path=ppt/tags/tag2.xml><?xml version="1.0" encoding="utf-8"?>
<p:tagLst xmlns:a="http://schemas.openxmlformats.org/drawingml/2006/main" xmlns:r="http://schemas.openxmlformats.org/officeDocument/2006/relationships" xmlns:p="http://schemas.openxmlformats.org/presentationml/2006/main">
  <p:tag name="TIMING" val="|56.3|21.7|21|33.7|20.3"/>
</p:tagLst>
</file>

<file path=ppt/tags/tag20.xml><?xml version="1.0" encoding="utf-8"?>
<p:tagLst xmlns:a="http://schemas.openxmlformats.org/drawingml/2006/main" xmlns:r="http://schemas.openxmlformats.org/officeDocument/2006/relationships" xmlns:p="http://schemas.openxmlformats.org/presentationml/2006/main">
  <p:tag name="TIMING" val="|89.8|2.5|10.6|7.4"/>
</p:tagLst>
</file>

<file path=ppt/tags/tag21.xml><?xml version="1.0" encoding="utf-8"?>
<p:tagLst xmlns:a="http://schemas.openxmlformats.org/drawingml/2006/main" xmlns:r="http://schemas.openxmlformats.org/officeDocument/2006/relationships" xmlns:p="http://schemas.openxmlformats.org/presentationml/2006/main">
  <p:tag name="TIMING" val="|31.6|30.6|18.3|20.5|14"/>
</p:tagLst>
</file>

<file path=ppt/tags/tag3.xml><?xml version="1.0" encoding="utf-8"?>
<p:tagLst xmlns:a="http://schemas.openxmlformats.org/drawingml/2006/main" xmlns:r="http://schemas.openxmlformats.org/officeDocument/2006/relationships" xmlns:p="http://schemas.openxmlformats.org/presentationml/2006/main">
  <p:tag name="TIMING" val="|17.7|13.4"/>
</p:tagLst>
</file>

<file path=ppt/tags/tag4.xml><?xml version="1.0" encoding="utf-8"?>
<p:tagLst xmlns:a="http://schemas.openxmlformats.org/drawingml/2006/main" xmlns:r="http://schemas.openxmlformats.org/officeDocument/2006/relationships" xmlns:p="http://schemas.openxmlformats.org/presentationml/2006/main">
  <p:tag name="TIMING" val="|22.3|6.3|21|3.9|16.3"/>
</p:tagLst>
</file>

<file path=ppt/tags/tag5.xml><?xml version="1.0" encoding="utf-8"?>
<p:tagLst xmlns:a="http://schemas.openxmlformats.org/drawingml/2006/main" xmlns:r="http://schemas.openxmlformats.org/officeDocument/2006/relationships" xmlns:p="http://schemas.openxmlformats.org/presentationml/2006/main">
  <p:tag name="TIMING" val="|98.9|2.7"/>
</p:tagLst>
</file>

<file path=ppt/tags/tag6.xml><?xml version="1.0" encoding="utf-8"?>
<p:tagLst xmlns:a="http://schemas.openxmlformats.org/drawingml/2006/main" xmlns:r="http://schemas.openxmlformats.org/officeDocument/2006/relationships" xmlns:p="http://schemas.openxmlformats.org/presentationml/2006/main">
  <p:tag name="TIMING" val="|53.6|54.4|128.2"/>
</p:tagLst>
</file>

<file path=ppt/tags/tag7.xml><?xml version="1.0" encoding="utf-8"?>
<p:tagLst xmlns:a="http://schemas.openxmlformats.org/drawingml/2006/main" xmlns:r="http://schemas.openxmlformats.org/officeDocument/2006/relationships" xmlns:p="http://schemas.openxmlformats.org/presentationml/2006/main">
  <p:tag name="TIMING" val="|0.9|28.6"/>
</p:tagLst>
</file>

<file path=ppt/tags/tag8.xml><?xml version="1.0" encoding="utf-8"?>
<p:tagLst xmlns:a="http://schemas.openxmlformats.org/drawingml/2006/main" xmlns:r="http://schemas.openxmlformats.org/officeDocument/2006/relationships" xmlns:p="http://schemas.openxmlformats.org/presentationml/2006/main">
  <p:tag name="TIMING" val="|12.1|24.3|8.4"/>
</p:tagLst>
</file>

<file path=ppt/tags/tag9.xml><?xml version="1.0" encoding="utf-8"?>
<p:tagLst xmlns:a="http://schemas.openxmlformats.org/drawingml/2006/main" xmlns:r="http://schemas.openxmlformats.org/officeDocument/2006/relationships" xmlns:p="http://schemas.openxmlformats.org/presentationml/2006/main">
  <p:tag name="TIMING" val="|20.4|11.7|29.2|11.4"/>
</p:tagLst>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3.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4.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5.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1422</TotalTime>
  <Words>7070</Words>
  <Application>Microsoft Office PowerPoint</Application>
  <PresentationFormat>On-screen Show (4:3)</PresentationFormat>
  <Paragraphs>769</Paragraphs>
  <Slides>75</Slides>
  <Notes>75</Notes>
  <HiddenSlides>0</HiddenSlides>
  <MMClips>0</MMClips>
  <ScaleCrop>false</ScaleCrop>
  <HeadingPairs>
    <vt:vector size="8" baseType="variant">
      <vt:variant>
        <vt:lpstr>Fonts Used</vt:lpstr>
      </vt:variant>
      <vt:variant>
        <vt:i4>15</vt:i4>
      </vt:variant>
      <vt:variant>
        <vt:lpstr>Theme</vt:lpstr>
      </vt:variant>
      <vt:variant>
        <vt:i4>5</vt:i4>
      </vt:variant>
      <vt:variant>
        <vt:lpstr>Embedded OLE Servers</vt:lpstr>
      </vt:variant>
      <vt:variant>
        <vt:i4>1</vt:i4>
      </vt:variant>
      <vt:variant>
        <vt:lpstr>Slide Titles</vt:lpstr>
      </vt:variant>
      <vt:variant>
        <vt:i4>75</vt:i4>
      </vt:variant>
    </vt:vector>
  </HeadingPairs>
  <TitlesOfParts>
    <vt:vector size="96" baseType="lpstr">
      <vt:lpstr>Calibri</vt:lpstr>
      <vt:lpstr>Old English Text MT</vt:lpstr>
      <vt:lpstr>Montserrat SemiBold</vt:lpstr>
      <vt:lpstr>Minion Pro Med</vt:lpstr>
      <vt:lpstr>Myriad Pro</vt:lpstr>
      <vt:lpstr>Montserrat</vt:lpstr>
      <vt:lpstr>Source Serif Pro</vt:lpstr>
      <vt:lpstr>Arial Narrow</vt:lpstr>
      <vt:lpstr>Comic Sans MS</vt:lpstr>
      <vt:lpstr>Arial</vt:lpstr>
      <vt:lpstr>Lucida Console</vt:lpstr>
      <vt:lpstr>Gudea</vt:lpstr>
      <vt:lpstr>Arial Unicode MS</vt:lpstr>
      <vt:lpstr>Symbol</vt:lpstr>
      <vt:lpstr>Times New Roman</vt:lpstr>
      <vt:lpstr>ksu_22_4x3</vt:lpstr>
      <vt:lpstr>ksu_22_4x3</vt:lpstr>
      <vt:lpstr>ksu_22_4x3</vt:lpstr>
      <vt:lpstr>ksu_22_4x3</vt:lpstr>
      <vt:lpstr>ksu_22_4x3</vt:lpstr>
      <vt:lpstr>Visio</vt:lpstr>
      <vt:lpstr>IT 3123 Hardware and Software Concepts</vt:lpstr>
      <vt:lpstr>Abstraction</vt:lpstr>
      <vt:lpstr>One Model of Computing</vt:lpstr>
      <vt:lpstr>Another Model</vt:lpstr>
      <vt:lpstr>Computing in the 21st Century</vt:lpstr>
      <vt:lpstr>Computer Components</vt:lpstr>
      <vt:lpstr>Units of Memory</vt:lpstr>
      <vt:lpstr>Stored Program Concept</vt:lpstr>
      <vt:lpstr>Charles Babbage and Ada King</vt:lpstr>
      <vt:lpstr>The World War II Era</vt:lpstr>
      <vt:lpstr>Moore’s Law</vt:lpstr>
      <vt:lpstr>The Internet and  the World Wide Web</vt:lpstr>
      <vt:lpstr>Standards</vt:lpstr>
      <vt:lpstr>System Defined</vt:lpstr>
      <vt:lpstr>Numbers as Abstractions</vt:lpstr>
      <vt:lpstr>Binary (Base 2) Numbers</vt:lpstr>
      <vt:lpstr>Converting Binary to to Decimal</vt:lpstr>
      <vt:lpstr>Powers of 2 to Memorize</vt:lpstr>
      <vt:lpstr>IEC Prefixes for Powers of Two</vt:lpstr>
      <vt:lpstr>Decimal to Binary</vt:lpstr>
      <vt:lpstr>How High Can We Count?</vt:lpstr>
      <vt:lpstr>Binary Devices and Binary Numbers</vt:lpstr>
      <vt:lpstr>Binary Addition</vt:lpstr>
      <vt:lpstr>Finite-Precision Arithmetic</vt:lpstr>
      <vt:lpstr>Two’s Complement</vt:lpstr>
      <vt:lpstr>Complementing a Number</vt:lpstr>
      <vt:lpstr>A Shortcut</vt:lpstr>
      <vt:lpstr>The Overflow Rule</vt:lpstr>
      <vt:lpstr>Subtraction Rule</vt:lpstr>
      <vt:lpstr>Sign Extension Rule</vt:lpstr>
      <vt:lpstr>Summary of Two’s Complement</vt:lpstr>
      <vt:lpstr>Binary Fractions </vt:lpstr>
      <vt:lpstr>Hexadecimal as Shorthand</vt:lpstr>
      <vt:lpstr>Floating Point Numbers</vt:lpstr>
      <vt:lpstr>Range of Single Precision Floating-Point Numbers</vt:lpstr>
      <vt:lpstr>Summary of Floating Point</vt:lpstr>
      <vt:lpstr>Graphemes and Glyphs</vt:lpstr>
      <vt:lpstr>The Number One  and the Symbol 1</vt:lpstr>
      <vt:lpstr>Unicode</vt:lpstr>
      <vt:lpstr>Unicode and  Transformation Formats</vt:lpstr>
      <vt:lpstr>Implementing Unicode: UTF-8</vt:lpstr>
      <vt:lpstr>How Does The Computer Know?</vt:lpstr>
      <vt:lpstr>Encoding Pictures</vt:lpstr>
      <vt:lpstr>Additive Colors – The RGB Model</vt:lpstr>
      <vt:lpstr>Subtractive Colors – CMYK Model</vt:lpstr>
      <vt:lpstr>Raster Images</vt:lpstr>
      <vt:lpstr>Vector Images</vt:lpstr>
      <vt:lpstr>Sounds</vt:lpstr>
      <vt:lpstr>Encoding Sounds</vt:lpstr>
      <vt:lpstr>How Many Samples?</vt:lpstr>
      <vt:lpstr>Switching Algebra</vt:lpstr>
      <vt:lpstr>Truth Tables</vt:lpstr>
      <vt:lpstr>The “Characteristic Number”</vt:lpstr>
      <vt:lpstr>Abstraction</vt:lpstr>
      <vt:lpstr>Functional Completeness</vt:lpstr>
      <vt:lpstr>Logic Diagrams</vt:lpstr>
      <vt:lpstr>Combinational Circuits</vt:lpstr>
      <vt:lpstr>Full Adder: Two Half Adders</vt:lpstr>
      <vt:lpstr>Abstraction</vt:lpstr>
      <vt:lpstr>About Digital Logic Gates</vt:lpstr>
      <vt:lpstr>Digital Logic Building Blocks</vt:lpstr>
      <vt:lpstr>A Word About Chips</vt:lpstr>
      <vt:lpstr>Sequential Circuits</vt:lpstr>
      <vt:lpstr>S-R Latch State Table</vt:lpstr>
      <vt:lpstr>The D-Latch</vt:lpstr>
      <vt:lpstr>The Tri-State Buffer</vt:lpstr>
      <vt:lpstr>Registers</vt:lpstr>
      <vt:lpstr>Register Output</vt:lpstr>
      <vt:lpstr>Two (or More) Bits in a Register</vt:lpstr>
      <vt:lpstr>Abstract Register</vt:lpstr>
      <vt:lpstr>Think About Computation</vt:lpstr>
      <vt:lpstr>The Clock Cycle</vt:lpstr>
      <vt:lpstr>An Edge-Triggered Latch</vt:lpstr>
      <vt:lpstr>Computation and the Clock</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28</cp:revision>
  <dcterms:created xsi:type="dcterms:W3CDTF">2022-12-15T18:36:54Z</dcterms:created>
  <dcterms:modified xsi:type="dcterms:W3CDTF">2024-04-23T13:59:23Z</dcterms:modified>
</cp:coreProperties>
</file>