
<file path=[Content_Types].xml><?xml version="1.0" encoding="utf-8"?>
<Types xmlns="http://schemas.openxmlformats.org/package/2006/content-types">
  <Default Extension="bin" ContentType="application/vnd.openxmlformats-officedocument.oleObject"/>
  <Default Extension="emf" ContentType="image/x-emf"/>
  <Default Extension="fntdata" ContentType="application/x-fontdata"/>
  <Default Extension="gif" ContentType="image/gif"/>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720" r:id="rId1"/>
  </p:sldMasterIdLst>
  <p:notesMasterIdLst>
    <p:notesMasterId r:id="rId31"/>
  </p:notesMasterIdLst>
  <p:sldIdLst>
    <p:sldId id="256" r:id="rId2"/>
    <p:sldId id="282" r:id="rId3"/>
    <p:sldId id="279" r:id="rId4"/>
    <p:sldId id="258" r:id="rId5"/>
    <p:sldId id="284" r:id="rId6"/>
    <p:sldId id="259" r:id="rId7"/>
    <p:sldId id="263" r:id="rId8"/>
    <p:sldId id="260" r:id="rId9"/>
    <p:sldId id="261" r:id="rId10"/>
    <p:sldId id="264" r:id="rId11"/>
    <p:sldId id="265" r:id="rId12"/>
    <p:sldId id="266" r:id="rId13"/>
    <p:sldId id="267" r:id="rId14"/>
    <p:sldId id="269" r:id="rId15"/>
    <p:sldId id="270" r:id="rId16"/>
    <p:sldId id="283" r:id="rId17"/>
    <p:sldId id="285" r:id="rId18"/>
    <p:sldId id="272" r:id="rId19"/>
    <p:sldId id="268" r:id="rId20"/>
    <p:sldId id="273" r:id="rId21"/>
    <p:sldId id="274" r:id="rId22"/>
    <p:sldId id="275" r:id="rId23"/>
    <p:sldId id="288" r:id="rId24"/>
    <p:sldId id="276" r:id="rId25"/>
    <p:sldId id="287" r:id="rId26"/>
    <p:sldId id="277" r:id="rId27"/>
    <p:sldId id="286" r:id="rId28"/>
    <p:sldId id="281" r:id="rId29"/>
    <p:sldId id="257" r:id="rId30"/>
  </p:sldIdLst>
  <p:sldSz cx="9144000" cy="6858000" type="screen4x3"/>
  <p:notesSz cx="6858000" cy="9144000"/>
  <p:embeddedFontLst>
    <p:embeddedFont>
      <p:font typeface="Arial Narrow" panose="020B0606020202030204" pitchFamily="34" charset="0"/>
      <p:regular r:id="rId32"/>
      <p:bold r:id="rId33"/>
      <p:italic r:id="rId34"/>
      <p:boldItalic r:id="rId35"/>
    </p:embeddedFont>
    <p:embeddedFont>
      <p:font typeface="Comic Sans MS" panose="030F0702030302020204" pitchFamily="66" charset="0"/>
      <p:regular r:id="rId36"/>
      <p:bold r:id="rId37"/>
      <p:italic r:id="rId38"/>
      <p:boldItalic r:id="rId39"/>
    </p:embeddedFont>
    <p:embeddedFont>
      <p:font typeface="Lucida Console" panose="020B0609040504020204" pitchFamily="49" charset="0"/>
      <p:regular r:id="rId40"/>
    </p:embeddedFont>
    <p:embeddedFont>
      <p:font typeface="Montserrat" panose="00000500000000000000" pitchFamily="2" charset="0"/>
      <p:regular r:id="rId41"/>
      <p:bold r:id="rId42"/>
      <p:italic r:id="rId43"/>
      <p:boldItalic r:id="rId44"/>
    </p:embeddedFont>
    <p:embeddedFont>
      <p:font typeface="Montserrat SemiBold" panose="00000700000000000000" pitchFamily="2" charset="0"/>
      <p:bold r:id="rId45"/>
      <p:boldItalic r:id="rId46"/>
    </p:embeddedFont>
    <p:embeddedFont>
      <p:font typeface="Source Serif Pro" panose="02040603050405020204" pitchFamily="18" charset="0"/>
      <p:regular r:id="rId47"/>
      <p:bold r:id="rId48"/>
      <p:italic r:id="rId49"/>
      <p:boldItalic r:id="rId5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CC"/>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FCEE298-C03E-45BE-9E90-148AF0ED7F4B}" v="18" dt="2024-07-01T20:45:52.28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2832" autoAdjust="0"/>
  </p:normalViewPr>
  <p:slideViewPr>
    <p:cSldViewPr>
      <p:cViewPr varScale="1">
        <p:scale>
          <a:sx n="98" d="100"/>
          <a:sy n="98" d="100"/>
        </p:scale>
        <p:origin x="1956" y="90"/>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8.fntdata"/><Relationship Id="rId21" Type="http://schemas.openxmlformats.org/officeDocument/2006/relationships/slide" Target="slides/slide20.xml"/><Relationship Id="rId34" Type="http://schemas.openxmlformats.org/officeDocument/2006/relationships/font" Target="fonts/font3.fntdata"/><Relationship Id="rId42" Type="http://schemas.openxmlformats.org/officeDocument/2006/relationships/font" Target="fonts/font11.fntdata"/><Relationship Id="rId47" Type="http://schemas.openxmlformats.org/officeDocument/2006/relationships/font" Target="fonts/font16.fntdata"/><Relationship Id="rId50" Type="http://schemas.openxmlformats.org/officeDocument/2006/relationships/font" Target="fonts/font19.fntdata"/><Relationship Id="rId55" Type="http://schemas.microsoft.com/office/2016/11/relationships/changesInfo" Target="changesInfos/changesInfo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1.fntdata"/><Relationship Id="rId37" Type="http://schemas.openxmlformats.org/officeDocument/2006/relationships/font" Target="fonts/font6.fntdata"/><Relationship Id="rId40" Type="http://schemas.openxmlformats.org/officeDocument/2006/relationships/font" Target="fonts/font9.fntdata"/><Relationship Id="rId45" Type="http://schemas.openxmlformats.org/officeDocument/2006/relationships/font" Target="fonts/font14.fntdata"/><Relationship Id="rId53"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4" Type="http://schemas.openxmlformats.org/officeDocument/2006/relationships/font" Target="fonts/font13.fntdata"/><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4.fntdata"/><Relationship Id="rId43" Type="http://schemas.openxmlformats.org/officeDocument/2006/relationships/font" Target="fonts/font12.fntdata"/><Relationship Id="rId48" Type="http://schemas.openxmlformats.org/officeDocument/2006/relationships/font" Target="fonts/font17.fntdata"/><Relationship Id="rId56" Type="http://schemas.microsoft.com/office/2015/10/relationships/revisionInfo" Target="revisionInfo.xml"/><Relationship Id="rId8" Type="http://schemas.openxmlformats.org/officeDocument/2006/relationships/slide" Target="slides/slide7.xml"/><Relationship Id="rId51"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2.fntdata"/><Relationship Id="rId38" Type="http://schemas.openxmlformats.org/officeDocument/2006/relationships/font" Target="fonts/font7.fntdata"/><Relationship Id="rId46" Type="http://schemas.openxmlformats.org/officeDocument/2006/relationships/font" Target="fonts/font15.fntdata"/><Relationship Id="rId20" Type="http://schemas.openxmlformats.org/officeDocument/2006/relationships/slide" Target="slides/slide19.xml"/><Relationship Id="rId41" Type="http://schemas.openxmlformats.org/officeDocument/2006/relationships/font" Target="fonts/font10.fntdata"/><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5.fntdata"/><Relationship Id="rId49" Type="http://schemas.openxmlformats.org/officeDocument/2006/relationships/font" Target="fonts/font18.fnt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ob Brown" userId="de4355ee-7296-4195-ba97-c8dead83c87d" providerId="ADAL" clId="{BFCEE298-C03E-45BE-9E90-148AF0ED7F4B}"/>
    <pc:docChg chg="custSel modSld">
      <pc:chgData name="Bob Brown" userId="de4355ee-7296-4195-ba97-c8dead83c87d" providerId="ADAL" clId="{BFCEE298-C03E-45BE-9E90-148AF0ED7F4B}" dt="2024-07-01T20:46:39.599" v="21" actId="1076"/>
      <pc:docMkLst>
        <pc:docMk/>
      </pc:docMkLst>
      <pc:sldChg chg="modSp">
        <pc:chgData name="Bob Brown" userId="de4355ee-7296-4195-ba97-c8dead83c87d" providerId="ADAL" clId="{BFCEE298-C03E-45BE-9E90-148AF0ED7F4B}" dt="2024-07-01T20:39:45.354" v="14" actId="20577"/>
        <pc:sldMkLst>
          <pc:docMk/>
          <pc:sldMk cId="1976565737" sldId="279"/>
        </pc:sldMkLst>
        <pc:spChg chg="mod">
          <ac:chgData name="Bob Brown" userId="de4355ee-7296-4195-ba97-c8dead83c87d" providerId="ADAL" clId="{BFCEE298-C03E-45BE-9E90-148AF0ED7F4B}" dt="2024-07-01T20:39:45.354" v="14" actId="20577"/>
          <ac:spMkLst>
            <pc:docMk/>
            <pc:sldMk cId="1976565737" sldId="279"/>
            <ac:spMk id="3" creationId="{89D2BD5B-5295-AA32-991F-9782C68E53F5}"/>
          </ac:spMkLst>
        </pc:spChg>
      </pc:sldChg>
      <pc:sldChg chg="addSp delSp modSp mod">
        <pc:chgData name="Bob Brown" userId="de4355ee-7296-4195-ba97-c8dead83c87d" providerId="ADAL" clId="{BFCEE298-C03E-45BE-9E90-148AF0ED7F4B}" dt="2024-07-01T20:46:39.599" v="21" actId="1076"/>
        <pc:sldMkLst>
          <pc:docMk/>
          <pc:sldMk cId="2246493432" sldId="284"/>
        </pc:sldMkLst>
        <pc:picChg chg="del mod">
          <ac:chgData name="Bob Brown" userId="de4355ee-7296-4195-ba97-c8dead83c87d" providerId="ADAL" clId="{BFCEE298-C03E-45BE-9E90-148AF0ED7F4B}" dt="2024-07-01T20:46:18.558" v="17" actId="478"/>
          <ac:picMkLst>
            <pc:docMk/>
            <pc:sldMk cId="2246493432" sldId="284"/>
            <ac:picMk id="5" creationId="{D65FD638-04CF-9380-973C-B7AD2193E27C}"/>
          </ac:picMkLst>
        </pc:picChg>
        <pc:picChg chg="add mod">
          <ac:chgData name="Bob Brown" userId="de4355ee-7296-4195-ba97-c8dead83c87d" providerId="ADAL" clId="{BFCEE298-C03E-45BE-9E90-148AF0ED7F4B}" dt="2024-07-01T20:46:39.599" v="21" actId="1076"/>
          <ac:picMkLst>
            <pc:docMk/>
            <pc:sldMk cId="2246493432" sldId="284"/>
            <ac:picMk id="11" creationId="{3F13DF5E-5063-8300-8BE6-EB8F6BCA7E85}"/>
          </ac:picMkLst>
        </pc:picChg>
      </pc:sldChg>
    </pc:docChg>
  </pc:docChgLst>
  <pc:docChgLst>
    <pc:chgData name="Bob Brown" userId="de4355ee-7296-4195-ba97-c8dead83c87d" providerId="ADAL" clId="{7A0286B4-B229-40E9-9BF8-6B1912E43F28}"/>
    <pc:docChg chg="custSel modSld delMainMaster modMainMaster">
      <pc:chgData name="Bob Brown" userId="de4355ee-7296-4195-ba97-c8dead83c87d" providerId="ADAL" clId="{7A0286B4-B229-40E9-9BF8-6B1912E43F28}" dt="2024-02-08T12:50:05.681" v="83" actId="1076"/>
      <pc:docMkLst>
        <pc:docMk/>
      </pc:docMkLst>
      <pc:sldChg chg="addSp modSp mod">
        <pc:chgData name="Bob Brown" userId="de4355ee-7296-4195-ba97-c8dead83c87d" providerId="ADAL" clId="{7A0286B4-B229-40E9-9BF8-6B1912E43F28}" dt="2024-02-08T12:49:47.364" v="80" actId="1076"/>
        <pc:sldMkLst>
          <pc:docMk/>
          <pc:sldMk cId="56279906" sldId="273"/>
        </pc:sldMkLst>
        <pc:spChg chg="add mod">
          <ac:chgData name="Bob Brown" userId="de4355ee-7296-4195-ba97-c8dead83c87d" providerId="ADAL" clId="{7A0286B4-B229-40E9-9BF8-6B1912E43F28}" dt="2024-02-08T12:49:47.364" v="80" actId="1076"/>
          <ac:spMkLst>
            <pc:docMk/>
            <pc:sldMk cId="56279906" sldId="273"/>
            <ac:spMk id="4" creationId="{E609C803-F348-7444-64C6-5BE91ECF8990}"/>
          </ac:spMkLst>
        </pc:spChg>
      </pc:sldChg>
      <pc:sldChg chg="modSp mod">
        <pc:chgData name="Bob Brown" userId="de4355ee-7296-4195-ba97-c8dead83c87d" providerId="ADAL" clId="{7A0286B4-B229-40E9-9BF8-6B1912E43F28}" dt="2024-02-07T23:30:39.729" v="0" actId="21"/>
        <pc:sldMkLst>
          <pc:docMk/>
          <pc:sldMk cId="1331921629" sldId="275"/>
        </pc:sldMkLst>
        <pc:spChg chg="mod">
          <ac:chgData name="Bob Brown" userId="de4355ee-7296-4195-ba97-c8dead83c87d" providerId="ADAL" clId="{7A0286B4-B229-40E9-9BF8-6B1912E43F28}" dt="2024-02-07T23:30:39.729" v="0" actId="21"/>
          <ac:spMkLst>
            <pc:docMk/>
            <pc:sldMk cId="1331921629" sldId="275"/>
            <ac:spMk id="3" creationId="{C373074B-0462-D424-077B-7466920C2E2C}"/>
          </ac:spMkLst>
        </pc:spChg>
      </pc:sldChg>
      <pc:sldChg chg="addSp modSp mod">
        <pc:chgData name="Bob Brown" userId="de4355ee-7296-4195-ba97-c8dead83c87d" providerId="ADAL" clId="{7A0286B4-B229-40E9-9BF8-6B1912E43F28}" dt="2024-02-08T12:50:05.681" v="83" actId="1076"/>
        <pc:sldMkLst>
          <pc:docMk/>
          <pc:sldMk cId="3815115396" sldId="286"/>
        </pc:sldMkLst>
        <pc:spChg chg="add mod">
          <ac:chgData name="Bob Brown" userId="de4355ee-7296-4195-ba97-c8dead83c87d" providerId="ADAL" clId="{7A0286B4-B229-40E9-9BF8-6B1912E43F28}" dt="2024-02-08T12:50:02.821" v="82" actId="1076"/>
          <ac:spMkLst>
            <pc:docMk/>
            <pc:sldMk cId="3815115396" sldId="286"/>
            <ac:spMk id="3" creationId="{FA07B5FC-CFC3-EF41-E7B9-BF7EFF68B703}"/>
          </ac:spMkLst>
        </pc:spChg>
        <pc:picChg chg="mod">
          <ac:chgData name="Bob Brown" userId="de4355ee-7296-4195-ba97-c8dead83c87d" providerId="ADAL" clId="{7A0286B4-B229-40E9-9BF8-6B1912E43F28}" dt="2024-02-08T12:50:05.681" v="83" actId="1076"/>
          <ac:picMkLst>
            <pc:docMk/>
            <pc:sldMk cId="3815115396" sldId="286"/>
            <ac:picMk id="13" creationId="{A8EBEB5E-1B81-3A86-AB59-02062387B32E}"/>
          </ac:picMkLst>
        </pc:picChg>
      </pc:sldChg>
      <pc:sldChg chg="addSp modSp mod modClrScheme chgLayout">
        <pc:chgData name="Bob Brown" userId="de4355ee-7296-4195-ba97-c8dead83c87d" providerId="ADAL" clId="{7A0286B4-B229-40E9-9BF8-6B1912E43F28}" dt="2024-02-07T23:36:27.963" v="77" actId="20577"/>
        <pc:sldMkLst>
          <pc:docMk/>
          <pc:sldMk cId="2103479224" sldId="288"/>
        </pc:sldMkLst>
        <pc:spChg chg="mod ord">
          <ac:chgData name="Bob Brown" userId="de4355ee-7296-4195-ba97-c8dead83c87d" providerId="ADAL" clId="{7A0286B4-B229-40E9-9BF8-6B1912E43F28}" dt="2024-02-07T23:30:48.017" v="1" actId="700"/>
          <ac:spMkLst>
            <pc:docMk/>
            <pc:sldMk cId="2103479224" sldId="288"/>
            <ac:spMk id="2" creationId="{336B3C35-C738-5DDE-27EE-3B52C4414960}"/>
          </ac:spMkLst>
        </pc:spChg>
        <pc:spChg chg="add mod ord">
          <ac:chgData name="Bob Brown" userId="de4355ee-7296-4195-ba97-c8dead83c87d" providerId="ADAL" clId="{7A0286B4-B229-40E9-9BF8-6B1912E43F28}" dt="2024-02-07T23:31:53.672" v="20" actId="1076"/>
          <ac:spMkLst>
            <pc:docMk/>
            <pc:sldMk cId="2103479224" sldId="288"/>
            <ac:spMk id="3" creationId="{706D1F24-7532-4DFF-EE32-308AF7DE3A65}"/>
          </ac:spMkLst>
        </pc:spChg>
        <pc:spChg chg="add mod">
          <ac:chgData name="Bob Brown" userId="de4355ee-7296-4195-ba97-c8dead83c87d" providerId="ADAL" clId="{7A0286B4-B229-40E9-9BF8-6B1912E43F28}" dt="2024-02-07T23:36:27.963" v="77" actId="20577"/>
          <ac:spMkLst>
            <pc:docMk/>
            <pc:sldMk cId="2103479224" sldId="288"/>
            <ac:spMk id="4" creationId="{01BF7E59-03AE-B483-7D0B-0B7AD7701A1F}"/>
          </ac:spMkLst>
        </pc:spChg>
        <pc:picChg chg="mod">
          <ac:chgData name="Bob Brown" userId="de4355ee-7296-4195-ba97-c8dead83c87d" providerId="ADAL" clId="{7A0286B4-B229-40E9-9BF8-6B1912E43F28}" dt="2024-02-07T23:31:59.891" v="22" actId="1076"/>
          <ac:picMkLst>
            <pc:docMk/>
            <pc:sldMk cId="2103479224" sldId="288"/>
            <ac:picMk id="5" creationId="{522BC52F-7C29-F8AD-950A-99E441EEA2DC}"/>
          </ac:picMkLst>
        </pc:picChg>
      </pc:sldChg>
      <pc:sldMasterChg chg="del delSldLayout">
        <pc:chgData name="Bob Brown" userId="de4355ee-7296-4195-ba97-c8dead83c87d" providerId="ADAL" clId="{7A0286B4-B229-40E9-9BF8-6B1912E43F28}" dt="2024-02-07T23:30:48.017" v="1" actId="700"/>
        <pc:sldMasterMkLst>
          <pc:docMk/>
          <pc:sldMasterMk cId="1741728963" sldId="2147483684"/>
        </pc:sldMasterMkLst>
        <pc:sldLayoutChg chg="del">
          <pc:chgData name="Bob Brown" userId="de4355ee-7296-4195-ba97-c8dead83c87d" providerId="ADAL" clId="{7A0286B4-B229-40E9-9BF8-6B1912E43F28}" dt="2024-02-07T23:30:48.017" v="1" actId="700"/>
          <pc:sldLayoutMkLst>
            <pc:docMk/>
            <pc:sldMasterMk cId="1741728963" sldId="2147483684"/>
            <pc:sldLayoutMk cId="3246298541" sldId="2147483690"/>
          </pc:sldLayoutMkLst>
        </pc:sldLayoutChg>
      </pc:sldMasterChg>
      <pc:sldMasterChg chg="modSldLayout">
        <pc:chgData name="Bob Brown" userId="de4355ee-7296-4195-ba97-c8dead83c87d" providerId="ADAL" clId="{7A0286B4-B229-40E9-9BF8-6B1912E43F28}" dt="2024-02-08T12:20:25.144" v="78"/>
        <pc:sldMasterMkLst>
          <pc:docMk/>
          <pc:sldMasterMk cId="1741728963" sldId="2147483720"/>
        </pc:sldMasterMkLst>
        <pc:sldLayoutChg chg="addSp modSp">
          <pc:chgData name="Bob Brown" userId="de4355ee-7296-4195-ba97-c8dead83c87d" providerId="ADAL" clId="{7A0286B4-B229-40E9-9BF8-6B1912E43F28}" dt="2024-02-08T12:20:25.144" v="78"/>
          <pc:sldLayoutMkLst>
            <pc:docMk/>
            <pc:sldMasterMk cId="1741728963" sldId="2147483720"/>
            <pc:sldLayoutMk cId="2630880382" sldId="2147483722"/>
          </pc:sldLayoutMkLst>
          <pc:spChg chg="add mod">
            <ac:chgData name="Bob Brown" userId="de4355ee-7296-4195-ba97-c8dead83c87d" providerId="ADAL" clId="{7A0286B4-B229-40E9-9BF8-6B1912E43F28}" dt="2024-02-08T12:20:25.144" v="78"/>
            <ac:spMkLst>
              <pc:docMk/>
              <pc:sldMasterMk cId="1741728963" sldId="2147483720"/>
              <pc:sldLayoutMk cId="2630880382" sldId="2147483722"/>
              <ac:spMk id="4" creationId="{DD0CF971-D8F6-1409-C2E4-053BA528AF82}"/>
            </ac:spMkLst>
          </pc:spChg>
          <pc:picChg chg="add mod">
            <ac:chgData name="Bob Brown" userId="de4355ee-7296-4195-ba97-c8dead83c87d" providerId="ADAL" clId="{7A0286B4-B229-40E9-9BF8-6B1912E43F28}" dt="2024-02-08T12:20:25.144" v="78"/>
            <ac:picMkLst>
              <pc:docMk/>
              <pc:sldMasterMk cId="1741728963" sldId="2147483720"/>
              <pc:sldLayoutMk cId="2630880382" sldId="2147483722"/>
              <ac:picMk id="5" creationId="{3D24D39C-ACD5-B49A-B4CF-B0F8D0C06382}"/>
            </ac:picMkLst>
          </pc:picChg>
        </pc:sldLayoutChg>
      </pc:sldMasterChg>
    </pc:docChg>
  </pc:docChgLst>
  <pc:docChgLst>
    <pc:chgData name="Bob Brown" userId="de4355ee-7296-4195-ba97-c8dead83c87d" providerId="ADAL" clId="{1B32FE56-B848-4E2B-9D47-2DEE019DC1A5}"/>
    <pc:docChg chg="modSld">
      <pc:chgData name="Bob Brown" userId="de4355ee-7296-4195-ba97-c8dead83c87d" providerId="ADAL" clId="{1B32FE56-B848-4E2B-9D47-2DEE019DC1A5}" dt="2024-04-23T13:56:06.538" v="951" actId="962"/>
      <pc:docMkLst>
        <pc:docMk/>
      </pc:docMkLst>
      <pc:sldChg chg="modSp mod">
        <pc:chgData name="Bob Brown" userId="de4355ee-7296-4195-ba97-c8dead83c87d" providerId="ADAL" clId="{1B32FE56-B848-4E2B-9D47-2DEE019DC1A5}" dt="2024-04-23T13:56:06.538" v="951" actId="962"/>
        <pc:sldMkLst>
          <pc:docMk/>
          <pc:sldMk cId="4080352195" sldId="267"/>
        </pc:sldMkLst>
        <pc:picChg chg="mod">
          <ac:chgData name="Bob Brown" userId="de4355ee-7296-4195-ba97-c8dead83c87d" providerId="ADAL" clId="{1B32FE56-B848-4E2B-9D47-2DEE019DC1A5}" dt="2024-04-23T13:56:06.538" v="951" actId="962"/>
          <ac:picMkLst>
            <pc:docMk/>
            <pc:sldMk cId="4080352195" sldId="267"/>
            <ac:picMk id="5" creationId="{CD5737D1-7598-FACD-F08D-81573802B8E5}"/>
          </ac:picMkLst>
        </pc:picChg>
      </pc:sldChg>
      <pc:sldChg chg="modSp mod">
        <pc:chgData name="Bob Brown" userId="de4355ee-7296-4195-ba97-c8dead83c87d" providerId="ADAL" clId="{1B32FE56-B848-4E2B-9D47-2DEE019DC1A5}" dt="2024-04-23T13:50:37.516" v="1" actId="962"/>
        <pc:sldMkLst>
          <pc:docMk/>
          <pc:sldMk cId="3815115396" sldId="286"/>
        </pc:sldMkLst>
        <pc:picChg chg="mod">
          <ac:chgData name="Bob Brown" userId="de4355ee-7296-4195-ba97-c8dead83c87d" providerId="ADAL" clId="{1B32FE56-B848-4E2B-9D47-2DEE019DC1A5}" dt="2024-04-23T13:50:37.516" v="1" actId="962"/>
          <ac:picMkLst>
            <pc:docMk/>
            <pc:sldMk cId="3815115396" sldId="286"/>
            <ac:picMk id="13" creationId="{A8EBEB5E-1B81-3A86-AB59-02062387B32E}"/>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F6AC146-6648-4865-B71A-39C9813DCEB4}" type="datetimeFigureOut">
              <a:rPr lang="en-US" smtClean="0"/>
              <a:t>7/1/24</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21CB27B-94FF-4697-AED6-90A2ED9136D0}" type="slidenum">
              <a:rPr lang="en-US" smtClean="0"/>
              <a:t>‹#›</a:t>
            </a:fld>
            <a:endParaRPr lang="en-US"/>
          </a:p>
        </p:txBody>
      </p:sp>
    </p:spTree>
    <p:extLst>
      <p:ext uri="{BB962C8B-B14F-4D97-AF65-F5344CB8AC3E}">
        <p14:creationId xmlns:p14="http://schemas.microsoft.com/office/powerpoint/2010/main" val="25027792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Time: 0:51</a:t>
            </a:r>
          </a:p>
        </p:txBody>
      </p:sp>
      <p:sp>
        <p:nvSpPr>
          <p:cNvPr id="4" name="Slide Number Placeholder 3"/>
          <p:cNvSpPr>
            <a:spLocks noGrp="1"/>
          </p:cNvSpPr>
          <p:nvPr>
            <p:ph type="sldNum" sz="quarter" idx="5"/>
          </p:nvPr>
        </p:nvSpPr>
        <p:spPr/>
        <p:txBody>
          <a:bodyPr/>
          <a:lstStyle/>
          <a:p>
            <a:fld id="{421CB27B-94FF-4697-AED6-90A2ED9136D0}" type="slidenum">
              <a:rPr lang="en-US" smtClean="0"/>
              <a:t>1</a:t>
            </a:fld>
            <a:endParaRPr lang="en-US"/>
          </a:p>
        </p:txBody>
      </p:sp>
    </p:spTree>
    <p:extLst>
      <p:ext uri="{BB962C8B-B14F-4D97-AF65-F5344CB8AC3E}">
        <p14:creationId xmlns:p14="http://schemas.microsoft.com/office/powerpoint/2010/main" val="39112339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connection at the C-bus sends the sum of </a:t>
            </a:r>
            <a:r>
              <a:rPr lang="en-US" dirty="0" err="1"/>
              <a:t>A+B</a:t>
            </a:r>
            <a:r>
              <a:rPr lang="en-US" dirty="0"/>
              <a:t> back to A, but A is still enabled on the A-Bus and so is still input to the adder.</a:t>
            </a:r>
          </a:p>
        </p:txBody>
      </p:sp>
      <p:sp>
        <p:nvSpPr>
          <p:cNvPr id="4" name="Slide Number Placeholder 3"/>
          <p:cNvSpPr>
            <a:spLocks noGrp="1"/>
          </p:cNvSpPr>
          <p:nvPr>
            <p:ph type="sldNum" sz="quarter" idx="5"/>
          </p:nvPr>
        </p:nvSpPr>
        <p:spPr/>
        <p:txBody>
          <a:bodyPr/>
          <a:lstStyle/>
          <a:p>
            <a:fld id="{421CB27B-94FF-4697-AED6-90A2ED9136D0}" type="slidenum">
              <a:rPr lang="en-US" smtClean="0"/>
              <a:t>19</a:t>
            </a:fld>
            <a:endParaRPr lang="en-US"/>
          </a:p>
        </p:txBody>
      </p:sp>
    </p:spTree>
    <p:extLst>
      <p:ext uri="{BB962C8B-B14F-4D97-AF65-F5344CB8AC3E}">
        <p14:creationId xmlns:p14="http://schemas.microsoft.com/office/powerpoint/2010/main" val="1545914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Storage happens before changes to the destination registers can propagate back to the register inputs.</a:t>
            </a:r>
          </a:p>
        </p:txBody>
      </p:sp>
      <p:sp>
        <p:nvSpPr>
          <p:cNvPr id="4" name="Slide Number Placeholder 3"/>
          <p:cNvSpPr>
            <a:spLocks noGrp="1"/>
          </p:cNvSpPr>
          <p:nvPr>
            <p:ph type="sldNum" sz="quarter" idx="5"/>
          </p:nvPr>
        </p:nvSpPr>
        <p:spPr/>
        <p:txBody>
          <a:bodyPr/>
          <a:lstStyle/>
          <a:p>
            <a:fld id="{421CB27B-94FF-4697-AED6-90A2ED9136D0}" type="slidenum">
              <a:rPr lang="en-US" smtClean="0"/>
              <a:t>20</a:t>
            </a:fld>
            <a:endParaRPr lang="en-US"/>
          </a:p>
        </p:txBody>
      </p:sp>
    </p:spTree>
    <p:extLst>
      <p:ext uri="{BB962C8B-B14F-4D97-AF65-F5344CB8AC3E}">
        <p14:creationId xmlns:p14="http://schemas.microsoft.com/office/powerpoint/2010/main" val="12329870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 edge-triggered device captures input data on a change on the clock signal.  Positive edge-triggered devices capture data on the rising edge of the </a:t>
            </a:r>
            <a:r>
              <a:rPr lang="en-US" dirty="0" err="1"/>
              <a:t>coloc</a:t>
            </a:r>
            <a:r>
              <a:rPr lang="en-US" dirty="0"/>
              <a:t>; negative edge-triggered devices capture on the falling edge.</a:t>
            </a:r>
          </a:p>
        </p:txBody>
      </p:sp>
      <p:sp>
        <p:nvSpPr>
          <p:cNvPr id="4" name="Slide Number Placeholder 3"/>
          <p:cNvSpPr>
            <a:spLocks noGrp="1"/>
          </p:cNvSpPr>
          <p:nvPr>
            <p:ph type="sldNum" sz="quarter" idx="5"/>
          </p:nvPr>
        </p:nvSpPr>
        <p:spPr/>
        <p:txBody>
          <a:bodyPr/>
          <a:lstStyle/>
          <a:p>
            <a:fld id="{421CB27B-94FF-4697-AED6-90A2ED9136D0}" type="slidenum">
              <a:rPr lang="en-US" smtClean="0"/>
              <a:t>21</a:t>
            </a:fld>
            <a:endParaRPr lang="en-US"/>
          </a:p>
        </p:txBody>
      </p:sp>
    </p:spTree>
    <p:extLst>
      <p:ext uri="{BB962C8B-B14F-4D97-AF65-F5344CB8AC3E}">
        <p14:creationId xmlns:p14="http://schemas.microsoft.com/office/powerpoint/2010/main" val="3572484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21CB27B-94FF-4697-AED6-90A2ED9136D0}" type="slidenum">
              <a:rPr lang="en-US" smtClean="0"/>
              <a:t>24</a:t>
            </a:fld>
            <a:endParaRPr lang="en-US"/>
          </a:p>
        </p:txBody>
      </p:sp>
    </p:spTree>
    <p:extLst>
      <p:ext uri="{BB962C8B-B14F-4D97-AF65-F5344CB8AC3E}">
        <p14:creationId xmlns:p14="http://schemas.microsoft.com/office/powerpoint/2010/main" val="395657913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and B are still enabled on the two buses; that won’t change until the control signals are set up for the next operation on the next falling edge.  However, storing the value from the C-Bus in A happens very quickly on that rising edge. The value is latched long before the changed value of A can propagate through the combinational logic and be reflected on the C-Bus.  So, the fact that the value on the C-Bus changes is not relevant because it happens too late to affect what </a:t>
            </a:r>
            <a:r>
              <a:rPr lang="en-US"/>
              <a:t>is stored.</a:t>
            </a:r>
            <a:endParaRPr lang="en-US" dirty="0"/>
          </a:p>
        </p:txBody>
      </p:sp>
      <p:sp>
        <p:nvSpPr>
          <p:cNvPr id="4" name="Slide Number Placeholder 3"/>
          <p:cNvSpPr>
            <a:spLocks noGrp="1"/>
          </p:cNvSpPr>
          <p:nvPr>
            <p:ph type="sldNum" sz="quarter" idx="5"/>
          </p:nvPr>
        </p:nvSpPr>
        <p:spPr/>
        <p:txBody>
          <a:bodyPr/>
          <a:lstStyle/>
          <a:p>
            <a:fld id="{421CB27B-94FF-4697-AED6-90A2ED9136D0}" type="slidenum">
              <a:rPr lang="en-US" smtClean="0"/>
              <a:t>26</a:t>
            </a:fld>
            <a:endParaRPr lang="en-US"/>
          </a:p>
        </p:txBody>
      </p:sp>
    </p:spTree>
    <p:extLst>
      <p:ext uri="{BB962C8B-B14F-4D97-AF65-F5344CB8AC3E}">
        <p14:creationId xmlns:p14="http://schemas.microsoft.com/office/powerpoint/2010/main" val="8777045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Several of you turned in work for assignment 1 that showed unmistakable signs of being produced by ChatGPT or similar.  That’s prohibited in this class</a:t>
            </a:r>
          </a:p>
          <a:p>
            <a:endParaRPr lang="en-US" dirty="0"/>
          </a:p>
          <a:p>
            <a:r>
              <a:rPr lang="en-US" dirty="0"/>
              <a:t>I hate marking homework.  I’d rather do almost anything else.  I assign homework to help you learn.  Artificial responses do not accomplish that.</a:t>
            </a:r>
          </a:p>
        </p:txBody>
      </p:sp>
      <p:sp>
        <p:nvSpPr>
          <p:cNvPr id="4" name="Slide Number Placeholder 3"/>
          <p:cNvSpPr>
            <a:spLocks noGrp="1"/>
          </p:cNvSpPr>
          <p:nvPr>
            <p:ph type="sldNum" sz="quarter" idx="5"/>
          </p:nvPr>
        </p:nvSpPr>
        <p:spPr/>
        <p:txBody>
          <a:bodyPr/>
          <a:lstStyle/>
          <a:p>
            <a:fld id="{421CB27B-94FF-4697-AED6-90A2ED9136D0}" type="slidenum">
              <a:rPr lang="en-US" smtClean="0"/>
              <a:t>2</a:t>
            </a:fld>
            <a:endParaRPr lang="en-US"/>
          </a:p>
        </p:txBody>
      </p:sp>
    </p:spTree>
    <p:extLst>
      <p:ext uri="{BB962C8B-B14F-4D97-AF65-F5344CB8AC3E}">
        <p14:creationId xmlns:p14="http://schemas.microsoft.com/office/powerpoint/2010/main" val="30489537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21CB27B-94FF-4697-AED6-90A2ED9136D0}" type="slidenum">
              <a:rPr lang="en-US" smtClean="0"/>
              <a:t>5</a:t>
            </a:fld>
            <a:endParaRPr lang="en-US"/>
          </a:p>
        </p:txBody>
      </p:sp>
    </p:spTree>
    <p:extLst>
      <p:ext uri="{BB962C8B-B14F-4D97-AF65-F5344CB8AC3E}">
        <p14:creationId xmlns:p14="http://schemas.microsoft.com/office/powerpoint/2010/main" val="4071974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Q’ is read as “next Q.”</a:t>
            </a:r>
          </a:p>
        </p:txBody>
      </p:sp>
      <p:sp>
        <p:nvSpPr>
          <p:cNvPr id="4" name="Slide Number Placeholder 3"/>
          <p:cNvSpPr>
            <a:spLocks noGrp="1"/>
          </p:cNvSpPr>
          <p:nvPr>
            <p:ph type="sldNum" sz="quarter" idx="5"/>
          </p:nvPr>
        </p:nvSpPr>
        <p:spPr/>
        <p:txBody>
          <a:bodyPr/>
          <a:lstStyle/>
          <a:p>
            <a:fld id="{421CB27B-94FF-4697-AED6-90A2ED9136D0}" type="slidenum">
              <a:rPr lang="en-US" smtClean="0"/>
              <a:t>10</a:t>
            </a:fld>
            <a:endParaRPr lang="en-US"/>
          </a:p>
        </p:txBody>
      </p:sp>
    </p:spTree>
    <p:extLst>
      <p:ext uri="{BB962C8B-B14F-4D97-AF65-F5344CB8AC3E}">
        <p14:creationId xmlns:p14="http://schemas.microsoft.com/office/powerpoint/2010/main" val="2980235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Some books call this a D flip-flop. There are many other types of flip-flops.  We won’t worry </a:t>
            </a:r>
            <a:r>
              <a:rPr lang="en-US"/>
              <a:t>about them.</a:t>
            </a:r>
            <a:endParaRPr lang="en-US" dirty="0"/>
          </a:p>
        </p:txBody>
      </p:sp>
      <p:sp>
        <p:nvSpPr>
          <p:cNvPr id="4" name="Slide Number Placeholder 3"/>
          <p:cNvSpPr>
            <a:spLocks noGrp="1"/>
          </p:cNvSpPr>
          <p:nvPr>
            <p:ph type="sldNum" sz="quarter" idx="5"/>
          </p:nvPr>
        </p:nvSpPr>
        <p:spPr/>
        <p:txBody>
          <a:bodyPr/>
          <a:lstStyle/>
          <a:p>
            <a:fld id="{421CB27B-94FF-4697-AED6-90A2ED9136D0}" type="slidenum">
              <a:rPr lang="en-US" smtClean="0"/>
              <a:t>13</a:t>
            </a:fld>
            <a:endParaRPr lang="en-US"/>
          </a:p>
        </p:txBody>
      </p:sp>
    </p:spTree>
    <p:extLst>
      <p:ext uri="{BB962C8B-B14F-4D97-AF65-F5344CB8AC3E}">
        <p14:creationId xmlns:p14="http://schemas.microsoft.com/office/powerpoint/2010/main" val="17224806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triangle symbol at “Enable” means this is an edge-triggered device. More on that in a moment.</a:t>
            </a:r>
          </a:p>
        </p:txBody>
      </p:sp>
      <p:sp>
        <p:nvSpPr>
          <p:cNvPr id="4" name="Slide Number Placeholder 3"/>
          <p:cNvSpPr>
            <a:spLocks noGrp="1"/>
          </p:cNvSpPr>
          <p:nvPr>
            <p:ph type="sldNum" sz="quarter" idx="5"/>
          </p:nvPr>
        </p:nvSpPr>
        <p:spPr/>
        <p:txBody>
          <a:bodyPr/>
          <a:lstStyle/>
          <a:p>
            <a:fld id="{421CB27B-94FF-4697-AED6-90A2ED9136D0}" type="slidenum">
              <a:rPr lang="en-US" smtClean="0"/>
              <a:t>15</a:t>
            </a:fld>
            <a:endParaRPr lang="en-US"/>
          </a:p>
        </p:txBody>
      </p:sp>
    </p:spTree>
    <p:extLst>
      <p:ext uri="{BB962C8B-B14F-4D97-AF65-F5344CB8AC3E}">
        <p14:creationId xmlns:p14="http://schemas.microsoft.com/office/powerpoint/2010/main" val="33880921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63F45E-4248-E58E-0098-6540E20915E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7CA1FCE-8EE1-8BE9-1B66-9C2BBB3FCFA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3C9744D-1904-A833-5BE9-C05B94E47D12}"/>
              </a:ext>
            </a:extLst>
          </p:cNvPr>
          <p:cNvSpPr>
            <a:spLocks noGrp="1"/>
          </p:cNvSpPr>
          <p:nvPr>
            <p:ph type="body" idx="1"/>
          </p:nvPr>
        </p:nvSpPr>
        <p:spPr/>
        <p:txBody>
          <a:bodyPr/>
          <a:lstStyle/>
          <a:p>
            <a:r>
              <a:rPr lang="en-US" dirty="0"/>
              <a:t>The triangle symbol at “Enable” means this is an edge-triggered device. More on that in a moment.</a:t>
            </a:r>
          </a:p>
        </p:txBody>
      </p:sp>
      <p:sp>
        <p:nvSpPr>
          <p:cNvPr id="4" name="Slide Number Placeholder 3">
            <a:extLst>
              <a:ext uri="{FF2B5EF4-FFF2-40B4-BE49-F238E27FC236}">
                <a16:creationId xmlns:a16="http://schemas.microsoft.com/office/drawing/2014/main" id="{19816CC8-3F57-E067-DF76-56DAB2A8D117}"/>
              </a:ext>
            </a:extLst>
          </p:cNvPr>
          <p:cNvSpPr>
            <a:spLocks noGrp="1"/>
          </p:cNvSpPr>
          <p:nvPr>
            <p:ph type="sldNum" sz="quarter" idx="5"/>
          </p:nvPr>
        </p:nvSpPr>
        <p:spPr/>
        <p:txBody>
          <a:bodyPr/>
          <a:lstStyle/>
          <a:p>
            <a:fld id="{421CB27B-94FF-4697-AED6-90A2ED9136D0}" type="slidenum">
              <a:rPr lang="en-US" smtClean="0"/>
              <a:t>16</a:t>
            </a:fld>
            <a:endParaRPr lang="en-US"/>
          </a:p>
        </p:txBody>
      </p:sp>
    </p:spTree>
    <p:extLst>
      <p:ext uri="{BB962C8B-B14F-4D97-AF65-F5344CB8AC3E}">
        <p14:creationId xmlns:p14="http://schemas.microsoft.com/office/powerpoint/2010/main" val="10700785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input bus now has two lines.  The first line is connected to the first, upper, latch.  The second input line is connected to the second latch.  The first latch’s A and B outputs are connected to the first lines of the A and B buses.  The second latch’s A and B outputs are connected to the second lines of the A and B buses.</a:t>
            </a:r>
          </a:p>
          <a:p>
            <a:endParaRPr lang="en-US" dirty="0"/>
          </a:p>
          <a:p>
            <a:r>
              <a:rPr lang="en-US" dirty="0"/>
              <a:t>All the Write signals are connected together, as are all the clock lines, all the Enable A lines, and all the Enable B lines.</a:t>
            </a:r>
          </a:p>
          <a:p>
            <a:endParaRPr lang="en-US" dirty="0"/>
          </a:p>
          <a:p>
            <a:r>
              <a:rPr lang="en-US" dirty="0"/>
              <a:t>This can be extended to registers of many bits.</a:t>
            </a:r>
          </a:p>
        </p:txBody>
      </p:sp>
      <p:sp>
        <p:nvSpPr>
          <p:cNvPr id="4" name="Slide Number Placeholder 3"/>
          <p:cNvSpPr>
            <a:spLocks noGrp="1"/>
          </p:cNvSpPr>
          <p:nvPr>
            <p:ph type="sldNum" sz="quarter" idx="5"/>
          </p:nvPr>
        </p:nvSpPr>
        <p:spPr/>
        <p:txBody>
          <a:bodyPr/>
          <a:lstStyle/>
          <a:p>
            <a:fld id="{421CB27B-94FF-4697-AED6-90A2ED9136D0}" type="slidenum">
              <a:rPr lang="en-US" smtClean="0"/>
              <a:t>17</a:t>
            </a:fld>
            <a:endParaRPr lang="en-US"/>
          </a:p>
        </p:txBody>
      </p:sp>
    </p:spTree>
    <p:extLst>
      <p:ext uri="{BB962C8B-B14F-4D97-AF65-F5344CB8AC3E}">
        <p14:creationId xmlns:p14="http://schemas.microsoft.com/office/powerpoint/2010/main" val="32932227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fat arrow means multiple bits on a but.  If it’s necessary to specify how many, we draw a diagonal line and label it with the number of bits.</a:t>
            </a:r>
          </a:p>
          <a:p>
            <a:r>
              <a:rPr lang="en-US" dirty="0"/>
              <a:t>Third click shows line and number making “Output A” a 32-bit bus.</a:t>
            </a:r>
          </a:p>
        </p:txBody>
      </p:sp>
      <p:sp>
        <p:nvSpPr>
          <p:cNvPr id="4" name="Slide Number Placeholder 3"/>
          <p:cNvSpPr>
            <a:spLocks noGrp="1"/>
          </p:cNvSpPr>
          <p:nvPr>
            <p:ph type="sldNum" sz="quarter" idx="5"/>
          </p:nvPr>
        </p:nvSpPr>
        <p:spPr/>
        <p:txBody>
          <a:bodyPr/>
          <a:lstStyle/>
          <a:p>
            <a:fld id="{421CB27B-94FF-4697-AED6-90A2ED9136D0}" type="slidenum">
              <a:rPr lang="en-US" smtClean="0"/>
              <a:t>18</a:t>
            </a:fld>
            <a:endParaRPr lang="en-US"/>
          </a:p>
        </p:txBody>
      </p:sp>
    </p:spTree>
    <p:extLst>
      <p:ext uri="{BB962C8B-B14F-4D97-AF65-F5344CB8AC3E}">
        <p14:creationId xmlns:p14="http://schemas.microsoft.com/office/powerpoint/2010/main" val="29624466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endParaRPr lang="en-US"/>
          </a:p>
        </p:txBody>
      </p:sp>
      <p:sp>
        <p:nvSpPr>
          <p:cNvPr id="5" name="Slide Number Placeholder 4"/>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3246298541"/>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defRPr>
                <a:solidFill>
                  <a:schemeClr val="tx1"/>
                </a:solidFill>
                <a:latin typeface="Montserrat" panose="00000500000000000000" pitchFamily="2" charset="0"/>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lumMod val="65000"/>
                    <a:lumOff val="35000"/>
                  </a:schemeClr>
                </a:solidFill>
                <a:latin typeface="Source Serif Pro" panose="02040603050405020204" pitchFamily="18" charset="0"/>
                <a:ea typeface="Source Serif Pro" panose="02040603050405020204" pitchFamily="18"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Text Box 4">
            <a:extLst>
              <a:ext uri="{FF2B5EF4-FFF2-40B4-BE49-F238E27FC236}">
                <a16:creationId xmlns:a16="http://schemas.microsoft.com/office/drawing/2014/main" id="{DD0CF971-D8F6-1409-C2E4-053BA528AF82}"/>
              </a:ext>
            </a:extLst>
          </p:cNvPr>
          <p:cNvSpPr txBox="1">
            <a:spLocks noChangeArrowheads="1"/>
          </p:cNvSpPr>
          <p:nvPr userDrawn="1"/>
        </p:nvSpPr>
        <p:spPr bwMode="auto">
          <a:xfrm>
            <a:off x="3733800" y="6291689"/>
            <a:ext cx="3505200" cy="307777"/>
          </a:xfrm>
          <a:prstGeom prst="rect">
            <a:avLst/>
          </a:prstGeom>
          <a:noFill/>
          <a:ln w="9525">
            <a:noFill/>
            <a:miter lim="800000"/>
            <a:headEnd/>
            <a:tailEnd/>
          </a:ln>
        </p:spPr>
        <p:txBody>
          <a:bodyPr wrap="square">
            <a:spAutoFit/>
          </a:bodyPr>
          <a:lstStyle/>
          <a:p>
            <a:pPr algn="r">
              <a:spcBef>
                <a:spcPct val="50000"/>
              </a:spcBef>
            </a:pPr>
            <a:r>
              <a:rPr lang="en-US" sz="1400" dirty="0">
                <a:latin typeface="Arial" panose="020B0604020202020204" pitchFamily="34" charset="0"/>
                <a:cs typeface="Arial" panose="020B0604020202020204" pitchFamily="34" charset="0"/>
              </a:rPr>
              <a:t>Copyright © 2016, 2023 by Bob Brown</a:t>
            </a:r>
          </a:p>
        </p:txBody>
      </p:sp>
      <p:pic>
        <p:nvPicPr>
          <p:cNvPr id="5" name="Picture 2" descr="Creative Commons logo with the BY and NC restrictions.  BY means those who re-use this material must give credit for it.  NC stands for non-commercial and means this material may not be incorporated into a commercial product.">
            <a:extLst>
              <a:ext uri="{FF2B5EF4-FFF2-40B4-BE49-F238E27FC236}">
                <a16:creationId xmlns:a16="http://schemas.microsoft.com/office/drawing/2014/main" id="{3D24D39C-ACD5-B49A-B4CF-B0F8D0C06382}"/>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239000" y="6248400"/>
            <a:ext cx="1219200" cy="4265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30880382"/>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lvl2pPr marL="742950" indent="-285750">
              <a:buFont typeface="Arial" panose="020B0604020202020204" pitchFamily="34" charset="0"/>
              <a:buChar char="•"/>
              <a:defRPr/>
            </a:lvl2pPr>
            <a:lvl4pPr marL="1600200" indent="-228600">
              <a:buFont typeface="Arial" panose="020B0604020202020204" pitchFamily="34" charset="0"/>
              <a:buChar char="•"/>
              <a:defRPr/>
            </a:lvl4pPr>
            <a:lvl5pPr marL="2057400" indent="-228600">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endParaRPr lang="en-US"/>
          </a:p>
        </p:txBody>
      </p:sp>
      <p:sp>
        <p:nvSpPr>
          <p:cNvPr id="6" name="Slide Number Placeholder 5"/>
          <p:cNvSpPr>
            <a:spLocks noGrp="1"/>
          </p:cNvSpPr>
          <p:nvPr>
            <p:ph type="sldNum" sz="quarter" idx="12"/>
          </p:nvPr>
        </p:nvSpPr>
        <p:spPr/>
        <p:txBody>
          <a:bodyPr/>
          <a:lstStyle/>
          <a:p>
            <a:fld id="{BC3E01D3-D158-4170-AF3B-EDD8A9D9643D}" type="slidenum">
              <a:rPr lang="en-US" smtClean="0"/>
              <a:pPr/>
              <a:t>‹#›</a:t>
            </a:fld>
            <a:endParaRPr lang="en-US" dirty="0"/>
          </a:p>
        </p:txBody>
      </p:sp>
    </p:spTree>
    <p:extLst>
      <p:ext uri="{BB962C8B-B14F-4D97-AF65-F5344CB8AC3E}">
        <p14:creationId xmlns:p14="http://schemas.microsoft.com/office/powerpoint/2010/main" val="1498361804"/>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marL="742950" indent="-285750">
              <a:buFont typeface="Arial" panose="020B0604020202020204" pitchFamily="34" charset="0"/>
              <a:buChar char="•"/>
              <a:defRPr sz="2400"/>
            </a:lvl2pPr>
            <a:lvl3pPr marL="1143000" indent="-228600">
              <a:buFont typeface="Arial" panose="020B0604020202020204" pitchFamily="34" charset="0"/>
              <a:buChar char="•"/>
              <a:defRPr sz="2000"/>
            </a:lvl3pPr>
            <a:lvl4pPr marL="1600200" indent="-228600">
              <a:buFont typeface="Arial" panose="020B0604020202020204" pitchFamily="34" charset="0"/>
              <a:buChar char="•"/>
              <a:defRPr sz="1800"/>
            </a:lvl4pPr>
            <a:lvl5pPr marL="2057400" indent="-228600">
              <a:buFont typeface="Arial" panose="020B0604020202020204" pitchFamily="34" charset="0"/>
              <a:buChar cha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marL="457200" indent="0">
              <a:buNone/>
              <a:defRPr sz="2400"/>
            </a:lvl2pPr>
            <a:lvl3pPr marL="914400" indent="0">
              <a:buNone/>
              <a:defRPr sz="2000"/>
            </a:lvl3pPr>
            <a:lvl4pPr marL="1371600" indent="0">
              <a:buNone/>
              <a:defRPr sz="1800"/>
            </a:lvl4pPr>
            <a:lvl5pPr marL="1828800" indent="0">
              <a:buNone/>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endParaRPr lang="en-US"/>
          </a:p>
        </p:txBody>
      </p:sp>
      <p:sp>
        <p:nvSpPr>
          <p:cNvPr id="7" name="Slide Number Placeholder 6"/>
          <p:cNvSpPr>
            <a:spLocks noGrp="1"/>
          </p:cNvSpPr>
          <p:nvPr>
            <p:ph type="sldNum" sz="quarter" idx="12"/>
          </p:nvPr>
        </p:nvSpPr>
        <p:spPr/>
        <p:txBody>
          <a:bodyPr/>
          <a:lstStyle/>
          <a:p>
            <a:fld id="{BC3E01D3-D158-4170-AF3B-EDD8A9D9643D}" type="slidenum">
              <a:rPr lang="en-US" smtClean="0"/>
              <a:pPr/>
              <a:t>‹#›</a:t>
            </a:fld>
            <a:endParaRPr lang="en-US" dirty="0"/>
          </a:p>
        </p:txBody>
      </p:sp>
    </p:spTree>
    <p:extLst>
      <p:ext uri="{BB962C8B-B14F-4D97-AF65-F5344CB8AC3E}">
        <p14:creationId xmlns:p14="http://schemas.microsoft.com/office/powerpoint/2010/main" val="1442505701"/>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F322425A-BBF8-E76A-CDDB-94A501C3BB55}"/>
              </a:ext>
            </a:extLst>
          </p:cNvPr>
          <p:cNvPicPr>
            <a:picLocks noChangeAspect="1"/>
          </p:cNvPicPr>
          <p:nvPr userDrawn="1"/>
        </p:nvPicPr>
        <p:blipFill>
          <a:blip r:embed="rId6"/>
          <a:stretch>
            <a:fillRect/>
          </a:stretch>
        </p:blipFill>
        <p:spPr>
          <a:xfrm>
            <a:off x="0" y="-1"/>
            <a:ext cx="9189720" cy="1529561"/>
          </a:xfrm>
          <a:prstGeom prst="rect">
            <a:avLst/>
          </a:prstGeom>
        </p:spPr>
      </p:pic>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3962400" y="6356350"/>
            <a:ext cx="2133600" cy="365125"/>
          </a:xfrm>
          <a:prstGeom prst="rect">
            <a:avLst/>
          </a:prstGeom>
        </p:spPr>
        <p:txBody>
          <a:bodyPr vert="horz" lIns="91440" tIns="45720" rIns="91440" bIns="45720" rtlCol="0" anchor="ctr"/>
          <a:lstStyle>
            <a:lvl1pPr algn="ctr">
              <a:defRPr sz="1200">
                <a:solidFill>
                  <a:schemeClr val="tx1"/>
                </a:solidFill>
                <a:latin typeface="Montserrat" panose="00000500000000000000" pitchFamily="2" charset="0"/>
                <a:cs typeface="Arial" panose="020B0604020202020204" pitchFamily="34" charset="0"/>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400">
                <a:solidFill>
                  <a:schemeClr val="tx1"/>
                </a:solidFill>
                <a:latin typeface="+mj-lt"/>
                <a:cs typeface="Arial" panose="020B0604020202020204" pitchFamily="34" charset="0"/>
              </a:defRPr>
            </a:lvl1pPr>
          </a:lstStyle>
          <a:p>
            <a:fld id="{3687BEAF-6B68-46DD-A874-7A95F0DB4145}" type="slidenum">
              <a:rPr lang="en-US" smtClean="0"/>
              <a:pPr/>
              <a:t>‹#›</a:t>
            </a:fld>
            <a:endParaRPr lang="en-US" dirty="0"/>
          </a:p>
        </p:txBody>
      </p:sp>
      <p:pic>
        <p:nvPicPr>
          <p:cNvPr id="11" name="Picture 10" descr="Shape&#10;&#10;Description automatically generated with medium confidence">
            <a:extLst>
              <a:ext uri="{FF2B5EF4-FFF2-40B4-BE49-F238E27FC236}">
                <a16:creationId xmlns:a16="http://schemas.microsoft.com/office/drawing/2014/main" id="{9574ED07-78B1-53AD-CD55-1C388C23B7C8}"/>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457201" y="6204412"/>
            <a:ext cx="2133600" cy="517063"/>
          </a:xfrm>
          <a:prstGeom prst="rect">
            <a:avLst/>
          </a:prstGeom>
        </p:spPr>
      </p:pic>
    </p:spTree>
    <p:extLst>
      <p:ext uri="{BB962C8B-B14F-4D97-AF65-F5344CB8AC3E}">
        <p14:creationId xmlns:p14="http://schemas.microsoft.com/office/powerpoint/2010/main" val="1741728963"/>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Lst>
  <p:transition>
    <p:fade/>
  </p:transition>
  <p:hf sldNum="0" hdr="0" ftr="0" dt="0"/>
  <p:txStyles>
    <p:titleStyle>
      <a:lvl1pPr algn="ctr" defTabSz="914400" rtl="0" eaLnBrk="1" latinLnBrk="0" hangingPunct="1">
        <a:spcBef>
          <a:spcPct val="0"/>
        </a:spcBef>
        <a:buNone/>
        <a:defRPr sz="4000" b="1" kern="1200">
          <a:solidFill>
            <a:schemeClr val="tx1"/>
          </a:solidFill>
          <a:latin typeface="Montserrat" panose="00000500000000000000" pitchFamily="2" charset="0"/>
          <a:ea typeface="+mj-ea"/>
          <a:cs typeface="Arial" panose="020B0604020202020204" pitchFamily="34" charset="0"/>
        </a:defRPr>
      </a:lvl1pPr>
    </p:titleStyle>
    <p:bodyStyle>
      <a:lvl1pPr marL="342900" indent="-342900" algn="l" defTabSz="914400" rtl="0" eaLnBrk="1" latinLnBrk="0" hangingPunct="1">
        <a:spcBef>
          <a:spcPct val="20000"/>
        </a:spcBef>
        <a:buFont typeface="Arial" panose="020B0604020202020204" pitchFamily="34" charset="0"/>
        <a:buChar char="•"/>
        <a:defRPr sz="30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1pPr>
      <a:lvl2pPr marL="914400" indent="-457200" algn="l" defTabSz="914400" rtl="0" eaLnBrk="1" latinLnBrk="0" hangingPunct="1">
        <a:spcBef>
          <a:spcPct val="20000"/>
        </a:spcBef>
        <a:buFont typeface="Arial" panose="020B0604020202020204" pitchFamily="34" charset="0"/>
        <a:buChar char="•"/>
        <a:defRPr sz="28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2pPr>
      <a:lvl3pPr marL="1257300" indent="-342900" algn="l" defTabSz="914400" rtl="0" eaLnBrk="1" latinLnBrk="0" hangingPunct="1">
        <a:spcBef>
          <a:spcPct val="20000"/>
        </a:spcBef>
        <a:buFont typeface="Arial" panose="020B0604020202020204" pitchFamily="34" charset="0"/>
        <a:buChar char="•"/>
        <a:defRPr sz="24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3pPr>
      <a:lvl4pPr marL="1714500" indent="-342900" algn="l" defTabSz="914400" rtl="0" eaLnBrk="1" latinLnBrk="0" hangingPunct="1">
        <a:spcBef>
          <a:spcPct val="20000"/>
        </a:spcBef>
        <a:buFont typeface="Arial" panose="020B0604020202020204" pitchFamily="34" charset="0"/>
        <a:buChar char="•"/>
        <a:defRPr sz="20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4pPr>
      <a:lvl5pPr marL="2171700" indent="-342900" algn="l" defTabSz="914400" rtl="0" eaLnBrk="1" latinLnBrk="0" hangingPunct="1">
        <a:spcBef>
          <a:spcPct val="20000"/>
        </a:spcBef>
        <a:buFont typeface="Arial" panose="020B0604020202020204" pitchFamily="34" charset="0"/>
        <a:buChar char="•"/>
        <a:defRPr sz="20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3.xml"/><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3.xml"/><Relationship Id="rId5" Type="http://schemas.openxmlformats.org/officeDocument/2006/relationships/image" Target="../media/image14.png"/><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24.png"/></Relationships>
</file>

<file path=ppt/slides/_rels/slide2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image" Target="../media/image24.png"/></Relationships>
</file>

<file path=ppt/slides/_rels/slide2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image" Target="../media/image29.wmf"/><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oleObject" Target="../embeddings/oleObject1.bin"/><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3.xml"/><Relationship Id="rId5" Type="http://schemas.openxmlformats.org/officeDocument/2006/relationships/image" Target="../media/image10.png"/><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2" Type="http://schemas.openxmlformats.org/officeDocument/2006/relationships/image" Target="../media/image11.gif"/><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130425"/>
            <a:ext cx="8153400" cy="1470025"/>
          </a:xfrm>
        </p:spPr>
        <p:txBody>
          <a:bodyPr>
            <a:normAutofit fontScale="90000"/>
          </a:bodyPr>
          <a:lstStyle/>
          <a:p>
            <a:r>
              <a:rPr lang="en-US" dirty="0"/>
              <a:t>IT 3123</a:t>
            </a:r>
            <a:br>
              <a:rPr lang="en-US" dirty="0"/>
            </a:br>
            <a:r>
              <a:rPr lang="en-US" dirty="0"/>
              <a:t>Hardware and Software Concepts</a:t>
            </a:r>
          </a:p>
        </p:txBody>
      </p:sp>
      <p:sp>
        <p:nvSpPr>
          <p:cNvPr id="3" name="Subtitle 2"/>
          <p:cNvSpPr>
            <a:spLocks noGrp="1"/>
          </p:cNvSpPr>
          <p:nvPr>
            <p:ph type="subTitle" idx="1"/>
          </p:nvPr>
        </p:nvSpPr>
        <p:spPr/>
        <p:txBody>
          <a:bodyPr/>
          <a:lstStyle/>
          <a:p>
            <a:r>
              <a:rPr lang="en-US" dirty="0"/>
              <a:t>Sequential Circuits</a:t>
            </a:r>
            <a:br>
              <a:rPr lang="en-US" dirty="0"/>
            </a:br>
            <a:r>
              <a:rPr lang="en-US" dirty="0"/>
              <a:t>and Memory</a:t>
            </a:r>
          </a:p>
        </p:txBody>
      </p:sp>
      <p:grpSp>
        <p:nvGrpSpPr>
          <p:cNvPr id="4" name="Group 5">
            <a:extLst>
              <a:ext uri="{FF2B5EF4-FFF2-40B4-BE49-F238E27FC236}">
                <a16:creationId xmlns:a16="http://schemas.microsoft.com/office/drawing/2014/main" id="{70D8C064-1CA3-4C25-7F82-CD093C8EE46A}"/>
              </a:ext>
              <a:ext uri="{C183D7F6-B498-43B3-948B-1728B52AA6E4}">
                <adec:decorative xmlns:adec="http://schemas.microsoft.com/office/drawing/2017/decorative" val="1"/>
              </a:ext>
            </a:extLst>
          </p:cNvPr>
          <p:cNvGrpSpPr>
            <a:grpSpLocks/>
          </p:cNvGrpSpPr>
          <p:nvPr/>
        </p:nvGrpSpPr>
        <p:grpSpPr bwMode="auto">
          <a:xfrm>
            <a:off x="9448800" y="5943600"/>
            <a:ext cx="3352800" cy="690265"/>
            <a:chOff x="417" y="2785"/>
            <a:chExt cx="1934" cy="371"/>
          </a:xfrm>
          <a:solidFill>
            <a:schemeClr val="bg1"/>
          </a:solidFill>
        </p:grpSpPr>
        <p:pic>
          <p:nvPicPr>
            <p:cNvPr id="5" name="Picture 6" descr="microphone">
              <a:extLst>
                <a:ext uri="{FF2B5EF4-FFF2-40B4-BE49-F238E27FC236}">
                  <a16:creationId xmlns:a16="http://schemas.microsoft.com/office/drawing/2014/main" id="{5B09BBA7-A518-A9A6-AFAB-B2D4D680549C}"/>
                </a:ext>
              </a:extLst>
            </p:cNvPr>
            <p:cNvPicPr>
              <a:picLocks noChangeAspect="1" noChangeArrowheads="1"/>
            </p:cNvPicPr>
            <p:nvPr/>
          </p:nvPicPr>
          <p:blipFill>
            <a:blip r:embed="rId3" cstate="print"/>
            <a:srcRect/>
            <a:stretch>
              <a:fillRect/>
            </a:stretch>
          </p:blipFill>
          <p:spPr bwMode="auto">
            <a:xfrm>
              <a:off x="417" y="2785"/>
              <a:ext cx="303" cy="328"/>
            </a:xfrm>
            <a:prstGeom prst="rect">
              <a:avLst/>
            </a:prstGeom>
            <a:grpFill/>
            <a:ln w="9525">
              <a:noFill/>
              <a:miter lim="800000"/>
              <a:headEnd/>
              <a:tailEnd/>
            </a:ln>
          </p:spPr>
        </p:pic>
        <p:sp>
          <p:nvSpPr>
            <p:cNvPr id="6" name="Text Box 7">
              <a:extLst>
                <a:ext uri="{FF2B5EF4-FFF2-40B4-BE49-F238E27FC236}">
                  <a16:creationId xmlns:a16="http://schemas.microsoft.com/office/drawing/2014/main" id="{926A3F88-712A-3F66-2F5A-39B8024332F9}"/>
                </a:ext>
              </a:extLst>
            </p:cNvPr>
            <p:cNvSpPr txBox="1">
              <a:spLocks noChangeArrowheads="1"/>
            </p:cNvSpPr>
            <p:nvPr/>
          </p:nvSpPr>
          <p:spPr bwMode="auto">
            <a:xfrm>
              <a:off x="683" y="2785"/>
              <a:ext cx="1668" cy="371"/>
            </a:xfrm>
            <a:prstGeom prst="rect">
              <a:avLst/>
            </a:prstGeom>
            <a:grpFill/>
            <a:ln w="9525" algn="ctr">
              <a:noFill/>
              <a:miter lim="800000"/>
              <a:headEnd/>
              <a:tailEnd/>
            </a:ln>
          </p:spPr>
          <p:txBody>
            <a:bodyPr lIns="74706" tIns="37353" rIns="74706" bIns="37353">
              <a:spAutoFit/>
            </a:bodyPr>
            <a:lstStyle/>
            <a:p>
              <a:pPr defTabSz="1194812">
                <a:spcBef>
                  <a:spcPct val="50000"/>
                </a:spcBef>
              </a:pPr>
              <a:r>
                <a:rPr lang="en-US" sz="2000" dirty="0">
                  <a:latin typeface="Comic Sans MS" pitchFamily="66" charset="0"/>
                </a:rPr>
                <a:t>Notice: This session is being recorded.</a:t>
              </a:r>
            </a:p>
          </p:txBody>
        </p:sp>
      </p:grpSp>
    </p:spTree>
    <p:extLst>
      <p:ext uri="{BB962C8B-B14F-4D97-AF65-F5344CB8AC3E}">
        <p14:creationId xmlns:p14="http://schemas.microsoft.com/office/powerpoint/2010/main" val="3095576246"/>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A21035E7-A5FC-08CD-415A-1A0162CFD830}"/>
              </a:ext>
              <a:ext uri="{C183D7F6-B498-43B3-948B-1728B52AA6E4}">
                <adec:decorative xmlns:adec="http://schemas.microsoft.com/office/drawing/2017/decorative" val="1"/>
              </a:ext>
            </a:extLst>
          </p:cNvPr>
          <p:cNvSpPr/>
          <p:nvPr/>
        </p:nvSpPr>
        <p:spPr>
          <a:xfrm>
            <a:off x="6172203" y="3581400"/>
            <a:ext cx="1676396" cy="685800"/>
          </a:xfrm>
          <a:prstGeom prst="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5179947-DE78-CE7C-9E8A-69DACB9C090D}"/>
              </a:ext>
            </a:extLst>
          </p:cNvPr>
          <p:cNvSpPr>
            <a:spLocks noGrp="1"/>
          </p:cNvSpPr>
          <p:nvPr>
            <p:ph type="title"/>
          </p:nvPr>
        </p:nvSpPr>
        <p:spPr/>
        <p:txBody>
          <a:bodyPr/>
          <a:lstStyle/>
          <a:p>
            <a:r>
              <a:rPr lang="en-US" dirty="0"/>
              <a:t>S-R Latch State Table</a:t>
            </a:r>
          </a:p>
        </p:txBody>
      </p:sp>
      <p:pic>
        <p:nvPicPr>
          <p:cNvPr id="4" name="Picture 3" descr="Diagram, schematic&#10;&#10;Description automatically generated">
            <a:extLst>
              <a:ext uri="{FF2B5EF4-FFF2-40B4-BE49-F238E27FC236}">
                <a16:creationId xmlns:a16="http://schemas.microsoft.com/office/drawing/2014/main" id="{C44133AB-7812-D97B-F9BB-7EFA24C4C6D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2000" y="1978385"/>
            <a:ext cx="4581818" cy="3494118"/>
          </a:xfrm>
          <a:prstGeom prst="rect">
            <a:avLst/>
          </a:prstGeom>
        </p:spPr>
      </p:pic>
      <p:graphicFrame>
        <p:nvGraphicFramePr>
          <p:cNvPr id="5" name="Table 5">
            <a:extLst>
              <a:ext uri="{FF2B5EF4-FFF2-40B4-BE49-F238E27FC236}">
                <a16:creationId xmlns:a16="http://schemas.microsoft.com/office/drawing/2014/main" id="{8111E700-50D3-FF21-3AA6-CFEDD3D8551B}"/>
              </a:ext>
            </a:extLst>
          </p:cNvPr>
          <p:cNvGraphicFramePr>
            <a:graphicFrameLocks noGrp="1"/>
          </p:cNvGraphicFramePr>
          <p:nvPr>
            <p:extLst>
              <p:ext uri="{D42A27DB-BD31-4B8C-83A1-F6EECF244321}">
                <p14:modId xmlns:p14="http://schemas.microsoft.com/office/powerpoint/2010/main" val="1619173621"/>
              </p:ext>
            </p:extLst>
          </p:nvPr>
        </p:nvGraphicFramePr>
        <p:xfrm>
          <a:off x="6096000" y="2056664"/>
          <a:ext cx="1828800" cy="3337560"/>
        </p:xfrm>
        <a:graphic>
          <a:graphicData uri="http://schemas.openxmlformats.org/drawingml/2006/table">
            <a:tbl>
              <a:tblPr firstRow="1" bandRow="1">
                <a:tableStyleId>{F5AB1C69-6EDB-4FF4-983F-18BD219EF322}</a:tableStyleId>
              </a:tblPr>
              <a:tblGrid>
                <a:gridCol w="457200">
                  <a:extLst>
                    <a:ext uri="{9D8B030D-6E8A-4147-A177-3AD203B41FA5}">
                      <a16:colId xmlns:a16="http://schemas.microsoft.com/office/drawing/2014/main" val="941728204"/>
                    </a:ext>
                  </a:extLst>
                </a:gridCol>
                <a:gridCol w="381000">
                  <a:extLst>
                    <a:ext uri="{9D8B030D-6E8A-4147-A177-3AD203B41FA5}">
                      <a16:colId xmlns:a16="http://schemas.microsoft.com/office/drawing/2014/main" val="1249265016"/>
                    </a:ext>
                  </a:extLst>
                </a:gridCol>
                <a:gridCol w="457200">
                  <a:extLst>
                    <a:ext uri="{9D8B030D-6E8A-4147-A177-3AD203B41FA5}">
                      <a16:colId xmlns:a16="http://schemas.microsoft.com/office/drawing/2014/main" val="3591748556"/>
                    </a:ext>
                  </a:extLst>
                </a:gridCol>
                <a:gridCol w="533400">
                  <a:extLst>
                    <a:ext uri="{9D8B030D-6E8A-4147-A177-3AD203B41FA5}">
                      <a16:colId xmlns:a16="http://schemas.microsoft.com/office/drawing/2014/main" val="3275389549"/>
                    </a:ext>
                  </a:extLst>
                </a:gridCol>
              </a:tblGrid>
              <a:tr h="370840">
                <a:tc>
                  <a:txBody>
                    <a:bodyPr/>
                    <a:lstStyle/>
                    <a:p>
                      <a:pPr algn="ctr"/>
                      <a:r>
                        <a:rPr lang="en-US" dirty="0">
                          <a:solidFill>
                            <a:schemeClr val="tx1"/>
                          </a:solidFill>
                        </a:rPr>
                        <a:t>S</a:t>
                      </a:r>
                    </a:p>
                  </a:txBody>
                  <a:tcP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38100" cmpd="sng">
                      <a:noFill/>
                    </a:lnB>
                    <a:lnTlToBr w="12700" cmpd="sng">
                      <a:noFill/>
                      <a:prstDash val="solid"/>
                    </a:lnTlToBr>
                    <a:lnBlToTr w="12700" cmpd="sng">
                      <a:noFill/>
                      <a:prstDash val="solid"/>
                    </a:lnBlToTr>
                    <a:noFill/>
                  </a:tcPr>
                </a:tc>
                <a:tc>
                  <a:txBody>
                    <a:bodyPr/>
                    <a:lstStyle/>
                    <a:p>
                      <a:pPr algn="ctr"/>
                      <a:r>
                        <a:rPr lang="en-US" dirty="0">
                          <a:solidFill>
                            <a:schemeClr val="tx1"/>
                          </a:solidFill>
                        </a:rPr>
                        <a:t>R</a:t>
                      </a:r>
                    </a:p>
                  </a:txBody>
                  <a:tcPr>
                    <a:lnL w="12700" cmpd="sng">
                      <a:noFill/>
                    </a:lnL>
                    <a:lnR w="12700" cmpd="sng">
                      <a:noFill/>
                    </a:lnR>
                    <a:lnT w="12700" cap="flat" cmpd="sng" algn="ctr">
                      <a:solidFill>
                        <a:schemeClr val="tx1"/>
                      </a:solidFill>
                      <a:prstDash val="solid"/>
                      <a:round/>
                      <a:headEnd type="none" w="med" len="med"/>
                      <a:tailEnd type="none" w="med" len="med"/>
                    </a:lnT>
                    <a:lnB w="38100" cmpd="sng">
                      <a:noFill/>
                    </a:lnB>
                    <a:lnTlToBr w="12700" cmpd="sng">
                      <a:noFill/>
                      <a:prstDash val="solid"/>
                    </a:lnTlToBr>
                    <a:lnBlToTr w="12700" cmpd="sng">
                      <a:noFill/>
                      <a:prstDash val="solid"/>
                    </a:lnBlToTr>
                    <a:noFill/>
                  </a:tcPr>
                </a:tc>
                <a:tc>
                  <a:txBody>
                    <a:bodyPr/>
                    <a:lstStyle/>
                    <a:p>
                      <a:pPr algn="ctr"/>
                      <a:r>
                        <a:rPr lang="en-US" dirty="0">
                          <a:solidFill>
                            <a:schemeClr val="tx1"/>
                          </a:solidFill>
                        </a:rPr>
                        <a:t>Q</a:t>
                      </a:r>
                    </a:p>
                  </a:txBody>
                  <a:tcPr>
                    <a:lnL w="12700" cmpd="sng">
                      <a:noFill/>
                    </a:lnL>
                    <a:lnR w="12700" cmpd="sng">
                      <a:noFill/>
                    </a:lnR>
                    <a:lnT w="12700" cap="flat" cmpd="sng" algn="ctr">
                      <a:solidFill>
                        <a:schemeClr val="tx1"/>
                      </a:solidFill>
                      <a:prstDash val="solid"/>
                      <a:round/>
                      <a:headEnd type="none" w="med" len="med"/>
                      <a:tailEnd type="none" w="med" len="med"/>
                    </a:lnT>
                    <a:lnB w="38100" cmpd="sng">
                      <a:noFill/>
                    </a:lnB>
                    <a:lnTlToBr w="12700" cmpd="sng">
                      <a:noFill/>
                      <a:prstDash val="solid"/>
                    </a:lnTlToBr>
                    <a:lnBlToTr w="12700" cmpd="sng">
                      <a:noFill/>
                      <a:prstDash val="solid"/>
                    </a:lnBlToTr>
                    <a:noFill/>
                  </a:tcPr>
                </a:tc>
                <a:tc>
                  <a:txBody>
                    <a:bodyPr/>
                    <a:lstStyle/>
                    <a:p>
                      <a:pPr algn="ctr"/>
                      <a:r>
                        <a:rPr lang="en-US" dirty="0">
                          <a:solidFill>
                            <a:schemeClr val="tx1"/>
                          </a:solidFill>
                        </a:rPr>
                        <a:t>Q'</a:t>
                      </a:r>
                    </a:p>
                  </a:txBody>
                  <a:tcP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193241704"/>
                  </a:ext>
                </a:extLst>
              </a:tr>
              <a:tr h="370840">
                <a:tc>
                  <a:txBody>
                    <a:bodyPr/>
                    <a:lstStyle/>
                    <a:p>
                      <a:pPr algn="ctr"/>
                      <a:r>
                        <a:rPr lang="en-US" dirty="0">
                          <a:solidFill>
                            <a:schemeClr val="tx1"/>
                          </a:solidFill>
                        </a:rPr>
                        <a:t>0</a:t>
                      </a:r>
                    </a:p>
                  </a:txBody>
                  <a:tcPr>
                    <a:lnL w="12700" cap="flat" cmpd="sng" algn="ctr">
                      <a:solidFill>
                        <a:schemeClr val="tx1"/>
                      </a:solidFill>
                      <a:prstDash val="solid"/>
                      <a:round/>
                      <a:headEnd type="none" w="med" len="med"/>
                      <a:tailEnd type="none" w="med" len="med"/>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ctr"/>
                      <a:r>
                        <a:rPr lang="en-US" dirty="0">
                          <a:solidFill>
                            <a:schemeClr val="tx1"/>
                          </a:solidFill>
                        </a:rPr>
                        <a:t>0</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ctr"/>
                      <a:r>
                        <a:rPr lang="en-US" dirty="0">
                          <a:solidFill>
                            <a:schemeClr val="tx1"/>
                          </a:solidFill>
                        </a:rPr>
                        <a:t>0</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ctr"/>
                      <a:r>
                        <a:rPr lang="en-US" dirty="0">
                          <a:solidFill>
                            <a:schemeClr val="tx1"/>
                          </a:solidFill>
                        </a:rPr>
                        <a:t>0</a:t>
                      </a:r>
                    </a:p>
                  </a:txBody>
                  <a:tcPr>
                    <a:lnL w="12700" cmpd="sng">
                      <a:noFill/>
                    </a:lnL>
                    <a:lnR w="12700" cap="flat" cmpd="sng" algn="ctr">
                      <a:solidFill>
                        <a:schemeClr val="tx1"/>
                      </a:solid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64799635"/>
                  </a:ext>
                </a:extLst>
              </a:tr>
              <a:tr h="370840">
                <a:tc>
                  <a:txBody>
                    <a:bodyPr/>
                    <a:lstStyle/>
                    <a:p>
                      <a:pPr algn="ctr"/>
                      <a:r>
                        <a:rPr lang="en-US" dirty="0">
                          <a:solidFill>
                            <a:schemeClr val="tx1"/>
                          </a:solidFill>
                        </a:rPr>
                        <a:t>0</a:t>
                      </a:r>
                    </a:p>
                  </a:txBody>
                  <a:tcP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dirty="0">
                          <a:solidFill>
                            <a:schemeClr val="tx1"/>
                          </a:solidFill>
                        </a:rPr>
                        <a:t>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dirty="0">
                          <a:solidFill>
                            <a:schemeClr val="tx1"/>
                          </a:solidFill>
                        </a:rPr>
                        <a:t>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dirty="0">
                          <a:solidFill>
                            <a:schemeClr val="tx1"/>
                          </a:solidFill>
                        </a:rPr>
                        <a:t>1</a:t>
                      </a:r>
                    </a:p>
                  </a:txBody>
                  <a:tcP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573996114"/>
                  </a:ext>
                </a:extLst>
              </a:tr>
              <a:tr h="370840">
                <a:tc>
                  <a:txBody>
                    <a:bodyPr/>
                    <a:lstStyle/>
                    <a:p>
                      <a:pPr algn="ctr"/>
                      <a:r>
                        <a:rPr lang="en-US" dirty="0">
                          <a:solidFill>
                            <a:schemeClr val="tx1"/>
                          </a:solidFill>
                        </a:rPr>
                        <a:t>0</a:t>
                      </a:r>
                    </a:p>
                  </a:txBody>
                  <a:tcP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dirty="0">
                          <a:solidFill>
                            <a:schemeClr val="tx1"/>
                          </a:solidFill>
                        </a:rPr>
                        <a:t>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dirty="0">
                          <a:solidFill>
                            <a:schemeClr val="tx1"/>
                          </a:solidFill>
                        </a:rPr>
                        <a:t>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dirty="0">
                          <a:solidFill>
                            <a:schemeClr val="tx1"/>
                          </a:solidFill>
                        </a:rPr>
                        <a:t>0</a:t>
                      </a:r>
                    </a:p>
                  </a:txBody>
                  <a:tcP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92778802"/>
                  </a:ext>
                </a:extLst>
              </a:tr>
              <a:tr h="370840">
                <a:tc>
                  <a:txBody>
                    <a:bodyPr/>
                    <a:lstStyle/>
                    <a:p>
                      <a:pPr algn="ctr"/>
                      <a:r>
                        <a:rPr lang="en-US" dirty="0">
                          <a:solidFill>
                            <a:schemeClr val="tx1"/>
                          </a:solidFill>
                        </a:rPr>
                        <a:t>0</a:t>
                      </a:r>
                    </a:p>
                  </a:txBody>
                  <a:tcP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dirty="0">
                          <a:solidFill>
                            <a:schemeClr val="tx1"/>
                          </a:solidFill>
                        </a:rPr>
                        <a:t>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dirty="0">
                          <a:solidFill>
                            <a:schemeClr val="tx1"/>
                          </a:solidFill>
                        </a:rPr>
                        <a:t>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dirty="0">
                          <a:solidFill>
                            <a:schemeClr val="tx1"/>
                          </a:solidFill>
                        </a:rPr>
                        <a:t>0</a:t>
                      </a:r>
                    </a:p>
                  </a:txBody>
                  <a:tcP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683139336"/>
                  </a:ext>
                </a:extLst>
              </a:tr>
              <a:tr h="370840">
                <a:tc>
                  <a:txBody>
                    <a:bodyPr/>
                    <a:lstStyle/>
                    <a:p>
                      <a:pPr algn="ctr"/>
                      <a:r>
                        <a:rPr lang="en-US" dirty="0">
                          <a:solidFill>
                            <a:schemeClr val="tx1"/>
                          </a:solidFill>
                        </a:rPr>
                        <a:t>1</a:t>
                      </a:r>
                    </a:p>
                  </a:txBody>
                  <a:tcP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dirty="0">
                          <a:solidFill>
                            <a:schemeClr val="tx1"/>
                          </a:solidFill>
                        </a:rPr>
                        <a:t>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dirty="0">
                          <a:solidFill>
                            <a:schemeClr val="tx1"/>
                          </a:solidFill>
                        </a:rPr>
                        <a:t>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dirty="0">
                          <a:solidFill>
                            <a:schemeClr val="tx1"/>
                          </a:solidFill>
                        </a:rPr>
                        <a:t>1</a:t>
                      </a:r>
                    </a:p>
                  </a:txBody>
                  <a:tcP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55562792"/>
                  </a:ext>
                </a:extLst>
              </a:tr>
              <a:tr h="370840">
                <a:tc>
                  <a:txBody>
                    <a:bodyPr/>
                    <a:lstStyle/>
                    <a:p>
                      <a:pPr algn="ctr"/>
                      <a:r>
                        <a:rPr lang="en-US" dirty="0">
                          <a:solidFill>
                            <a:schemeClr val="tx1"/>
                          </a:solidFill>
                        </a:rPr>
                        <a:t>1</a:t>
                      </a:r>
                    </a:p>
                  </a:txBody>
                  <a:tcP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dirty="0">
                          <a:solidFill>
                            <a:schemeClr val="tx1"/>
                          </a:solidFill>
                        </a:rPr>
                        <a:t>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dirty="0">
                          <a:solidFill>
                            <a:schemeClr val="tx1"/>
                          </a:solidFill>
                        </a:rPr>
                        <a:t>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dirty="0">
                          <a:solidFill>
                            <a:schemeClr val="tx1"/>
                          </a:solidFill>
                        </a:rPr>
                        <a:t>1</a:t>
                      </a:r>
                    </a:p>
                  </a:txBody>
                  <a:tcP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608230582"/>
                  </a:ext>
                </a:extLst>
              </a:tr>
              <a:tr h="370840">
                <a:tc>
                  <a:txBody>
                    <a:bodyPr/>
                    <a:lstStyle/>
                    <a:p>
                      <a:pPr algn="ctr"/>
                      <a:r>
                        <a:rPr lang="en-US" dirty="0">
                          <a:solidFill>
                            <a:schemeClr val="tx1"/>
                          </a:solidFill>
                        </a:rPr>
                        <a:t>1</a:t>
                      </a:r>
                    </a:p>
                  </a:txBody>
                  <a:tcP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dirty="0">
                          <a:solidFill>
                            <a:schemeClr val="tx1"/>
                          </a:solidFill>
                        </a:rPr>
                        <a:t>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dirty="0">
                          <a:solidFill>
                            <a:schemeClr val="tx1"/>
                          </a:solidFill>
                        </a:rPr>
                        <a:t>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b="1" dirty="0">
                          <a:solidFill>
                            <a:schemeClr val="accent6"/>
                          </a:solidFill>
                          <a:latin typeface="+mj-lt"/>
                        </a:rPr>
                        <a:t>X</a:t>
                      </a:r>
                    </a:p>
                  </a:txBody>
                  <a:tcP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666186120"/>
                  </a:ext>
                </a:extLst>
              </a:tr>
              <a:tr h="370840">
                <a:tc>
                  <a:txBody>
                    <a:bodyPr/>
                    <a:lstStyle/>
                    <a:p>
                      <a:pPr algn="ctr"/>
                      <a:r>
                        <a:rPr lang="en-US" dirty="0">
                          <a:solidFill>
                            <a:schemeClr val="tx1"/>
                          </a:solidFill>
                        </a:rPr>
                        <a:t>1</a:t>
                      </a:r>
                    </a:p>
                  </a:txBody>
                  <a:tcP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dirty="0">
                          <a:solidFill>
                            <a:schemeClr val="tx1"/>
                          </a:solidFill>
                        </a:rPr>
                        <a:t>1</a:t>
                      </a: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dirty="0">
                          <a:solidFill>
                            <a:schemeClr val="tx1"/>
                          </a:solidFill>
                        </a:rPr>
                        <a:t>1</a:t>
                      </a: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1" dirty="0">
                          <a:solidFill>
                            <a:srgbClr val="C00000"/>
                          </a:solidFill>
                          <a:latin typeface="+mj-lt"/>
                        </a:rPr>
                        <a:t>X</a:t>
                      </a:r>
                    </a:p>
                  </a:txBody>
                  <a:tcP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63257773"/>
                  </a:ext>
                </a:extLst>
              </a:tr>
            </a:tbl>
          </a:graphicData>
        </a:graphic>
      </p:graphicFrame>
      <p:cxnSp>
        <p:nvCxnSpPr>
          <p:cNvPr id="7" name="Straight Connector 6">
            <a:extLst>
              <a:ext uri="{FF2B5EF4-FFF2-40B4-BE49-F238E27FC236}">
                <a16:creationId xmlns:a16="http://schemas.microsoft.com/office/drawing/2014/main" id="{832BBD37-355E-D267-025A-D030E5595902}"/>
              </a:ext>
              <a:ext uri="{C183D7F6-B498-43B3-948B-1728B52AA6E4}">
                <adec:decorative xmlns:adec="http://schemas.microsoft.com/office/drawing/2017/decorative" val="1"/>
              </a:ext>
            </a:extLst>
          </p:cNvPr>
          <p:cNvCxnSpPr/>
          <p:nvPr/>
        </p:nvCxnSpPr>
        <p:spPr>
          <a:xfrm>
            <a:off x="7425655" y="2056664"/>
            <a:ext cx="0" cy="333756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74237154-BB68-666A-1296-69E9E2A65EB0}"/>
              </a:ext>
              <a:ext uri="{C183D7F6-B498-43B3-948B-1728B52AA6E4}">
                <adec:decorative xmlns:adec="http://schemas.microsoft.com/office/drawing/2017/decorative" val="1"/>
              </a:ext>
            </a:extLst>
          </p:cNvPr>
          <p:cNvCxnSpPr/>
          <p:nvPr/>
        </p:nvCxnSpPr>
        <p:spPr>
          <a:xfrm>
            <a:off x="6096000" y="2404844"/>
            <a:ext cx="18288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6080962"/>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3C166F-CC25-1DA2-E93B-35452CA3E9CC}"/>
              </a:ext>
            </a:extLst>
          </p:cNvPr>
          <p:cNvSpPr>
            <a:spLocks noGrp="1"/>
          </p:cNvSpPr>
          <p:nvPr>
            <p:ph type="title"/>
          </p:nvPr>
        </p:nvSpPr>
        <p:spPr/>
        <p:txBody>
          <a:bodyPr/>
          <a:lstStyle/>
          <a:p>
            <a:r>
              <a:rPr lang="en-US" dirty="0"/>
              <a:t>Problems with the S-R Latch</a:t>
            </a:r>
          </a:p>
        </p:txBody>
      </p:sp>
      <p:sp>
        <p:nvSpPr>
          <p:cNvPr id="3" name="Content Placeholder 2">
            <a:extLst>
              <a:ext uri="{FF2B5EF4-FFF2-40B4-BE49-F238E27FC236}">
                <a16:creationId xmlns:a16="http://schemas.microsoft.com/office/drawing/2014/main" id="{2420813C-8276-6810-ABE9-E4D59C51F295}"/>
              </a:ext>
            </a:extLst>
          </p:cNvPr>
          <p:cNvSpPr>
            <a:spLocks noGrp="1"/>
          </p:cNvSpPr>
          <p:nvPr>
            <p:ph idx="1"/>
          </p:nvPr>
        </p:nvSpPr>
        <p:spPr/>
        <p:txBody>
          <a:bodyPr/>
          <a:lstStyle/>
          <a:p>
            <a:r>
              <a:rPr lang="en-US" dirty="0"/>
              <a:t>You must have S and R; we’d really like to store bits.</a:t>
            </a:r>
          </a:p>
          <a:p>
            <a:r>
              <a:rPr lang="en-US" dirty="0"/>
              <a:t>S= 1 and R = 1 not allowed, but nothing prevents that.</a:t>
            </a:r>
          </a:p>
          <a:p>
            <a:r>
              <a:rPr lang="en-US" dirty="0"/>
              <a:t>We don’t really need Q.</a:t>
            </a:r>
          </a:p>
        </p:txBody>
      </p:sp>
      <p:cxnSp>
        <p:nvCxnSpPr>
          <p:cNvPr id="8" name="Straight Connector 7">
            <a:extLst>
              <a:ext uri="{FF2B5EF4-FFF2-40B4-BE49-F238E27FC236}">
                <a16:creationId xmlns:a16="http://schemas.microsoft.com/office/drawing/2014/main" id="{7EF39C79-2727-F0D1-8858-6BC2D875E4CB}"/>
              </a:ext>
              <a:ext uri="{C183D7F6-B498-43B3-948B-1728B52AA6E4}">
                <adec:decorative xmlns:adec="http://schemas.microsoft.com/office/drawing/2017/decorative" val="1"/>
              </a:ext>
            </a:extLst>
          </p:cNvPr>
          <p:cNvCxnSpPr/>
          <p:nvPr/>
        </p:nvCxnSpPr>
        <p:spPr>
          <a:xfrm>
            <a:off x="4486884" y="3667328"/>
            <a:ext cx="2286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5030622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399BA7-4D3A-FA06-B121-271E51D77EA6}"/>
              </a:ext>
            </a:extLst>
          </p:cNvPr>
          <p:cNvSpPr>
            <a:spLocks noGrp="1"/>
          </p:cNvSpPr>
          <p:nvPr>
            <p:ph type="title"/>
          </p:nvPr>
        </p:nvSpPr>
        <p:spPr/>
        <p:txBody>
          <a:bodyPr/>
          <a:lstStyle/>
          <a:p>
            <a:r>
              <a:rPr lang="en-US" dirty="0"/>
              <a:t>That 1-to-2 Decoder</a:t>
            </a:r>
          </a:p>
        </p:txBody>
      </p:sp>
      <p:sp>
        <p:nvSpPr>
          <p:cNvPr id="6" name="Content Placeholder 5">
            <a:extLst>
              <a:ext uri="{FF2B5EF4-FFF2-40B4-BE49-F238E27FC236}">
                <a16:creationId xmlns:a16="http://schemas.microsoft.com/office/drawing/2014/main" id="{E9C44BD9-18F3-B78E-0ED3-E975BC807951}"/>
              </a:ext>
            </a:extLst>
          </p:cNvPr>
          <p:cNvSpPr>
            <a:spLocks noGrp="1"/>
          </p:cNvSpPr>
          <p:nvPr>
            <p:ph idx="1"/>
          </p:nvPr>
        </p:nvSpPr>
        <p:spPr/>
        <p:txBody>
          <a:bodyPr/>
          <a:lstStyle/>
          <a:p>
            <a:r>
              <a:rPr lang="en-US" dirty="0"/>
              <a:t>Use a 1-to-2 decoder to drive R and S.</a:t>
            </a:r>
          </a:p>
          <a:p>
            <a:r>
              <a:rPr lang="en-US" dirty="0"/>
              <a:t>This fixes S=R=1, but now the output follows the input; no storage.</a:t>
            </a:r>
          </a:p>
        </p:txBody>
      </p:sp>
      <p:pic>
        <p:nvPicPr>
          <p:cNvPr id="5" name="Picture 4" descr="An SR latch that is modified to use a &quot;not&quot; gate on one of the &quot;nor&quot; gate inputs, but this does not fully perfect a memory cell circuit.">
            <a:extLst>
              <a:ext uri="{FF2B5EF4-FFF2-40B4-BE49-F238E27FC236}">
                <a16:creationId xmlns:a16="http://schemas.microsoft.com/office/drawing/2014/main" id="{6A59683C-9039-2B99-ED73-96B8CC99BB94}"/>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2286000" y="3124200"/>
            <a:ext cx="4909091" cy="3340107"/>
          </a:xfrm>
          <a:prstGeom prst="rect">
            <a:avLst/>
          </a:prstGeom>
        </p:spPr>
      </p:pic>
      <p:sp>
        <p:nvSpPr>
          <p:cNvPr id="9" name="TextBox 8">
            <a:extLst>
              <a:ext uri="{FF2B5EF4-FFF2-40B4-BE49-F238E27FC236}">
                <a16:creationId xmlns:a16="http://schemas.microsoft.com/office/drawing/2014/main" id="{A6EE0333-EC44-DE7E-5F75-904B4E767BC3}"/>
              </a:ext>
            </a:extLst>
          </p:cNvPr>
          <p:cNvSpPr txBox="1"/>
          <p:nvPr/>
        </p:nvSpPr>
        <p:spPr>
          <a:xfrm>
            <a:off x="2193654" y="3502967"/>
            <a:ext cx="304800" cy="461665"/>
          </a:xfrm>
          <a:prstGeom prst="rect">
            <a:avLst/>
          </a:prstGeom>
          <a:noFill/>
        </p:spPr>
        <p:txBody>
          <a:bodyPr wrap="square" rtlCol="0">
            <a:spAutoFit/>
          </a:bodyPr>
          <a:lstStyle/>
          <a:p>
            <a:r>
              <a:rPr lang="en-US" sz="2400" b="1" dirty="0">
                <a:latin typeface="+mj-lt"/>
              </a:rPr>
              <a:t>D</a:t>
            </a:r>
          </a:p>
        </p:txBody>
      </p:sp>
      <p:sp>
        <p:nvSpPr>
          <p:cNvPr id="10" name="TextBox 9">
            <a:extLst>
              <a:ext uri="{FF2B5EF4-FFF2-40B4-BE49-F238E27FC236}">
                <a16:creationId xmlns:a16="http://schemas.microsoft.com/office/drawing/2014/main" id="{045FFE51-8D3F-50AB-25CB-268F20849AAC}"/>
              </a:ext>
            </a:extLst>
          </p:cNvPr>
          <p:cNvSpPr txBox="1"/>
          <p:nvPr/>
        </p:nvSpPr>
        <p:spPr>
          <a:xfrm>
            <a:off x="4022454" y="3300334"/>
            <a:ext cx="304800" cy="461665"/>
          </a:xfrm>
          <a:prstGeom prst="rect">
            <a:avLst/>
          </a:prstGeom>
          <a:noFill/>
        </p:spPr>
        <p:txBody>
          <a:bodyPr wrap="square" rtlCol="0">
            <a:spAutoFit/>
          </a:bodyPr>
          <a:lstStyle/>
          <a:p>
            <a:r>
              <a:rPr lang="en-US" sz="2400" b="1" dirty="0">
                <a:latin typeface="+mj-lt"/>
              </a:rPr>
              <a:t>R</a:t>
            </a:r>
          </a:p>
        </p:txBody>
      </p:sp>
      <p:sp>
        <p:nvSpPr>
          <p:cNvPr id="11" name="TextBox 10">
            <a:extLst>
              <a:ext uri="{FF2B5EF4-FFF2-40B4-BE49-F238E27FC236}">
                <a16:creationId xmlns:a16="http://schemas.microsoft.com/office/drawing/2014/main" id="{617E063E-9975-564A-F92E-05B57EFFEEAC}"/>
              </a:ext>
            </a:extLst>
          </p:cNvPr>
          <p:cNvSpPr txBox="1"/>
          <p:nvPr/>
        </p:nvSpPr>
        <p:spPr>
          <a:xfrm>
            <a:off x="4022454" y="5562600"/>
            <a:ext cx="304800" cy="461665"/>
          </a:xfrm>
          <a:prstGeom prst="rect">
            <a:avLst/>
          </a:prstGeom>
          <a:noFill/>
        </p:spPr>
        <p:txBody>
          <a:bodyPr wrap="square" rtlCol="0">
            <a:spAutoFit/>
          </a:bodyPr>
          <a:lstStyle/>
          <a:p>
            <a:r>
              <a:rPr lang="en-US" sz="2400" b="1" dirty="0">
                <a:latin typeface="+mj-lt"/>
              </a:rPr>
              <a:t>S</a:t>
            </a:r>
          </a:p>
        </p:txBody>
      </p:sp>
      <p:sp>
        <p:nvSpPr>
          <p:cNvPr id="12" name="TextBox 11">
            <a:extLst>
              <a:ext uri="{FF2B5EF4-FFF2-40B4-BE49-F238E27FC236}">
                <a16:creationId xmlns:a16="http://schemas.microsoft.com/office/drawing/2014/main" id="{AD0C2F25-7A5A-B0D4-9BC4-7843AFE5D395}"/>
              </a:ext>
            </a:extLst>
          </p:cNvPr>
          <p:cNvSpPr txBox="1"/>
          <p:nvPr/>
        </p:nvSpPr>
        <p:spPr>
          <a:xfrm>
            <a:off x="6890291" y="3733799"/>
            <a:ext cx="304800" cy="461665"/>
          </a:xfrm>
          <a:prstGeom prst="rect">
            <a:avLst/>
          </a:prstGeom>
          <a:noFill/>
        </p:spPr>
        <p:txBody>
          <a:bodyPr wrap="square" rtlCol="0">
            <a:spAutoFit/>
          </a:bodyPr>
          <a:lstStyle/>
          <a:p>
            <a:r>
              <a:rPr lang="en-US" sz="2400" b="1" dirty="0">
                <a:latin typeface="+mj-lt"/>
              </a:rPr>
              <a:t>Q</a:t>
            </a:r>
          </a:p>
        </p:txBody>
      </p:sp>
      <p:pic>
        <p:nvPicPr>
          <p:cNvPr id="14" name="Picture 13" descr="Icon&#10;&#10;Description automatically generated with medium confidence">
            <a:extLst>
              <a:ext uri="{FF2B5EF4-FFF2-40B4-BE49-F238E27FC236}">
                <a16:creationId xmlns:a16="http://schemas.microsoft.com/office/drawing/2014/main" id="{7991E65E-F0BB-361B-C9EE-9A0FBBE20FA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47314" y="3536759"/>
            <a:ext cx="408760" cy="411545"/>
          </a:xfrm>
          <a:prstGeom prst="rect">
            <a:avLst/>
          </a:prstGeom>
        </p:spPr>
      </p:pic>
      <p:pic>
        <p:nvPicPr>
          <p:cNvPr id="16" name="Picture 15" descr="A picture containing toiletry, cosmetic&#10;&#10;Description automatically generated">
            <a:extLst>
              <a:ext uri="{FF2B5EF4-FFF2-40B4-BE49-F238E27FC236}">
                <a16:creationId xmlns:a16="http://schemas.microsoft.com/office/drawing/2014/main" id="{12192A23-22E3-7288-6D25-24119F459A1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24600" y="3724194"/>
            <a:ext cx="526228" cy="526228"/>
          </a:xfrm>
          <a:prstGeom prst="rect">
            <a:avLst/>
          </a:prstGeom>
        </p:spPr>
      </p:pic>
      <p:sp>
        <p:nvSpPr>
          <p:cNvPr id="3" name="&quot;Not Allowed&quot; Symbol 2">
            <a:extLst>
              <a:ext uri="{FF2B5EF4-FFF2-40B4-BE49-F238E27FC236}">
                <a16:creationId xmlns:a16="http://schemas.microsoft.com/office/drawing/2014/main" id="{22DB0F13-AA82-41E8-9994-D2C58D2283BE}"/>
              </a:ext>
              <a:ext uri="{C183D7F6-B498-43B3-948B-1728B52AA6E4}">
                <adec:decorative xmlns:adec="http://schemas.microsoft.com/office/drawing/2017/decorative" val="1"/>
              </a:ext>
            </a:extLst>
          </p:cNvPr>
          <p:cNvSpPr/>
          <p:nvPr/>
        </p:nvSpPr>
        <p:spPr>
          <a:xfrm>
            <a:off x="3056074" y="3429000"/>
            <a:ext cx="3344726" cy="3154362"/>
          </a:xfrm>
          <a:prstGeom prst="noSmoking">
            <a:avLst/>
          </a:prstGeom>
          <a:solidFill>
            <a:schemeClr val="accent6">
              <a:alpha val="3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315380667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fade">
                                      <p:cBhvr>
                                        <p:cTn id="7" dur="500"/>
                                        <p:tgtEl>
                                          <p:spTgt spid="6">
                                            <p:txEl>
                                              <p:pRg st="1" end="1"/>
                                            </p:txEl>
                                          </p:spTgt>
                                        </p:tgtEl>
                                      </p:cBhvr>
                                    </p:animEffect>
                                  </p:childTnLst>
                                </p:cTn>
                              </p:par>
                            </p:childTnLst>
                          </p:cTn>
                        </p:par>
                        <p:par>
                          <p:cTn id="8" fill="hold">
                            <p:stCondLst>
                              <p:cond delay="500"/>
                            </p:stCondLst>
                            <p:childTnLst>
                              <p:par>
                                <p:cTn id="9" presetID="1" presetClass="entr" presetSubtype="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S-R Latch">
            <a:extLst>
              <a:ext uri="{FF2B5EF4-FFF2-40B4-BE49-F238E27FC236}">
                <a16:creationId xmlns:a16="http://schemas.microsoft.com/office/drawing/2014/main" id="{5907582E-E018-292F-FB54-C64549DBEAF4}"/>
              </a:ext>
            </a:extLst>
          </p:cNvPr>
          <p:cNvSpPr txBox="1"/>
          <p:nvPr/>
        </p:nvSpPr>
        <p:spPr>
          <a:xfrm>
            <a:off x="5334000" y="3173160"/>
            <a:ext cx="2405252" cy="3416320"/>
          </a:xfrm>
          <a:prstGeom prst="rect">
            <a:avLst/>
          </a:prstGeom>
          <a:solidFill>
            <a:schemeClr val="accent1">
              <a:lumMod val="20000"/>
              <a:lumOff val="80000"/>
            </a:schemeClr>
          </a:solidFill>
        </p:spPr>
        <p:txBody>
          <a:bodyPr wrap="square" rtlCol="0">
            <a:spAutoFit/>
          </a:bodyPr>
          <a:lstStyle/>
          <a:p>
            <a:pPr algn="ctr"/>
            <a:br>
              <a:rPr lang="en-US" b="1" dirty="0">
                <a:latin typeface="Arial Narrow" panose="020B0606020202030204" pitchFamily="34" charset="0"/>
              </a:rPr>
            </a:br>
            <a:br>
              <a:rPr lang="en-US" b="1" dirty="0">
                <a:latin typeface="Arial Narrow" panose="020B0606020202030204" pitchFamily="34" charset="0"/>
              </a:rPr>
            </a:br>
            <a:br>
              <a:rPr lang="en-US" b="1" dirty="0">
                <a:latin typeface="Arial Narrow" panose="020B0606020202030204" pitchFamily="34" charset="0"/>
              </a:rPr>
            </a:br>
            <a:br>
              <a:rPr lang="en-US" b="1" dirty="0">
                <a:latin typeface="Arial Narrow" panose="020B0606020202030204" pitchFamily="34" charset="0"/>
              </a:rPr>
            </a:br>
            <a:br>
              <a:rPr lang="en-US" b="1" dirty="0">
                <a:latin typeface="Arial Narrow" panose="020B0606020202030204" pitchFamily="34" charset="0"/>
              </a:rPr>
            </a:br>
            <a:br>
              <a:rPr lang="en-US" b="1" dirty="0">
                <a:latin typeface="Arial Narrow" panose="020B0606020202030204" pitchFamily="34" charset="0"/>
              </a:rPr>
            </a:br>
            <a:br>
              <a:rPr lang="en-US" b="1" dirty="0">
                <a:latin typeface="Arial Narrow" panose="020B0606020202030204" pitchFamily="34" charset="0"/>
              </a:rPr>
            </a:br>
            <a:br>
              <a:rPr lang="en-US" b="1" dirty="0">
                <a:latin typeface="Arial Narrow" panose="020B0606020202030204" pitchFamily="34" charset="0"/>
              </a:rPr>
            </a:br>
            <a:br>
              <a:rPr lang="en-US" b="1" dirty="0">
                <a:latin typeface="Arial Narrow" panose="020B0606020202030204" pitchFamily="34" charset="0"/>
              </a:rPr>
            </a:br>
            <a:br>
              <a:rPr lang="en-US" b="1" dirty="0">
                <a:latin typeface="Arial Narrow" panose="020B0606020202030204" pitchFamily="34" charset="0"/>
              </a:rPr>
            </a:br>
            <a:br>
              <a:rPr lang="en-US" b="1" dirty="0">
                <a:latin typeface="Arial Narrow" panose="020B0606020202030204" pitchFamily="34" charset="0"/>
              </a:rPr>
            </a:br>
            <a:r>
              <a:rPr lang="en-US" b="1" dirty="0">
                <a:latin typeface="Arial Narrow" panose="020B0606020202030204" pitchFamily="34" charset="0"/>
              </a:rPr>
              <a:t>S-R Latch</a:t>
            </a:r>
          </a:p>
        </p:txBody>
      </p:sp>
      <p:sp>
        <p:nvSpPr>
          <p:cNvPr id="8" name="1-2 Decoder">
            <a:extLst>
              <a:ext uri="{FF2B5EF4-FFF2-40B4-BE49-F238E27FC236}">
                <a16:creationId xmlns:a16="http://schemas.microsoft.com/office/drawing/2014/main" id="{1ADF420D-3A01-83BB-C5DD-70FD8083CD78}"/>
              </a:ext>
            </a:extLst>
          </p:cNvPr>
          <p:cNvSpPr txBox="1"/>
          <p:nvPr/>
        </p:nvSpPr>
        <p:spPr>
          <a:xfrm>
            <a:off x="410184" y="3281925"/>
            <a:ext cx="2667000" cy="1200329"/>
          </a:xfrm>
          <a:prstGeom prst="rect">
            <a:avLst/>
          </a:prstGeom>
          <a:solidFill>
            <a:schemeClr val="accent1">
              <a:lumMod val="20000"/>
              <a:lumOff val="80000"/>
            </a:schemeClr>
          </a:solidFill>
        </p:spPr>
        <p:txBody>
          <a:bodyPr wrap="square" rtlCol="0">
            <a:spAutoFit/>
          </a:bodyPr>
          <a:lstStyle/>
          <a:p>
            <a:endParaRPr lang="en-US" dirty="0"/>
          </a:p>
          <a:p>
            <a:endParaRPr lang="en-US" dirty="0"/>
          </a:p>
          <a:p>
            <a:endParaRPr lang="en-US" dirty="0"/>
          </a:p>
          <a:p>
            <a:pPr algn="ctr"/>
            <a:r>
              <a:rPr lang="en-US" b="1" dirty="0">
                <a:latin typeface="Arial Narrow" panose="020B0606020202030204" pitchFamily="34" charset="0"/>
              </a:rPr>
              <a:t>One to two decoder.</a:t>
            </a:r>
          </a:p>
        </p:txBody>
      </p:sp>
      <p:grpSp>
        <p:nvGrpSpPr>
          <p:cNvPr id="17" name="AND Enable">
            <a:extLst>
              <a:ext uri="{FF2B5EF4-FFF2-40B4-BE49-F238E27FC236}">
                <a16:creationId xmlns:a16="http://schemas.microsoft.com/office/drawing/2014/main" id="{F880C612-024F-1946-8E05-304C7FD90DE3}"/>
              </a:ext>
            </a:extLst>
          </p:cNvPr>
          <p:cNvGrpSpPr/>
          <p:nvPr/>
        </p:nvGrpSpPr>
        <p:grpSpPr>
          <a:xfrm>
            <a:off x="76200" y="3298779"/>
            <a:ext cx="4953000" cy="3416320"/>
            <a:chOff x="76200" y="3298779"/>
            <a:chExt cx="4953000" cy="3416320"/>
          </a:xfrm>
        </p:grpSpPr>
        <p:sp>
          <p:nvSpPr>
            <p:cNvPr id="15" name="TextBox 14">
              <a:extLst>
                <a:ext uri="{FF2B5EF4-FFF2-40B4-BE49-F238E27FC236}">
                  <a16:creationId xmlns:a16="http://schemas.microsoft.com/office/drawing/2014/main" id="{53D47575-D89C-B397-F6B1-17B4F11CBA76}"/>
                </a:ext>
              </a:extLst>
            </p:cNvPr>
            <p:cNvSpPr txBox="1"/>
            <p:nvPr/>
          </p:nvSpPr>
          <p:spPr>
            <a:xfrm>
              <a:off x="3288791" y="3298779"/>
              <a:ext cx="1740409" cy="3416320"/>
            </a:xfrm>
            <a:prstGeom prst="rect">
              <a:avLst/>
            </a:prstGeom>
            <a:solidFill>
              <a:schemeClr val="accent1">
                <a:lumMod val="20000"/>
                <a:lumOff val="80000"/>
              </a:schemeClr>
            </a:solidFill>
          </p:spPr>
          <p:txBody>
            <a:bodyPr wrap="square" rtlCol="0">
              <a:spAutoFit/>
            </a:body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b="1" dirty="0">
                  <a:latin typeface="Arial Narrow" panose="020B0606020202030204" pitchFamily="34" charset="0"/>
                </a:rPr>
                <a:t>AND gates as Enable function.</a:t>
              </a:r>
            </a:p>
          </p:txBody>
        </p:sp>
        <p:sp>
          <p:nvSpPr>
            <p:cNvPr id="16" name="Rectangle 15">
              <a:extLst>
                <a:ext uri="{FF2B5EF4-FFF2-40B4-BE49-F238E27FC236}">
                  <a16:creationId xmlns:a16="http://schemas.microsoft.com/office/drawing/2014/main" id="{C8236D00-046B-8DF5-2E7A-3444E8C890A8}"/>
                </a:ext>
              </a:extLst>
            </p:cNvPr>
            <p:cNvSpPr/>
            <p:nvPr/>
          </p:nvSpPr>
          <p:spPr>
            <a:xfrm>
              <a:off x="76200" y="4482254"/>
              <a:ext cx="3276600" cy="623960"/>
            </a:xfrm>
            <a:prstGeom prst="rect">
              <a:avLst/>
            </a:prstGeom>
            <a:solidFill>
              <a:schemeClr val="accent1">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7AF181CB-08DF-CA2B-1C84-8F471509CFD1}"/>
              </a:ext>
            </a:extLst>
          </p:cNvPr>
          <p:cNvSpPr>
            <a:spLocks noGrp="1"/>
          </p:cNvSpPr>
          <p:nvPr>
            <p:ph type="title"/>
          </p:nvPr>
        </p:nvSpPr>
        <p:spPr/>
        <p:txBody>
          <a:bodyPr/>
          <a:lstStyle/>
          <a:p>
            <a:r>
              <a:rPr lang="en-US" dirty="0"/>
              <a:t>The D-Latch</a:t>
            </a:r>
          </a:p>
        </p:txBody>
      </p:sp>
      <p:pic>
        <p:nvPicPr>
          <p:cNvPr id="5" name="Content Placeholder 4" descr="Diagram of a D-latch.  At the top left is a one-to-two decoder.  the two decoder outputs each connect to one of two AND gates.  The other AND gate inputs are connected to an input signal named Enable.  The outputs of the two AND gates are connected to the R and S inputs of an S-R latch.  If a one or true appears at D, the S input of the S-R latch is asserted when Enable is true.  However, is a zero or false appears at D, the R input of the latch is asserted.">
            <a:extLst>
              <a:ext uri="{FF2B5EF4-FFF2-40B4-BE49-F238E27FC236}">
                <a16:creationId xmlns:a16="http://schemas.microsoft.com/office/drawing/2014/main" id="{CD5737D1-7598-FACD-F08D-81573802B8E5}"/>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p:blipFill>
        <p:spPr>
          <a:xfrm>
            <a:off x="569964" y="3362500"/>
            <a:ext cx="8135541" cy="3037639"/>
          </a:xfrm>
        </p:spPr>
      </p:pic>
      <p:grpSp>
        <p:nvGrpSpPr>
          <p:cNvPr id="4" name="Group 3">
            <a:extLst>
              <a:ext uri="{FF2B5EF4-FFF2-40B4-BE49-F238E27FC236}">
                <a16:creationId xmlns:a16="http://schemas.microsoft.com/office/drawing/2014/main" id="{568227D1-B50F-0683-B253-CB3B66A3F79C}"/>
              </a:ext>
              <a:ext uri="{C183D7F6-B498-43B3-948B-1728B52AA6E4}">
                <adec:decorative xmlns:adec="http://schemas.microsoft.com/office/drawing/2017/decorative" val="1"/>
              </a:ext>
            </a:extLst>
          </p:cNvPr>
          <p:cNvGrpSpPr/>
          <p:nvPr/>
        </p:nvGrpSpPr>
        <p:grpSpPr>
          <a:xfrm>
            <a:off x="40405" y="3429000"/>
            <a:ext cx="8310526" cy="1617112"/>
            <a:chOff x="20834" y="2887757"/>
            <a:chExt cx="8310526" cy="1617112"/>
          </a:xfrm>
        </p:grpSpPr>
        <p:pic>
          <p:nvPicPr>
            <p:cNvPr id="9" name="Picture 8" descr="Icon&#10;&#10;Description automatically generated">
              <a:extLst>
                <a:ext uri="{FF2B5EF4-FFF2-40B4-BE49-F238E27FC236}">
                  <a16:creationId xmlns:a16="http://schemas.microsoft.com/office/drawing/2014/main" id="{2F56C25E-0970-CE3F-F8FA-E7DE8DFDE24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72400" y="3253268"/>
              <a:ext cx="558960" cy="558960"/>
            </a:xfrm>
            <a:prstGeom prst="rect">
              <a:avLst/>
            </a:prstGeom>
          </p:spPr>
        </p:pic>
        <p:grpSp>
          <p:nvGrpSpPr>
            <p:cNvPr id="3" name="Group 2">
              <a:extLst>
                <a:ext uri="{FF2B5EF4-FFF2-40B4-BE49-F238E27FC236}">
                  <a16:creationId xmlns:a16="http://schemas.microsoft.com/office/drawing/2014/main" id="{A679307D-12A9-541E-8C76-3336A4F760BD}"/>
                </a:ext>
              </a:extLst>
            </p:cNvPr>
            <p:cNvGrpSpPr/>
            <p:nvPr/>
          </p:nvGrpSpPr>
          <p:grpSpPr>
            <a:xfrm>
              <a:off x="20834" y="2887757"/>
              <a:ext cx="1503168" cy="1617112"/>
              <a:chOff x="20834" y="2887757"/>
              <a:chExt cx="1503168" cy="1617112"/>
            </a:xfrm>
          </p:grpSpPr>
          <p:sp>
            <p:nvSpPr>
              <p:cNvPr id="11" name="Rectangle 10">
                <a:extLst>
                  <a:ext uri="{FF2B5EF4-FFF2-40B4-BE49-F238E27FC236}">
                    <a16:creationId xmlns:a16="http://schemas.microsoft.com/office/drawing/2014/main" id="{C6BCF166-2380-404A-DDA1-462D621E0A9F}"/>
                  </a:ext>
                </a:extLst>
              </p:cNvPr>
              <p:cNvSpPr/>
              <p:nvPr/>
            </p:nvSpPr>
            <p:spPr>
              <a:xfrm>
                <a:off x="490764" y="2980869"/>
                <a:ext cx="897407" cy="1524000"/>
              </a:xfrm>
              <a:prstGeom prst="rect">
                <a:avLst/>
              </a:prstGeom>
              <a:no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pic>
            <p:nvPicPr>
              <p:cNvPr id="10" name="Picture 9" descr="Icon&#10;&#10;Description automatically generated with medium confidence">
                <a:extLst>
                  <a:ext uri="{FF2B5EF4-FFF2-40B4-BE49-F238E27FC236}">
                    <a16:creationId xmlns:a16="http://schemas.microsoft.com/office/drawing/2014/main" id="{9FC29B27-01E7-709D-5B42-8006B218E29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66800" y="2920767"/>
                <a:ext cx="457202" cy="457200"/>
              </a:xfrm>
              <a:prstGeom prst="rect">
                <a:avLst/>
              </a:prstGeom>
            </p:spPr>
          </p:pic>
          <p:pic>
            <p:nvPicPr>
              <p:cNvPr id="7" name="Picture 6" descr="Icon&#10;&#10;Description automatically generated with medium confidence">
                <a:extLst>
                  <a:ext uri="{FF2B5EF4-FFF2-40B4-BE49-F238E27FC236}">
                    <a16:creationId xmlns:a16="http://schemas.microsoft.com/office/drawing/2014/main" id="{5DF90CE4-A717-C5F3-C356-895B32D8EF5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66800" y="3987567"/>
                <a:ext cx="457202" cy="457200"/>
              </a:xfrm>
              <a:prstGeom prst="rect">
                <a:avLst/>
              </a:prstGeom>
            </p:spPr>
          </p:pic>
          <p:sp>
            <p:nvSpPr>
              <p:cNvPr id="12" name="TextBox 11">
                <a:extLst>
                  <a:ext uri="{FF2B5EF4-FFF2-40B4-BE49-F238E27FC236}">
                    <a16:creationId xmlns:a16="http://schemas.microsoft.com/office/drawing/2014/main" id="{47071BB1-E27B-9BE8-FDF9-201E2471809E}"/>
                  </a:ext>
                </a:extLst>
              </p:cNvPr>
              <p:cNvSpPr txBox="1"/>
              <p:nvPr/>
            </p:nvSpPr>
            <p:spPr>
              <a:xfrm>
                <a:off x="550393" y="2887757"/>
                <a:ext cx="304800" cy="523220"/>
              </a:xfrm>
              <a:prstGeom prst="rect">
                <a:avLst/>
              </a:prstGeom>
              <a:noFill/>
            </p:spPr>
            <p:txBody>
              <a:bodyPr wrap="square" rtlCol="0">
                <a:spAutoFit/>
              </a:bodyPr>
              <a:lstStyle/>
              <a:p>
                <a:r>
                  <a:rPr lang="en-US" sz="2700" dirty="0">
                    <a:latin typeface="Montserrat SemiBold" panose="00000700000000000000" pitchFamily="2" charset="0"/>
                  </a:rPr>
                  <a:t>D</a:t>
                </a:r>
              </a:p>
            </p:txBody>
          </p:sp>
          <p:sp>
            <p:nvSpPr>
              <p:cNvPr id="13" name="TextBox 12">
                <a:extLst>
                  <a:ext uri="{FF2B5EF4-FFF2-40B4-BE49-F238E27FC236}">
                    <a16:creationId xmlns:a16="http://schemas.microsoft.com/office/drawing/2014/main" id="{25558099-DF5B-3F93-5DB9-7A7933F6AE36}"/>
                  </a:ext>
                </a:extLst>
              </p:cNvPr>
              <p:cNvSpPr txBox="1"/>
              <p:nvPr/>
            </p:nvSpPr>
            <p:spPr>
              <a:xfrm>
                <a:off x="20834" y="4001113"/>
                <a:ext cx="1143000" cy="400110"/>
              </a:xfrm>
              <a:prstGeom prst="rect">
                <a:avLst/>
              </a:prstGeom>
              <a:noFill/>
            </p:spPr>
            <p:txBody>
              <a:bodyPr wrap="square" rtlCol="0">
                <a:spAutoFit/>
              </a:bodyPr>
              <a:lstStyle/>
              <a:p>
                <a:r>
                  <a:rPr lang="en-US" sz="2000" dirty="0">
                    <a:latin typeface="Montserrat SemiBold" panose="00000700000000000000" pitchFamily="2" charset="0"/>
                  </a:rPr>
                  <a:t>Enable</a:t>
                </a:r>
              </a:p>
            </p:txBody>
          </p:sp>
        </p:grpSp>
      </p:grpSp>
      <p:sp>
        <p:nvSpPr>
          <p:cNvPr id="14" name="TextBox 13">
            <a:extLst>
              <a:ext uri="{FF2B5EF4-FFF2-40B4-BE49-F238E27FC236}">
                <a16:creationId xmlns:a16="http://schemas.microsoft.com/office/drawing/2014/main" id="{38EFAAB2-0A49-B405-7D76-1225C5BBD756}"/>
              </a:ext>
            </a:extLst>
          </p:cNvPr>
          <p:cNvSpPr txBox="1"/>
          <p:nvPr/>
        </p:nvSpPr>
        <p:spPr>
          <a:xfrm>
            <a:off x="647700" y="1757007"/>
            <a:ext cx="8136407" cy="1384995"/>
          </a:xfrm>
          <a:prstGeom prst="rect">
            <a:avLst/>
          </a:prstGeom>
          <a:noFill/>
        </p:spPr>
        <p:txBody>
          <a:bodyPr wrap="square" rtlCol="0">
            <a:spAutoFit/>
          </a:bodyPr>
          <a:lstStyle/>
          <a:p>
            <a:r>
              <a:rPr lang="en-US" sz="2800" dirty="0"/>
              <a:t>D (data) is stored only when Enable is true.</a:t>
            </a:r>
            <a:br>
              <a:rPr lang="en-US" sz="2800" dirty="0"/>
            </a:br>
            <a:r>
              <a:rPr lang="en-US" sz="2800" dirty="0"/>
              <a:t>D is input to a decoder. Two </a:t>
            </a:r>
            <a:r>
              <a:rPr lang="en-US" sz="2800" cap="small" dirty="0"/>
              <a:t>and</a:t>
            </a:r>
            <a:r>
              <a:rPr lang="en-US" sz="2800" dirty="0"/>
              <a:t> gates allow the signal from D to reach S or R when Enable is true.</a:t>
            </a:r>
          </a:p>
        </p:txBody>
      </p:sp>
    </p:spTree>
    <p:extLst>
      <p:ext uri="{BB962C8B-B14F-4D97-AF65-F5344CB8AC3E}">
        <p14:creationId xmlns:p14="http://schemas.microsoft.com/office/powerpoint/2010/main" val="408035219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par>
                                <p:cTn id="13" presetID="10" presetClass="exit" presetSubtype="0" fill="hold" grpId="1" nodeType="withEffect">
                                  <p:stCondLst>
                                    <p:cond delay="0"/>
                                  </p:stCondLst>
                                  <p:childTnLst>
                                    <p:animEffect transition="out" filter="fade">
                                      <p:cBhvr>
                                        <p:cTn id="14" dur="500"/>
                                        <p:tgtEl>
                                          <p:spTgt spid="8"/>
                                        </p:tgtEl>
                                      </p:cBhvr>
                                    </p:animEffect>
                                    <p:set>
                                      <p:cBhvr>
                                        <p:cTn id="15" dur="1" fill="hold">
                                          <p:stCondLst>
                                            <p:cond delay="499"/>
                                          </p:stCondLst>
                                        </p:cTn>
                                        <p:tgtEl>
                                          <p:spTgt spid="8"/>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fade">
                                      <p:cBhvr>
                                        <p:cTn id="20" dur="500"/>
                                        <p:tgtEl>
                                          <p:spTgt spid="18"/>
                                        </p:tgtEl>
                                      </p:cBhvr>
                                    </p:animEffect>
                                  </p:childTnLst>
                                </p:cTn>
                              </p:par>
                              <p:par>
                                <p:cTn id="21" presetID="10" presetClass="exit" presetSubtype="0" fill="hold" nodeType="withEffect">
                                  <p:stCondLst>
                                    <p:cond delay="0"/>
                                  </p:stCondLst>
                                  <p:childTnLst>
                                    <p:animEffect transition="out" filter="fade">
                                      <p:cBhvr>
                                        <p:cTn id="22" dur="500"/>
                                        <p:tgtEl>
                                          <p:spTgt spid="17"/>
                                        </p:tgtEl>
                                      </p:cBhvr>
                                    </p:animEffect>
                                    <p:set>
                                      <p:cBhvr>
                                        <p:cTn id="23" dur="1" fill="hold">
                                          <p:stCondLst>
                                            <p:cond delay="499"/>
                                          </p:stCondLst>
                                        </p:cTn>
                                        <p:tgtEl>
                                          <p:spTgt spid="17"/>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10" presetClass="exit" presetSubtype="0" fill="hold" grpId="1" nodeType="clickEffect">
                                  <p:stCondLst>
                                    <p:cond delay="0"/>
                                  </p:stCondLst>
                                  <p:childTnLst>
                                    <p:animEffect transition="out" filter="fade">
                                      <p:cBhvr>
                                        <p:cTn id="27" dur="500"/>
                                        <p:tgtEl>
                                          <p:spTgt spid="18"/>
                                        </p:tgtEl>
                                      </p:cBhvr>
                                    </p:animEffect>
                                    <p:set>
                                      <p:cBhvr>
                                        <p:cTn id="28"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8" grpId="1" animBg="1"/>
      <p:bldP spid="8" grpId="0" animBg="1"/>
      <p:bldP spid="8"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2D5C28-AE3B-F4D1-A03B-404E87D8E80E}"/>
              </a:ext>
            </a:extLst>
          </p:cNvPr>
          <p:cNvSpPr>
            <a:spLocks noGrp="1"/>
          </p:cNvSpPr>
          <p:nvPr>
            <p:ph type="title"/>
          </p:nvPr>
        </p:nvSpPr>
        <p:spPr/>
        <p:txBody>
          <a:bodyPr/>
          <a:lstStyle/>
          <a:p>
            <a:r>
              <a:rPr lang="en-US" dirty="0"/>
              <a:t>The Tri-State Buffer</a:t>
            </a:r>
          </a:p>
        </p:txBody>
      </p:sp>
      <p:sp>
        <p:nvSpPr>
          <p:cNvPr id="3" name="Content Placeholder 2">
            <a:extLst>
              <a:ext uri="{FF2B5EF4-FFF2-40B4-BE49-F238E27FC236}">
                <a16:creationId xmlns:a16="http://schemas.microsoft.com/office/drawing/2014/main" id="{9A017D4C-E6FB-2C36-2878-DDA2656AD51A}"/>
              </a:ext>
            </a:extLst>
          </p:cNvPr>
          <p:cNvSpPr>
            <a:spLocks noGrp="1"/>
          </p:cNvSpPr>
          <p:nvPr>
            <p:ph idx="1"/>
          </p:nvPr>
        </p:nvSpPr>
        <p:spPr/>
        <p:txBody>
          <a:bodyPr>
            <a:normAutofit/>
          </a:bodyPr>
          <a:lstStyle/>
          <a:p>
            <a:pPr>
              <a:spcBef>
                <a:spcPts val="400"/>
              </a:spcBef>
            </a:pPr>
            <a:r>
              <a:rPr lang="en-US" sz="2400" dirty="0"/>
              <a:t>All the gates we have seen so far have an output that is either logic one or logic zero.</a:t>
            </a:r>
          </a:p>
          <a:p>
            <a:pPr>
              <a:spcBef>
                <a:spcPts val="400"/>
              </a:spcBef>
            </a:pPr>
            <a:r>
              <a:rPr lang="en-US" sz="2400" dirty="0"/>
              <a:t>Sometimes we want no output at all, a “disconnected” state electrical engineers call high impedance or Hi-Z.</a:t>
            </a:r>
          </a:p>
          <a:p>
            <a:pPr>
              <a:spcBef>
                <a:spcPts val="400"/>
              </a:spcBef>
            </a:pPr>
            <a:r>
              <a:rPr lang="en-US" sz="2400" dirty="0"/>
              <a:t>The tri-state buffer does that.</a:t>
            </a:r>
            <a:br>
              <a:rPr lang="en-US" sz="2400" dirty="0"/>
            </a:br>
            <a:br>
              <a:rPr lang="en-US" sz="2400" dirty="0"/>
            </a:br>
            <a:br>
              <a:rPr lang="en-US" sz="2400" dirty="0"/>
            </a:br>
            <a:endParaRPr lang="en-US" sz="2400" dirty="0"/>
          </a:p>
          <a:p>
            <a:r>
              <a:rPr lang="en-US" sz="2400" dirty="0"/>
              <a:t>When Enable is logic true, input and output are connected.</a:t>
            </a:r>
          </a:p>
          <a:p>
            <a:r>
              <a:rPr lang="en-US" sz="2400" dirty="0"/>
              <a:t>When Enable is false, they are </a:t>
            </a:r>
            <a:r>
              <a:rPr lang="en-US" sz="2400" i="1" dirty="0"/>
              <a:t>disconnected</a:t>
            </a:r>
            <a:r>
              <a:rPr lang="en-US" sz="2400" dirty="0"/>
              <a:t>.</a:t>
            </a:r>
          </a:p>
        </p:txBody>
      </p:sp>
      <p:grpSp>
        <p:nvGrpSpPr>
          <p:cNvPr id="15" name="Group 14" descr="A symbol for a tri-state buffer. It is a triangle with the flat side on the left. A line labeled input connects to the center of the flat side. On the right, a line labeled output connects to the pointy end of the triangle.  Above, a line labeled enable connects to the sloping top of the rectangle.">
            <a:extLst>
              <a:ext uri="{FF2B5EF4-FFF2-40B4-BE49-F238E27FC236}">
                <a16:creationId xmlns:a16="http://schemas.microsoft.com/office/drawing/2014/main" id="{7E4FCBBD-3923-B7B2-D3B8-124EC4C99852}"/>
              </a:ext>
            </a:extLst>
          </p:cNvPr>
          <p:cNvGrpSpPr/>
          <p:nvPr/>
        </p:nvGrpSpPr>
        <p:grpSpPr>
          <a:xfrm>
            <a:off x="2209800" y="3581400"/>
            <a:ext cx="3581399" cy="1068348"/>
            <a:chOff x="1600200" y="3579852"/>
            <a:chExt cx="3581399" cy="1068348"/>
          </a:xfrm>
        </p:grpSpPr>
        <p:grpSp>
          <p:nvGrpSpPr>
            <p:cNvPr id="11" name="Group 10">
              <a:extLst>
                <a:ext uri="{FF2B5EF4-FFF2-40B4-BE49-F238E27FC236}">
                  <a16:creationId xmlns:a16="http://schemas.microsoft.com/office/drawing/2014/main" id="{0F85EE8A-F4DC-A024-558F-7CF5D57467A2}"/>
                </a:ext>
              </a:extLst>
            </p:cNvPr>
            <p:cNvGrpSpPr/>
            <p:nvPr/>
          </p:nvGrpSpPr>
          <p:grpSpPr>
            <a:xfrm>
              <a:off x="2438400" y="3863181"/>
              <a:ext cx="1676400" cy="785019"/>
              <a:chOff x="2438400" y="3863181"/>
              <a:chExt cx="1676400" cy="785019"/>
            </a:xfrm>
          </p:grpSpPr>
          <p:sp>
            <p:nvSpPr>
              <p:cNvPr id="4" name="Isosceles Triangle 3">
                <a:extLst>
                  <a:ext uri="{FF2B5EF4-FFF2-40B4-BE49-F238E27FC236}">
                    <a16:creationId xmlns:a16="http://schemas.microsoft.com/office/drawing/2014/main" id="{107A64A8-0A6B-6CBA-C4C4-C974D42AC1B2}"/>
                  </a:ext>
                </a:extLst>
              </p:cNvPr>
              <p:cNvSpPr/>
              <p:nvPr/>
            </p:nvSpPr>
            <p:spPr>
              <a:xfrm rot="5400000">
                <a:off x="2971801" y="4000500"/>
                <a:ext cx="685800" cy="609600"/>
              </a:xfrm>
              <a:prstGeom prst="triangl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Connector 5">
                <a:extLst>
                  <a:ext uri="{FF2B5EF4-FFF2-40B4-BE49-F238E27FC236}">
                    <a16:creationId xmlns:a16="http://schemas.microsoft.com/office/drawing/2014/main" id="{A79C1E0E-109F-F064-B5FF-A6AD5BB5E4C0}"/>
                  </a:ext>
                </a:extLst>
              </p:cNvPr>
              <p:cNvCxnSpPr>
                <a:stCxn id="4" idx="0"/>
              </p:cNvCxnSpPr>
              <p:nvPr/>
            </p:nvCxnSpPr>
            <p:spPr>
              <a:xfrm>
                <a:off x="3619501" y="4305300"/>
                <a:ext cx="495299"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E66BE495-1E31-86A6-92BD-D60A2341A871}"/>
                  </a:ext>
                </a:extLst>
              </p:cNvPr>
              <p:cNvCxnSpPr>
                <a:stCxn id="4" idx="3"/>
              </p:cNvCxnSpPr>
              <p:nvPr/>
            </p:nvCxnSpPr>
            <p:spPr>
              <a:xfrm flipH="1">
                <a:off x="2438400" y="4305300"/>
                <a:ext cx="571501"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39462A27-1A1D-ECC9-4972-1EF4DD2554F7}"/>
                  </a:ext>
                </a:extLst>
              </p:cNvPr>
              <p:cNvCxnSpPr>
                <a:stCxn id="4" idx="1"/>
              </p:cNvCxnSpPr>
              <p:nvPr/>
            </p:nvCxnSpPr>
            <p:spPr>
              <a:xfrm flipV="1">
                <a:off x="3314701" y="3863181"/>
                <a:ext cx="0" cy="27066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2" name="TextBox 11">
              <a:extLst>
                <a:ext uri="{FF2B5EF4-FFF2-40B4-BE49-F238E27FC236}">
                  <a16:creationId xmlns:a16="http://schemas.microsoft.com/office/drawing/2014/main" id="{F79EF6E6-CD6C-B8F6-6FCE-327F815EDA85}"/>
                </a:ext>
              </a:extLst>
            </p:cNvPr>
            <p:cNvSpPr txBox="1"/>
            <p:nvPr/>
          </p:nvSpPr>
          <p:spPr>
            <a:xfrm>
              <a:off x="1600200" y="4120634"/>
              <a:ext cx="838200" cy="369332"/>
            </a:xfrm>
            <a:prstGeom prst="rect">
              <a:avLst/>
            </a:prstGeom>
            <a:noFill/>
          </p:spPr>
          <p:txBody>
            <a:bodyPr wrap="square" rtlCol="0">
              <a:spAutoFit/>
            </a:bodyPr>
            <a:lstStyle/>
            <a:p>
              <a:r>
                <a:rPr lang="en-US" b="1" dirty="0">
                  <a:latin typeface="+mj-lt"/>
                </a:rPr>
                <a:t>Input</a:t>
              </a:r>
            </a:p>
          </p:txBody>
        </p:sp>
        <p:sp>
          <p:nvSpPr>
            <p:cNvPr id="13" name="TextBox 12">
              <a:extLst>
                <a:ext uri="{FF2B5EF4-FFF2-40B4-BE49-F238E27FC236}">
                  <a16:creationId xmlns:a16="http://schemas.microsoft.com/office/drawing/2014/main" id="{FD4A2EC4-3823-AF19-3FEB-0E9400B3A458}"/>
                </a:ext>
              </a:extLst>
            </p:cNvPr>
            <p:cNvSpPr txBox="1"/>
            <p:nvPr/>
          </p:nvSpPr>
          <p:spPr>
            <a:xfrm>
              <a:off x="4094876" y="4120634"/>
              <a:ext cx="1086723" cy="369332"/>
            </a:xfrm>
            <a:prstGeom prst="rect">
              <a:avLst/>
            </a:prstGeom>
            <a:noFill/>
          </p:spPr>
          <p:txBody>
            <a:bodyPr wrap="square" rtlCol="0">
              <a:spAutoFit/>
            </a:bodyPr>
            <a:lstStyle/>
            <a:p>
              <a:r>
                <a:rPr lang="en-US" b="1" dirty="0">
                  <a:latin typeface="+mj-lt"/>
                </a:rPr>
                <a:t>Output</a:t>
              </a:r>
            </a:p>
          </p:txBody>
        </p:sp>
        <p:sp>
          <p:nvSpPr>
            <p:cNvPr id="14" name="TextBox 13">
              <a:extLst>
                <a:ext uri="{FF2B5EF4-FFF2-40B4-BE49-F238E27FC236}">
                  <a16:creationId xmlns:a16="http://schemas.microsoft.com/office/drawing/2014/main" id="{F1CAE89F-70B4-79F0-6FDA-B131B7803B79}"/>
                </a:ext>
              </a:extLst>
            </p:cNvPr>
            <p:cNvSpPr txBox="1"/>
            <p:nvPr/>
          </p:nvSpPr>
          <p:spPr>
            <a:xfrm>
              <a:off x="2895600" y="3579852"/>
              <a:ext cx="1086723" cy="369332"/>
            </a:xfrm>
            <a:prstGeom prst="rect">
              <a:avLst/>
            </a:prstGeom>
            <a:noFill/>
          </p:spPr>
          <p:txBody>
            <a:bodyPr wrap="square" rtlCol="0">
              <a:spAutoFit/>
            </a:bodyPr>
            <a:lstStyle/>
            <a:p>
              <a:r>
                <a:rPr lang="en-US" b="1" dirty="0">
                  <a:latin typeface="+mj-lt"/>
                </a:rPr>
                <a:t>Enable</a:t>
              </a:r>
            </a:p>
          </p:txBody>
        </p:sp>
      </p:grpSp>
    </p:spTree>
    <p:extLst>
      <p:ext uri="{BB962C8B-B14F-4D97-AF65-F5344CB8AC3E}">
        <p14:creationId xmlns:p14="http://schemas.microsoft.com/office/powerpoint/2010/main" val="239713150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Highlight Input">
            <a:extLst>
              <a:ext uri="{FF2B5EF4-FFF2-40B4-BE49-F238E27FC236}">
                <a16:creationId xmlns:a16="http://schemas.microsoft.com/office/drawing/2014/main" id="{5999ACD9-A1AB-C205-E305-84E1BBB4771E}"/>
              </a:ext>
            </a:extLst>
          </p:cNvPr>
          <p:cNvSpPr>
            <a:spLocks noGrp="1" noRot="1" noMove="1" noResize="1" noEditPoints="1" noAdjustHandles="1" noChangeArrowheads="1" noChangeShapeType="1"/>
          </p:cNvSpPr>
          <p:nvPr/>
        </p:nvSpPr>
        <p:spPr>
          <a:xfrm>
            <a:off x="2286000" y="5562600"/>
            <a:ext cx="1752600" cy="304800"/>
          </a:xfrm>
          <a:prstGeom prst="rect">
            <a:avLst/>
          </a:prstGeom>
          <a:solidFill>
            <a:srgbClr val="FFFF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E2AF4402-625C-FD62-2A61-8206198750F5}"/>
              </a:ext>
              <a:ext uri="{C183D7F6-B498-43B3-948B-1728B52AA6E4}">
                <adec:decorative xmlns:adec="http://schemas.microsoft.com/office/drawing/2017/decorative" val="1"/>
              </a:ext>
            </a:extLst>
          </p:cNvPr>
          <p:cNvSpPr/>
          <p:nvPr/>
        </p:nvSpPr>
        <p:spPr>
          <a:xfrm>
            <a:off x="1752600" y="3581400"/>
            <a:ext cx="1752601" cy="2727325"/>
          </a:xfrm>
          <a:prstGeom prst="rect">
            <a:avLst/>
          </a:pr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0F0DAC1-06BF-2490-AF63-28724052C8C3}"/>
              </a:ext>
            </a:extLst>
          </p:cNvPr>
          <p:cNvSpPr>
            <a:spLocks noGrp="1"/>
          </p:cNvSpPr>
          <p:nvPr>
            <p:ph type="title"/>
          </p:nvPr>
        </p:nvSpPr>
        <p:spPr/>
        <p:txBody>
          <a:bodyPr/>
          <a:lstStyle/>
          <a:p>
            <a:r>
              <a:rPr lang="en-US" dirty="0"/>
              <a:t>Registers</a:t>
            </a:r>
          </a:p>
        </p:txBody>
      </p:sp>
      <p:sp>
        <p:nvSpPr>
          <p:cNvPr id="7" name="Content Placeholder 6">
            <a:extLst>
              <a:ext uri="{FF2B5EF4-FFF2-40B4-BE49-F238E27FC236}">
                <a16:creationId xmlns:a16="http://schemas.microsoft.com/office/drawing/2014/main" id="{9D048098-3E43-4A23-21AD-D1AD202ACEA7}"/>
              </a:ext>
            </a:extLst>
          </p:cNvPr>
          <p:cNvSpPr>
            <a:spLocks noGrp="1"/>
          </p:cNvSpPr>
          <p:nvPr>
            <p:ph idx="1"/>
          </p:nvPr>
        </p:nvSpPr>
        <p:spPr>
          <a:xfrm>
            <a:off x="457200" y="1600200"/>
            <a:ext cx="8610600" cy="4525963"/>
          </a:xfrm>
        </p:spPr>
        <p:txBody>
          <a:bodyPr>
            <a:normAutofit/>
          </a:bodyPr>
          <a:lstStyle/>
          <a:p>
            <a:r>
              <a:rPr lang="en-US" sz="2700" dirty="0"/>
              <a:t>This is a one-bit register.</a:t>
            </a:r>
          </a:p>
          <a:p>
            <a:r>
              <a:rPr lang="en-US" sz="2700" dirty="0"/>
              <a:t>The input bus is connected to </a:t>
            </a:r>
            <a:r>
              <a:rPr lang="en-US" sz="2700" i="1" dirty="0"/>
              <a:t>D In </a:t>
            </a:r>
            <a:r>
              <a:rPr lang="en-US" sz="2700" dirty="0"/>
              <a:t>all the time.</a:t>
            </a:r>
          </a:p>
          <a:p>
            <a:r>
              <a:rPr lang="en-US" sz="2700" dirty="0"/>
              <a:t>Data will only be sampled if both </a:t>
            </a:r>
            <a:r>
              <a:rPr lang="en-US" sz="2700" i="1" dirty="0"/>
              <a:t>Write</a:t>
            </a:r>
            <a:r>
              <a:rPr lang="en-US" sz="2700" dirty="0"/>
              <a:t> and </a:t>
            </a:r>
            <a:r>
              <a:rPr lang="en-US" sz="2700" i="1" dirty="0"/>
              <a:t>Clock</a:t>
            </a:r>
            <a:r>
              <a:rPr lang="en-US" sz="2700" dirty="0"/>
              <a:t> are logic 1.</a:t>
            </a:r>
          </a:p>
        </p:txBody>
      </p:sp>
      <p:pic>
        <p:nvPicPr>
          <p:cNvPr id="9" name="Picture 8" descr="There is a rectangle labeled latch. To the left of the latch is a vertical line labeled input bus. There is a connection form the input bus to the latch at a point labeled D in.&#10;&#10;There is an AND gate with two inputs labeled write and clock, The output of the AND gate is connected to the latch at a point labeled Enable. There is a triangle inside the latch rectangle at the Enable point, with the flat side next to the side of the rectangle.">
            <a:extLst>
              <a:ext uri="{FF2B5EF4-FFF2-40B4-BE49-F238E27FC236}">
                <a16:creationId xmlns:a16="http://schemas.microsoft.com/office/drawing/2014/main" id="{22CFE89F-A2B4-B0B8-F3C6-40C100A0D4AF}"/>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1905000" y="3581400"/>
            <a:ext cx="5151475" cy="2461261"/>
          </a:xfrm>
          <a:prstGeom prst="rect">
            <a:avLst/>
          </a:prstGeom>
        </p:spPr>
      </p:pic>
    </p:spTree>
    <p:extLst>
      <p:ext uri="{BB962C8B-B14F-4D97-AF65-F5344CB8AC3E}">
        <p14:creationId xmlns:p14="http://schemas.microsoft.com/office/powerpoint/2010/main" val="330286307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fade">
                                      <p:cBhvr>
                                        <p:cTn id="7" dur="500"/>
                                        <p:tgtEl>
                                          <p:spTgt spid="7">
                                            <p:txEl>
                                              <p:pRg st="1" end="1"/>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animEffect transition="in" filter="fade">
                                      <p:cBhvr>
                                        <p:cTn id="15" dur="500"/>
                                        <p:tgtEl>
                                          <p:spTgt spid="7">
                                            <p:txEl>
                                              <p:pRg st="2" end="2"/>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par>
                                <p:cTn id="19" presetID="10" presetClass="exit" presetSubtype="0" fill="hold" grpId="1" nodeType="withEffect">
                                  <p:stCondLst>
                                    <p:cond delay="0"/>
                                  </p:stCondLst>
                                  <p:childTnLst>
                                    <p:animEffect transition="out" filter="fade">
                                      <p:cBhvr>
                                        <p:cTn id="20" dur="500"/>
                                        <p:tgtEl>
                                          <p:spTgt spid="3"/>
                                        </p:tgtEl>
                                      </p:cBhvr>
                                    </p:animEffect>
                                    <p:set>
                                      <p:cBhvr>
                                        <p:cTn id="21"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1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820CF2-6ACA-1148-13C5-B5D9F577209E}"/>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7291B6C6-23FC-345A-A6E9-C9236859AC5E}"/>
              </a:ext>
            </a:extLst>
          </p:cNvPr>
          <p:cNvSpPr/>
          <p:nvPr/>
        </p:nvSpPr>
        <p:spPr>
          <a:xfrm>
            <a:off x="4114800" y="4876800"/>
            <a:ext cx="647700" cy="228600"/>
          </a:xfrm>
          <a:prstGeom prst="rect">
            <a:avLst/>
          </a:prstGeom>
          <a:solidFill>
            <a:srgbClr val="FFFF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BF29F264-4A3E-E12D-1FAB-5257341AFE98}"/>
              </a:ext>
              <a:ext uri="{C183D7F6-B498-43B3-948B-1728B52AA6E4}">
                <adec:decorative xmlns:adec="http://schemas.microsoft.com/office/drawing/2017/decorative" val="1"/>
              </a:ext>
            </a:extLst>
          </p:cNvPr>
          <p:cNvSpPr/>
          <p:nvPr/>
        </p:nvSpPr>
        <p:spPr>
          <a:xfrm>
            <a:off x="4762500" y="3581401"/>
            <a:ext cx="2552700" cy="2209800"/>
          </a:xfrm>
          <a:prstGeom prst="rect">
            <a:avLst/>
          </a:pr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7F0B41E-70BC-68F2-D774-85ADFA88966E}"/>
              </a:ext>
            </a:extLst>
          </p:cNvPr>
          <p:cNvSpPr>
            <a:spLocks noGrp="1"/>
          </p:cNvSpPr>
          <p:nvPr>
            <p:ph type="title"/>
          </p:nvPr>
        </p:nvSpPr>
        <p:spPr/>
        <p:txBody>
          <a:bodyPr/>
          <a:lstStyle/>
          <a:p>
            <a:r>
              <a:rPr lang="en-US" dirty="0"/>
              <a:t>Register Output</a:t>
            </a:r>
          </a:p>
        </p:txBody>
      </p:sp>
      <p:sp>
        <p:nvSpPr>
          <p:cNvPr id="7" name="Content Placeholder 6">
            <a:extLst>
              <a:ext uri="{FF2B5EF4-FFF2-40B4-BE49-F238E27FC236}">
                <a16:creationId xmlns:a16="http://schemas.microsoft.com/office/drawing/2014/main" id="{AA38DD8C-73E4-88B0-F668-53DC7CA98628}"/>
              </a:ext>
            </a:extLst>
          </p:cNvPr>
          <p:cNvSpPr>
            <a:spLocks noGrp="1"/>
          </p:cNvSpPr>
          <p:nvPr>
            <p:ph idx="1"/>
          </p:nvPr>
        </p:nvSpPr>
        <p:spPr>
          <a:xfrm>
            <a:off x="457200" y="1600200"/>
            <a:ext cx="8610600" cy="4525963"/>
          </a:xfrm>
        </p:spPr>
        <p:txBody>
          <a:bodyPr>
            <a:normAutofit/>
          </a:bodyPr>
          <a:lstStyle/>
          <a:p>
            <a:r>
              <a:rPr lang="en-US" sz="2700" dirty="0"/>
              <a:t>The output is active all the time.</a:t>
            </a:r>
          </a:p>
          <a:p>
            <a:r>
              <a:rPr lang="en-US" sz="2700" dirty="0"/>
              <a:t>Output will reach the A or B Bus only if the corresponding tri-state buffer is enabled.</a:t>
            </a:r>
          </a:p>
          <a:p>
            <a:r>
              <a:rPr lang="en-US" sz="2700" dirty="0"/>
              <a:t>Both can be enabled at the same time.</a:t>
            </a:r>
          </a:p>
          <a:p>
            <a:endParaRPr lang="en-US" sz="2700" dirty="0"/>
          </a:p>
          <a:p>
            <a:endParaRPr lang="en-US" sz="2700" dirty="0"/>
          </a:p>
        </p:txBody>
      </p:sp>
      <p:pic>
        <p:nvPicPr>
          <p:cNvPr id="9" name="Picture 8" descr="There is a rectangle labeled latch. To the left of the latch is a vertical line labeled input bus. There is a connection form the input bus to the latch at a point labeled D in.&#10;&#10;There is an AND gate with two inputs labeled write and clock, The output of the AND gate is connected to the latch at a point labeled Enable. There is a triangle inside the latch rectangle at the Enable point, with the flat side next to the side of the rectangle.">
            <a:extLst>
              <a:ext uri="{FF2B5EF4-FFF2-40B4-BE49-F238E27FC236}">
                <a16:creationId xmlns:a16="http://schemas.microsoft.com/office/drawing/2014/main" id="{C648FF53-4A46-F48F-0ABC-DB89F677D7FC}"/>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1905000" y="3581400"/>
            <a:ext cx="5151475" cy="2461261"/>
          </a:xfrm>
          <a:prstGeom prst="rect">
            <a:avLst/>
          </a:prstGeom>
        </p:spPr>
      </p:pic>
    </p:spTree>
    <p:extLst>
      <p:ext uri="{BB962C8B-B14F-4D97-AF65-F5344CB8AC3E}">
        <p14:creationId xmlns:p14="http://schemas.microsoft.com/office/powerpoint/2010/main" val="20218510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fade">
                                      <p:cBhvr>
                                        <p:cTn id="7" dur="500"/>
                                        <p:tgtEl>
                                          <p:spTgt spid="7">
                                            <p:txEl>
                                              <p:pRg st="1" end="1"/>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xit" presetSubtype="0" fill="hold" grpId="0" nodeType="withEffect">
                                  <p:stCondLst>
                                    <p:cond delay="0"/>
                                  </p:stCondLst>
                                  <p:childTnLst>
                                    <p:animEffect transition="out" filter="fade">
                                      <p:cBhvr>
                                        <p:cTn id="12" dur="500"/>
                                        <p:tgtEl>
                                          <p:spTgt spid="4"/>
                                        </p:tgtEl>
                                      </p:cBhvr>
                                    </p:animEffect>
                                    <p:set>
                                      <p:cBhvr>
                                        <p:cTn id="13" dur="1" fill="hold">
                                          <p:stCondLst>
                                            <p:cond delay="499"/>
                                          </p:stCondLst>
                                        </p:cTn>
                                        <p:tgtEl>
                                          <p:spTgt spid="4"/>
                                        </p:tgtEl>
                                        <p:attrNameLst>
                                          <p:attrName>style.visibility</p:attrName>
                                        </p:attrNameLst>
                                      </p:cBhvr>
                                      <p:to>
                                        <p:strVal val="hidden"/>
                                      </p:to>
                                    </p:se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7">
                                            <p:txEl>
                                              <p:pRg st="2" end="2"/>
                                            </p:txEl>
                                          </p:spTgt>
                                        </p:tgtEl>
                                        <p:attrNameLst>
                                          <p:attrName>style.visibility</p:attrName>
                                        </p:attrNameLst>
                                      </p:cBhvr>
                                      <p:to>
                                        <p:strVal val="visible"/>
                                      </p:to>
                                    </p:set>
                                    <p:animEffect transition="in" filter="fade">
                                      <p:cBhvr>
                                        <p:cTn id="18" dur="5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182181-1D11-81A5-07EF-2B776E522865}"/>
              </a:ext>
            </a:extLst>
          </p:cNvPr>
          <p:cNvSpPr>
            <a:spLocks noGrp="1"/>
          </p:cNvSpPr>
          <p:nvPr>
            <p:ph type="title"/>
          </p:nvPr>
        </p:nvSpPr>
        <p:spPr/>
        <p:txBody>
          <a:bodyPr>
            <a:normAutofit fontScale="90000"/>
          </a:bodyPr>
          <a:lstStyle/>
          <a:p>
            <a:r>
              <a:rPr lang="en-US" dirty="0"/>
              <a:t>Two (or More) Bits in a Register</a:t>
            </a:r>
          </a:p>
        </p:txBody>
      </p:sp>
      <p:pic>
        <p:nvPicPr>
          <p:cNvPr id="5" name="Content Placeholder 4" descr="The input bus now has two lines.  The first line is connected to the first, upper, latch.  The second input line is connected to the second latch.  The first latch’s A and B outputs are connected to the first lines of the A and B buses.  The second latch’s A and B outputs are connected to the second lines of the A and B buses.&#10;&#10;All the Write signals are connected together, as are all the clock lines, all the Enable A lines, and all the Enable B lines.&#10;&#10;This can be extended to registers of many bits.&#10;">
            <a:extLst>
              <a:ext uri="{FF2B5EF4-FFF2-40B4-BE49-F238E27FC236}">
                <a16:creationId xmlns:a16="http://schemas.microsoft.com/office/drawing/2014/main" id="{B1926315-2F1B-2324-7B1D-F0A89F4C33EC}"/>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p:blipFill>
        <p:spPr>
          <a:xfrm>
            <a:off x="2042785" y="1600200"/>
            <a:ext cx="5058429" cy="4525963"/>
          </a:xfrm>
        </p:spPr>
      </p:pic>
    </p:spTree>
    <p:extLst>
      <p:ext uri="{BB962C8B-B14F-4D97-AF65-F5344CB8AC3E}">
        <p14:creationId xmlns:p14="http://schemas.microsoft.com/office/powerpoint/2010/main" val="1518661245"/>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775D7B-EC0E-C3E1-02D8-89AC63E4E754}"/>
              </a:ext>
            </a:extLst>
          </p:cNvPr>
          <p:cNvSpPr>
            <a:spLocks noGrp="1"/>
          </p:cNvSpPr>
          <p:nvPr>
            <p:ph type="title"/>
          </p:nvPr>
        </p:nvSpPr>
        <p:spPr/>
        <p:txBody>
          <a:bodyPr/>
          <a:lstStyle/>
          <a:p>
            <a:r>
              <a:rPr lang="en-US" dirty="0"/>
              <a:t>Abstract Register</a:t>
            </a:r>
          </a:p>
        </p:txBody>
      </p:sp>
      <p:sp>
        <p:nvSpPr>
          <p:cNvPr id="3" name="Content Placeholder 2">
            <a:extLst>
              <a:ext uri="{FF2B5EF4-FFF2-40B4-BE49-F238E27FC236}">
                <a16:creationId xmlns:a16="http://schemas.microsoft.com/office/drawing/2014/main" id="{AC5A19AE-F6D8-6615-3F50-5B4197274186}"/>
              </a:ext>
            </a:extLst>
          </p:cNvPr>
          <p:cNvSpPr>
            <a:spLocks noGrp="1"/>
          </p:cNvSpPr>
          <p:nvPr>
            <p:ph idx="1"/>
          </p:nvPr>
        </p:nvSpPr>
        <p:spPr>
          <a:xfrm>
            <a:off x="457200" y="1600200"/>
            <a:ext cx="8458200" cy="4525963"/>
          </a:xfrm>
        </p:spPr>
        <p:txBody>
          <a:bodyPr/>
          <a:lstStyle/>
          <a:p>
            <a:r>
              <a:rPr lang="en-US" dirty="0"/>
              <a:t>This is an </a:t>
            </a:r>
            <a:r>
              <a:rPr lang="en-US" i="1" dirty="0"/>
              <a:t>n</a:t>
            </a:r>
            <a:r>
              <a:rPr lang="en-US" dirty="0"/>
              <a:t>-bit, two output register.</a:t>
            </a:r>
          </a:p>
          <a:p>
            <a:r>
              <a:rPr lang="en-US" dirty="0"/>
              <a:t>Conceptually, it is </a:t>
            </a:r>
            <a:r>
              <a:rPr lang="en-US" i="1" dirty="0"/>
              <a:t>n</a:t>
            </a:r>
            <a:r>
              <a:rPr lang="en-US" dirty="0"/>
              <a:t> one-bit registers with </a:t>
            </a:r>
            <a:r>
              <a:rPr lang="en-US" i="1" dirty="0"/>
              <a:t>n</a:t>
            </a:r>
            <a:r>
              <a:rPr lang="en-US" dirty="0"/>
              <a:t> input bus lines and </a:t>
            </a:r>
            <a:r>
              <a:rPr lang="en-US" i="1" dirty="0"/>
              <a:t>n</a:t>
            </a:r>
            <a:r>
              <a:rPr lang="en-US" dirty="0"/>
              <a:t> A and B output bus lines.</a:t>
            </a:r>
          </a:p>
          <a:p>
            <a:r>
              <a:rPr lang="en-US" dirty="0"/>
              <a:t>The </a:t>
            </a:r>
            <a:r>
              <a:rPr lang="en-US" i="1" dirty="0"/>
              <a:t>Clock</a:t>
            </a:r>
            <a:r>
              <a:rPr lang="en-US" dirty="0"/>
              <a:t> signal is not shown (abstracted away.)</a:t>
            </a:r>
          </a:p>
        </p:txBody>
      </p:sp>
      <p:pic>
        <p:nvPicPr>
          <p:cNvPr id="5" name="Picture 4" descr="A rectangle labeled register. On the left, a fat arrow pointing to the register and labeled input. On the right two fat arrows pointing away from the register and labeled output A and output B.&#10;&#10;Below are three smaller arrows, all pointing toward the register. They are labeled write, enable A and enable B.">
            <a:extLst>
              <a:ext uri="{FF2B5EF4-FFF2-40B4-BE49-F238E27FC236}">
                <a16:creationId xmlns:a16="http://schemas.microsoft.com/office/drawing/2014/main" id="{B9B063B7-72CE-48C4-BDB6-A0B2F2E3AB4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95841" y="3429000"/>
            <a:ext cx="5752318" cy="3087077"/>
          </a:xfrm>
          <a:prstGeom prst="rect">
            <a:avLst/>
          </a:prstGeom>
        </p:spPr>
      </p:pic>
      <p:grpSp>
        <p:nvGrpSpPr>
          <p:cNvPr id="8" name="Group 7">
            <a:extLst>
              <a:ext uri="{FF2B5EF4-FFF2-40B4-BE49-F238E27FC236}">
                <a16:creationId xmlns:a16="http://schemas.microsoft.com/office/drawing/2014/main" id="{DBBFC109-B9EC-C508-92AF-42CB9AC15379}"/>
              </a:ext>
            </a:extLst>
          </p:cNvPr>
          <p:cNvGrpSpPr/>
          <p:nvPr/>
        </p:nvGrpSpPr>
        <p:grpSpPr>
          <a:xfrm>
            <a:off x="5715000" y="3776246"/>
            <a:ext cx="370614" cy="643354"/>
            <a:chOff x="5715000" y="3776246"/>
            <a:chExt cx="370614" cy="643354"/>
          </a:xfrm>
        </p:grpSpPr>
        <p:sp>
          <p:nvSpPr>
            <p:cNvPr id="4" name="TextBox 3">
              <a:extLst>
                <a:ext uri="{FF2B5EF4-FFF2-40B4-BE49-F238E27FC236}">
                  <a16:creationId xmlns:a16="http://schemas.microsoft.com/office/drawing/2014/main" id="{D08EA3D9-38F2-7859-C5CC-A47A585FBB24}"/>
                </a:ext>
              </a:extLst>
            </p:cNvPr>
            <p:cNvSpPr txBox="1"/>
            <p:nvPr/>
          </p:nvSpPr>
          <p:spPr>
            <a:xfrm>
              <a:off x="5715000" y="3776246"/>
              <a:ext cx="370614" cy="338554"/>
            </a:xfrm>
            <a:prstGeom prst="rect">
              <a:avLst/>
            </a:prstGeom>
            <a:noFill/>
          </p:spPr>
          <p:txBody>
            <a:bodyPr wrap="none" rtlCol="0">
              <a:spAutoFit/>
            </a:bodyPr>
            <a:lstStyle/>
            <a:p>
              <a:r>
                <a:rPr lang="en-US" sz="1600" b="1" dirty="0">
                  <a:latin typeface="Arial Narrow" panose="020B0606020202030204" pitchFamily="34" charset="0"/>
                </a:rPr>
                <a:t>32</a:t>
              </a:r>
            </a:p>
          </p:txBody>
        </p:sp>
        <p:cxnSp>
          <p:nvCxnSpPr>
            <p:cNvPr id="7" name="Straight Connector 6">
              <a:extLst>
                <a:ext uri="{FF2B5EF4-FFF2-40B4-BE49-F238E27FC236}">
                  <a16:creationId xmlns:a16="http://schemas.microsoft.com/office/drawing/2014/main" id="{59E4B827-17A4-09A0-3B2C-2F58DE0D091C}"/>
                </a:ext>
              </a:extLst>
            </p:cNvPr>
            <p:cNvCxnSpPr/>
            <p:nvPr/>
          </p:nvCxnSpPr>
          <p:spPr>
            <a:xfrm flipH="1">
              <a:off x="5715000" y="4038600"/>
              <a:ext cx="152400" cy="38100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82114148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173301-3221-9525-F263-A8784A5F28C9}"/>
              </a:ext>
            </a:extLst>
          </p:cNvPr>
          <p:cNvSpPr>
            <a:spLocks noGrp="1"/>
          </p:cNvSpPr>
          <p:nvPr>
            <p:ph type="title"/>
          </p:nvPr>
        </p:nvSpPr>
        <p:spPr/>
        <p:txBody>
          <a:bodyPr/>
          <a:lstStyle/>
          <a:p>
            <a:r>
              <a:rPr lang="en-US" dirty="0"/>
              <a:t>Think About Computation</a:t>
            </a:r>
          </a:p>
        </p:txBody>
      </p:sp>
      <p:sp>
        <p:nvSpPr>
          <p:cNvPr id="3" name="Content Placeholder 2">
            <a:extLst>
              <a:ext uri="{FF2B5EF4-FFF2-40B4-BE49-F238E27FC236}">
                <a16:creationId xmlns:a16="http://schemas.microsoft.com/office/drawing/2014/main" id="{34FFECC1-7E24-E08A-316D-AF8676D36B68}"/>
              </a:ext>
            </a:extLst>
          </p:cNvPr>
          <p:cNvSpPr>
            <a:spLocks noGrp="1"/>
          </p:cNvSpPr>
          <p:nvPr>
            <p:ph idx="1"/>
          </p:nvPr>
        </p:nvSpPr>
        <p:spPr/>
        <p:txBody>
          <a:bodyPr/>
          <a:lstStyle/>
          <a:p>
            <a:pPr marL="0" indent="0">
              <a:buNone/>
            </a:pPr>
            <a:r>
              <a:rPr lang="en-US" dirty="0"/>
              <a:t>Compute:   </a:t>
            </a:r>
            <a:r>
              <a:rPr lang="en-US" dirty="0">
                <a:latin typeface="Lucida Console" panose="020B0609040504020204" pitchFamily="49" charset="0"/>
              </a:rPr>
              <a:t>A=</a:t>
            </a:r>
            <a:r>
              <a:rPr lang="en-US" dirty="0" err="1">
                <a:latin typeface="Lucida Console" panose="020B0609040504020204" pitchFamily="49" charset="0"/>
              </a:rPr>
              <a:t>A+B</a:t>
            </a:r>
            <a:endParaRPr lang="en-US" dirty="0">
              <a:latin typeface="Lucida Console" panose="020B0609040504020204" pitchFamily="49" charset="0"/>
            </a:endParaRPr>
          </a:p>
          <a:p>
            <a:pPr marL="0" indent="0">
              <a:buNone/>
            </a:pPr>
            <a:r>
              <a:rPr lang="en-US" dirty="0">
                <a:latin typeface="+mn-lt"/>
              </a:rPr>
              <a:t>A and B are in registers. Is there a problem?</a:t>
            </a:r>
          </a:p>
        </p:txBody>
      </p:sp>
      <p:pic>
        <p:nvPicPr>
          <p:cNvPr id="5" name="Picture 4" descr="A diagram showing 2 registers &quot;A&quot; and &quot;B&quot; connected to an &quot;Adder&quot; whose output then is connected back to the &quot;A&quot; register.">
            <a:extLst>
              <a:ext uri="{FF2B5EF4-FFF2-40B4-BE49-F238E27FC236}">
                <a16:creationId xmlns:a16="http://schemas.microsoft.com/office/drawing/2014/main" id="{6E853BBD-E428-E049-8A56-629681EFDC3F}"/>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2743200" y="2703632"/>
            <a:ext cx="3810000" cy="3605092"/>
          </a:xfrm>
          <a:prstGeom prst="rect">
            <a:avLst/>
          </a:prstGeom>
        </p:spPr>
      </p:pic>
      <p:sp>
        <p:nvSpPr>
          <p:cNvPr id="6" name="Oval 5">
            <a:extLst>
              <a:ext uri="{FF2B5EF4-FFF2-40B4-BE49-F238E27FC236}">
                <a16:creationId xmlns:a16="http://schemas.microsoft.com/office/drawing/2014/main" id="{852FF073-EA14-49E2-D932-BFDD3DCF3C22}"/>
              </a:ext>
              <a:ext uri="{C183D7F6-B498-43B3-948B-1728B52AA6E4}">
                <adec:decorative xmlns:adec="http://schemas.microsoft.com/office/drawing/2017/decorative" val="1"/>
              </a:ext>
            </a:extLst>
          </p:cNvPr>
          <p:cNvSpPr/>
          <p:nvPr/>
        </p:nvSpPr>
        <p:spPr>
          <a:xfrm>
            <a:off x="2743200" y="3352800"/>
            <a:ext cx="914400" cy="609600"/>
          </a:xfrm>
          <a:prstGeom prst="ellipse">
            <a:avLst/>
          </a:prstGeom>
          <a:noFill/>
          <a:ln w="41275">
            <a:solidFill>
              <a:srgbClr val="C0000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4192228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F487F0-44A0-3550-5D93-99F5B7D8195D}"/>
              </a:ext>
            </a:extLst>
          </p:cNvPr>
          <p:cNvSpPr>
            <a:spLocks noGrp="1"/>
          </p:cNvSpPr>
          <p:nvPr>
            <p:ph type="title"/>
          </p:nvPr>
        </p:nvSpPr>
        <p:spPr/>
        <p:txBody>
          <a:bodyPr/>
          <a:lstStyle/>
          <a:p>
            <a:r>
              <a:rPr lang="en-US" dirty="0"/>
              <a:t>About ChatGPT and Others</a:t>
            </a:r>
          </a:p>
        </p:txBody>
      </p:sp>
      <p:sp>
        <p:nvSpPr>
          <p:cNvPr id="3" name="Content Placeholder 2">
            <a:extLst>
              <a:ext uri="{FF2B5EF4-FFF2-40B4-BE49-F238E27FC236}">
                <a16:creationId xmlns:a16="http://schemas.microsoft.com/office/drawing/2014/main" id="{1A4297AD-0354-BF01-CB0A-3D89BFBBFD5B}"/>
              </a:ext>
            </a:extLst>
          </p:cNvPr>
          <p:cNvSpPr>
            <a:spLocks noGrp="1"/>
          </p:cNvSpPr>
          <p:nvPr>
            <p:ph idx="1"/>
          </p:nvPr>
        </p:nvSpPr>
        <p:spPr/>
        <p:txBody>
          <a:bodyPr/>
          <a:lstStyle/>
          <a:p>
            <a:r>
              <a:rPr lang="en-US" dirty="0"/>
              <a:t>The point of homework is to help you learn the material.  Remember “rehearsal?”</a:t>
            </a:r>
          </a:p>
          <a:p>
            <a:r>
              <a:rPr lang="en-US" dirty="0"/>
              <a:t>If someone, or “some thing” else does the writing, you lose that rehearsal.</a:t>
            </a:r>
          </a:p>
          <a:p>
            <a:r>
              <a:rPr lang="en-US" dirty="0"/>
              <a:t>Absence of correct citation will cost you half the points.</a:t>
            </a:r>
          </a:p>
          <a:p>
            <a:r>
              <a:rPr lang="en-US" dirty="0"/>
              <a:t>Large Language Models are effectively lossy compression.  Wrong answers are common and can cost you </a:t>
            </a:r>
            <a:r>
              <a:rPr lang="en-US" i="1" dirty="0"/>
              <a:t>all</a:t>
            </a:r>
            <a:r>
              <a:rPr lang="en-US" dirty="0"/>
              <a:t> the points.</a:t>
            </a:r>
          </a:p>
        </p:txBody>
      </p:sp>
    </p:spTree>
    <p:extLst>
      <p:ext uri="{BB962C8B-B14F-4D97-AF65-F5344CB8AC3E}">
        <p14:creationId xmlns:p14="http://schemas.microsoft.com/office/powerpoint/2010/main" val="177588713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80489F-F4B6-F223-7BD7-D156993E1384}"/>
              </a:ext>
            </a:extLst>
          </p:cNvPr>
          <p:cNvSpPr>
            <a:spLocks noGrp="1"/>
          </p:cNvSpPr>
          <p:nvPr>
            <p:ph type="title"/>
          </p:nvPr>
        </p:nvSpPr>
        <p:spPr/>
        <p:txBody>
          <a:bodyPr/>
          <a:lstStyle/>
          <a:p>
            <a:r>
              <a:rPr lang="en-US" dirty="0"/>
              <a:t>The Computer’s Clock Signal</a:t>
            </a:r>
          </a:p>
        </p:txBody>
      </p:sp>
      <p:sp>
        <p:nvSpPr>
          <p:cNvPr id="3" name="Content Placeholder 2">
            <a:extLst>
              <a:ext uri="{FF2B5EF4-FFF2-40B4-BE49-F238E27FC236}">
                <a16:creationId xmlns:a16="http://schemas.microsoft.com/office/drawing/2014/main" id="{6C480B92-0D3F-803E-B55B-0DE8A66125DE}"/>
              </a:ext>
            </a:extLst>
          </p:cNvPr>
          <p:cNvSpPr>
            <a:spLocks noGrp="1"/>
          </p:cNvSpPr>
          <p:nvPr>
            <p:ph idx="1"/>
          </p:nvPr>
        </p:nvSpPr>
        <p:spPr/>
        <p:txBody>
          <a:bodyPr>
            <a:normAutofit/>
          </a:bodyPr>
          <a:lstStyle/>
          <a:p>
            <a:r>
              <a:rPr lang="en-US" sz="2700" dirty="0"/>
              <a:t>The clock for our hypothetical computer is asymmetric. </a:t>
            </a:r>
          </a:p>
          <a:p>
            <a:r>
              <a:rPr lang="en-US" sz="2700" dirty="0"/>
              <a:t>Registers are enabled on the falling edge.</a:t>
            </a:r>
          </a:p>
          <a:p>
            <a:r>
              <a:rPr lang="en-US" sz="2700" dirty="0"/>
              <a:t>Results are stored on the rising edge.</a:t>
            </a:r>
          </a:p>
        </p:txBody>
      </p:sp>
      <p:pic>
        <p:nvPicPr>
          <p:cNvPr id="5" name="Picture 4" descr="A diagram showing a clock cycle with 2 impulses representing voltage change shown as sharp rising edge a short duration and falling edge each.  The first falling edge on the first impulse is noted &quot;Data sent to compute element&quot;  the long bottom duration between the 2 impulses is noted, &quot;Computation using combinational logic&quot; and the rising edge of the 2nd impulse is noted &quot;Result stored on rising edge&quot;. A note indicates the distance between the top of each impulse rising edge is one clock cycle.">
            <a:extLst>
              <a:ext uri="{FF2B5EF4-FFF2-40B4-BE49-F238E27FC236}">
                <a16:creationId xmlns:a16="http://schemas.microsoft.com/office/drawing/2014/main" id="{4E1FAE64-4B8F-12B1-2FCF-645F664AC00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43000" y="3886200"/>
            <a:ext cx="6629400" cy="2105423"/>
          </a:xfrm>
          <a:prstGeom prst="rect">
            <a:avLst/>
          </a:prstGeom>
        </p:spPr>
      </p:pic>
      <p:sp>
        <p:nvSpPr>
          <p:cNvPr id="4" name="Text Box 5">
            <a:extLst>
              <a:ext uri="{FF2B5EF4-FFF2-40B4-BE49-F238E27FC236}">
                <a16:creationId xmlns:a16="http://schemas.microsoft.com/office/drawing/2014/main" id="{E609C803-F348-7444-64C6-5BE91ECF8990}"/>
              </a:ext>
            </a:extLst>
          </p:cNvPr>
          <p:cNvSpPr txBox="1">
            <a:spLocks noChangeArrowheads="1"/>
          </p:cNvSpPr>
          <p:nvPr/>
        </p:nvSpPr>
        <p:spPr bwMode="auto">
          <a:xfrm>
            <a:off x="3960220" y="6126163"/>
            <a:ext cx="4726580" cy="413053"/>
          </a:xfrm>
          <a:prstGeom prst="rect">
            <a:avLst/>
          </a:prstGeom>
          <a:noFill/>
          <a:ln w="9525">
            <a:noFill/>
            <a:miter lim="800000"/>
            <a:headEnd/>
            <a:tailEnd/>
          </a:ln>
        </p:spPr>
        <p:txBody>
          <a:bodyPr wrap="square" lIns="87556" tIns="43778" rIns="87556" bIns="43778">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r">
              <a:spcBef>
                <a:spcPct val="50000"/>
              </a:spcBef>
            </a:pPr>
            <a:r>
              <a:rPr lang="en-US" sz="1055" dirty="0">
                <a:latin typeface="+mn-lt"/>
              </a:rPr>
              <a:t>Adapted from Tanenbaum, </a:t>
            </a:r>
            <a:r>
              <a:rPr lang="en-US" sz="1055" i="1" dirty="0">
                <a:latin typeface="+mn-lt"/>
              </a:rPr>
              <a:t>Structured  Computer Organization</a:t>
            </a:r>
            <a:br>
              <a:rPr lang="en-US" sz="1055" i="1" dirty="0">
                <a:latin typeface="+mn-lt"/>
              </a:rPr>
            </a:br>
            <a:endParaRPr lang="en-US" sz="1055" dirty="0">
              <a:latin typeface="+mn-lt"/>
            </a:endParaRPr>
          </a:p>
        </p:txBody>
      </p:sp>
    </p:spTree>
    <p:extLst>
      <p:ext uri="{BB962C8B-B14F-4D97-AF65-F5344CB8AC3E}">
        <p14:creationId xmlns:p14="http://schemas.microsoft.com/office/powerpoint/2010/main" val="5627990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E19EC6-98C9-BAE3-AFA9-F7B891709319}"/>
              </a:ext>
            </a:extLst>
          </p:cNvPr>
          <p:cNvSpPr>
            <a:spLocks noGrp="1"/>
          </p:cNvSpPr>
          <p:nvPr>
            <p:ph type="title"/>
          </p:nvPr>
        </p:nvSpPr>
        <p:spPr/>
        <p:txBody>
          <a:bodyPr/>
          <a:lstStyle/>
          <a:p>
            <a:r>
              <a:rPr lang="en-US" dirty="0"/>
              <a:t>Another Look at the Register</a:t>
            </a:r>
          </a:p>
        </p:txBody>
      </p:sp>
      <p:sp>
        <p:nvSpPr>
          <p:cNvPr id="3" name="Content Placeholder 2">
            <a:extLst>
              <a:ext uri="{FF2B5EF4-FFF2-40B4-BE49-F238E27FC236}">
                <a16:creationId xmlns:a16="http://schemas.microsoft.com/office/drawing/2014/main" id="{A883B7A5-B861-80B0-98B5-0597CC85B6EF}"/>
              </a:ext>
            </a:extLst>
          </p:cNvPr>
          <p:cNvSpPr>
            <a:spLocks noGrp="1"/>
          </p:cNvSpPr>
          <p:nvPr>
            <p:ph idx="1"/>
          </p:nvPr>
        </p:nvSpPr>
        <p:spPr/>
        <p:txBody>
          <a:bodyPr>
            <a:normAutofit/>
          </a:bodyPr>
          <a:lstStyle/>
          <a:p>
            <a:pPr marL="0" indent="0">
              <a:buNone/>
            </a:pPr>
            <a:r>
              <a:rPr lang="en-US" sz="2800" dirty="0"/>
              <a:t>The triangle at input says this is </a:t>
            </a:r>
            <a:r>
              <a:rPr lang="en-US" sz="2800" i="1" dirty="0"/>
              <a:t>edge-triggered</a:t>
            </a:r>
            <a:r>
              <a:rPr lang="en-US" sz="2800" dirty="0"/>
              <a:t>.</a:t>
            </a:r>
          </a:p>
        </p:txBody>
      </p:sp>
      <p:pic>
        <p:nvPicPr>
          <p:cNvPr id="5" name="Picture 4" descr="There is a rectangle labeled latch. To the left of the latch is a vertical line labeled input bus. There is a connection form the input bus to the latch at a point labeled D in.&#10;There is an AND gate with two inputs labeled write and clock, The output of the AND gate is connected to the latch at a point labeled Enable. There is a triangle inside the latch rectangle at the Enable point, with the flat side next to the side of the rectangle.&#10;On the right side of the latch, a single line connects to the latch at a point labeled output. That line connects to two tri-state buffers; the controls of the buffers are labeled enable A and enable B. The outputs of the two tri-state buffers are connected to two parallel vertical lines labeled A bus and B Bus respectively.">
            <a:extLst>
              <a:ext uri="{FF2B5EF4-FFF2-40B4-BE49-F238E27FC236}">
                <a16:creationId xmlns:a16="http://schemas.microsoft.com/office/drawing/2014/main" id="{C9C951C4-03AF-E07C-8027-AE52102EEFB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71600" y="2667000"/>
            <a:ext cx="5943600" cy="2839721"/>
          </a:xfrm>
          <a:prstGeom prst="rect">
            <a:avLst/>
          </a:prstGeom>
        </p:spPr>
      </p:pic>
      <p:sp>
        <p:nvSpPr>
          <p:cNvPr id="6" name="Oval 5">
            <a:extLst>
              <a:ext uri="{FF2B5EF4-FFF2-40B4-BE49-F238E27FC236}">
                <a16:creationId xmlns:a16="http://schemas.microsoft.com/office/drawing/2014/main" id="{8B820DDA-ADAB-8DB7-32F5-F6D4C34797F6}"/>
              </a:ext>
              <a:ext uri="{C183D7F6-B498-43B3-948B-1728B52AA6E4}">
                <adec:decorative xmlns:adec="http://schemas.microsoft.com/office/drawing/2017/decorative" val="1"/>
              </a:ext>
            </a:extLst>
          </p:cNvPr>
          <p:cNvSpPr/>
          <p:nvPr/>
        </p:nvSpPr>
        <p:spPr>
          <a:xfrm>
            <a:off x="3048000" y="4495800"/>
            <a:ext cx="1295400" cy="381000"/>
          </a:xfrm>
          <a:prstGeom prst="ellipse">
            <a:avLst/>
          </a:prstGeom>
          <a:noFill/>
          <a:ln w="317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5809722"/>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7BD528-3CF0-ACAE-293A-B155B8842EC1}"/>
              </a:ext>
            </a:extLst>
          </p:cNvPr>
          <p:cNvSpPr>
            <a:spLocks noGrp="1"/>
          </p:cNvSpPr>
          <p:nvPr>
            <p:ph type="title"/>
          </p:nvPr>
        </p:nvSpPr>
        <p:spPr/>
        <p:txBody>
          <a:bodyPr>
            <a:normAutofit fontScale="90000"/>
          </a:bodyPr>
          <a:lstStyle/>
          <a:p>
            <a:r>
              <a:rPr lang="en-US" dirty="0"/>
              <a:t>How to Make an </a:t>
            </a:r>
            <a:br>
              <a:rPr lang="en-US" dirty="0"/>
            </a:br>
            <a:r>
              <a:rPr lang="en-US" dirty="0"/>
              <a:t>Edge-Triggered Latch?</a:t>
            </a:r>
          </a:p>
        </p:txBody>
      </p:sp>
      <p:sp>
        <p:nvSpPr>
          <p:cNvPr id="3" name="Content Placeholder 2">
            <a:extLst>
              <a:ext uri="{FF2B5EF4-FFF2-40B4-BE49-F238E27FC236}">
                <a16:creationId xmlns:a16="http://schemas.microsoft.com/office/drawing/2014/main" id="{C373074B-0462-D424-077B-7466920C2E2C}"/>
              </a:ext>
            </a:extLst>
          </p:cNvPr>
          <p:cNvSpPr>
            <a:spLocks noGrp="1"/>
          </p:cNvSpPr>
          <p:nvPr>
            <p:ph idx="1"/>
          </p:nvPr>
        </p:nvSpPr>
        <p:spPr>
          <a:xfrm>
            <a:off x="457200" y="1600200"/>
            <a:ext cx="8382000" cy="4525963"/>
          </a:xfrm>
        </p:spPr>
        <p:txBody>
          <a:bodyPr/>
          <a:lstStyle/>
          <a:p>
            <a:r>
              <a:rPr lang="en-US" dirty="0"/>
              <a:t>Check a digital logic book!</a:t>
            </a:r>
          </a:p>
          <a:p>
            <a:r>
              <a:rPr lang="en-US" dirty="0"/>
              <a:t>The essential idea is to use the very short gate delay through a gate to pass data from one latch to a second when the clock signal changes.</a:t>
            </a:r>
          </a:p>
          <a:p>
            <a:r>
              <a:rPr lang="en-US" dirty="0"/>
              <a:t>There are both rising-edge (positive) and falling-edge (negative) edge triggered devices.</a:t>
            </a:r>
          </a:p>
        </p:txBody>
      </p:sp>
    </p:spTree>
    <p:extLst>
      <p:ext uri="{BB962C8B-B14F-4D97-AF65-F5344CB8AC3E}">
        <p14:creationId xmlns:p14="http://schemas.microsoft.com/office/powerpoint/2010/main" val="133192162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6B3C35-C738-5DDE-27EE-3B52C4414960}"/>
              </a:ext>
            </a:extLst>
          </p:cNvPr>
          <p:cNvSpPr>
            <a:spLocks noGrp="1"/>
          </p:cNvSpPr>
          <p:nvPr>
            <p:ph type="title"/>
          </p:nvPr>
        </p:nvSpPr>
        <p:spPr/>
        <p:txBody>
          <a:bodyPr/>
          <a:lstStyle/>
          <a:p>
            <a:r>
              <a:rPr lang="en-US" dirty="0"/>
              <a:t>An Edge-Triggered Latch</a:t>
            </a:r>
          </a:p>
        </p:txBody>
      </p:sp>
      <p:sp>
        <p:nvSpPr>
          <p:cNvPr id="3" name="Content Placeholder 2">
            <a:extLst>
              <a:ext uri="{FF2B5EF4-FFF2-40B4-BE49-F238E27FC236}">
                <a16:creationId xmlns:a16="http://schemas.microsoft.com/office/drawing/2014/main" id="{706D1F24-7532-4DFF-EE32-308AF7DE3A65}"/>
              </a:ext>
            </a:extLst>
          </p:cNvPr>
          <p:cNvSpPr>
            <a:spLocks noGrp="1"/>
          </p:cNvSpPr>
          <p:nvPr>
            <p:ph idx="1"/>
          </p:nvPr>
        </p:nvSpPr>
        <p:spPr>
          <a:xfrm>
            <a:off x="457200" y="1905000"/>
            <a:ext cx="8229600" cy="4525963"/>
          </a:xfrm>
        </p:spPr>
        <p:txBody>
          <a:bodyPr/>
          <a:lstStyle/>
          <a:p>
            <a:pPr marL="0" indent="0">
              <a:buNone/>
            </a:pPr>
            <a:br>
              <a:rPr lang="en-US" i="1" dirty="0"/>
            </a:br>
            <a:br>
              <a:rPr lang="en-US" i="1" dirty="0"/>
            </a:br>
            <a:br>
              <a:rPr lang="en-US" i="1" dirty="0"/>
            </a:br>
            <a:br>
              <a:rPr lang="en-US" i="1" dirty="0"/>
            </a:br>
            <a:br>
              <a:rPr lang="en-US" i="1" dirty="0"/>
            </a:br>
            <a:br>
              <a:rPr lang="en-US" i="1" dirty="0"/>
            </a:br>
            <a:br>
              <a:rPr lang="en-US" i="1" dirty="0"/>
            </a:br>
            <a:r>
              <a:rPr lang="en-US" i="1" dirty="0"/>
              <a:t>Do not worry about this</a:t>
            </a:r>
            <a:r>
              <a:rPr lang="en-US" dirty="0"/>
              <a:t>, OK! Just know that edge-triggered devices exist.</a:t>
            </a:r>
          </a:p>
          <a:p>
            <a:endParaRPr lang="en-US" dirty="0"/>
          </a:p>
        </p:txBody>
      </p:sp>
      <p:pic>
        <p:nvPicPr>
          <p:cNvPr id="5" name="Picture 4" descr="Diagram of an edge-triggered latch using six NOR gates.">
            <a:extLst>
              <a:ext uri="{FF2B5EF4-FFF2-40B4-BE49-F238E27FC236}">
                <a16:creationId xmlns:a16="http://schemas.microsoft.com/office/drawing/2014/main" id="{522BC52F-7C29-F8AD-950A-99E441EEA2D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67000" y="1600200"/>
            <a:ext cx="3473405" cy="3399817"/>
          </a:xfrm>
          <a:prstGeom prst="rect">
            <a:avLst/>
          </a:prstGeom>
        </p:spPr>
      </p:pic>
      <p:sp>
        <p:nvSpPr>
          <p:cNvPr id="4" name="TextBox 3">
            <a:extLst>
              <a:ext uri="{FF2B5EF4-FFF2-40B4-BE49-F238E27FC236}">
                <a16:creationId xmlns:a16="http://schemas.microsoft.com/office/drawing/2014/main" id="{01BF7E59-03AE-B483-7D0B-0B7AD7701A1F}"/>
              </a:ext>
            </a:extLst>
          </p:cNvPr>
          <p:cNvSpPr txBox="1"/>
          <p:nvPr/>
        </p:nvSpPr>
        <p:spPr>
          <a:xfrm>
            <a:off x="5105400" y="4267200"/>
            <a:ext cx="3657600" cy="523220"/>
          </a:xfrm>
          <a:prstGeom prst="rect">
            <a:avLst/>
          </a:prstGeom>
          <a:noFill/>
        </p:spPr>
        <p:txBody>
          <a:bodyPr wrap="square" rtlCol="0">
            <a:spAutoFit/>
          </a:bodyPr>
          <a:lstStyle/>
          <a:p>
            <a:r>
              <a:rPr lang="en-US" sz="1400" dirty="0"/>
              <a:t>From </a:t>
            </a:r>
            <a:r>
              <a:rPr lang="en-US" sz="1400" i="1" dirty="0"/>
              <a:t>Contemporary Logic Design</a:t>
            </a:r>
            <a:br>
              <a:rPr lang="en-US" sz="1400" dirty="0"/>
            </a:br>
            <a:r>
              <a:rPr lang="en-US" sz="1400" dirty="0"/>
              <a:t>Randy H. Katz</a:t>
            </a:r>
          </a:p>
        </p:txBody>
      </p:sp>
    </p:spTree>
    <p:extLst>
      <p:ext uri="{BB962C8B-B14F-4D97-AF65-F5344CB8AC3E}">
        <p14:creationId xmlns:p14="http://schemas.microsoft.com/office/powerpoint/2010/main" val="2103479224"/>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92AC96-383D-1229-BCD5-B0A98EA38551}"/>
              </a:ext>
            </a:extLst>
          </p:cNvPr>
          <p:cNvSpPr>
            <a:spLocks noGrp="1"/>
          </p:cNvSpPr>
          <p:nvPr>
            <p:ph type="title"/>
          </p:nvPr>
        </p:nvSpPr>
        <p:spPr/>
        <p:txBody>
          <a:bodyPr/>
          <a:lstStyle/>
          <a:p>
            <a:r>
              <a:rPr lang="en-US" dirty="0"/>
              <a:t>Computation and the Clock</a:t>
            </a:r>
          </a:p>
        </p:txBody>
      </p:sp>
      <p:sp>
        <p:nvSpPr>
          <p:cNvPr id="7" name="Content Placeholder 6">
            <a:extLst>
              <a:ext uri="{FF2B5EF4-FFF2-40B4-BE49-F238E27FC236}">
                <a16:creationId xmlns:a16="http://schemas.microsoft.com/office/drawing/2014/main" id="{FA37B03C-F593-2EFB-F264-803155F5E58E}"/>
              </a:ext>
            </a:extLst>
          </p:cNvPr>
          <p:cNvSpPr>
            <a:spLocks noGrp="1"/>
          </p:cNvSpPr>
          <p:nvPr>
            <p:ph sz="half" idx="1"/>
          </p:nvPr>
        </p:nvSpPr>
        <p:spPr>
          <a:xfrm>
            <a:off x="4648200" y="1600200"/>
            <a:ext cx="4038600" cy="4525963"/>
          </a:xfrm>
        </p:spPr>
        <p:txBody>
          <a:bodyPr>
            <a:normAutofit/>
          </a:bodyPr>
          <a:lstStyle/>
          <a:p>
            <a:r>
              <a:rPr lang="en-US" sz="2700" dirty="0"/>
              <a:t>Falling edge: Registers A and B enabled on A- and B-buses.</a:t>
            </a:r>
          </a:p>
          <a:p>
            <a:r>
              <a:rPr lang="en-US" sz="2700" dirty="0"/>
              <a:t>The adder computes the sum, and after a time, the sum is stable on the C-bus.</a:t>
            </a:r>
          </a:p>
          <a:p>
            <a:r>
              <a:rPr lang="en-US" sz="2700" dirty="0"/>
              <a:t>Rising edge: The result from the C-bus is stored in A.</a:t>
            </a:r>
          </a:p>
        </p:txBody>
      </p:sp>
      <p:pic>
        <p:nvPicPr>
          <p:cNvPr id="4" name="Picture 3" descr="A diagram showing a clock cycle with 2 impulses representing voltage change shown as sharp rising edge a short duration and falling edge each.  The first falling edge on the first impulse is noted &quot;Data sent to compute element&quot;  the long bottom duration between the 2 impulses is noted, &quot;Computation using combinational logic&quot; and the rising edge of the 2nd impulse is noted &quot;Result stored on rising edge&quot;. A note indicates the distance between the top of each impulse rising edge is one clock cycle.">
            <a:extLst>
              <a:ext uri="{FF2B5EF4-FFF2-40B4-BE49-F238E27FC236}">
                <a16:creationId xmlns:a16="http://schemas.microsoft.com/office/drawing/2014/main" id="{D3BCD434-AAAC-AD14-158A-EECC10CF0655}"/>
              </a:ext>
            </a:extLst>
          </p:cNvPr>
          <p:cNvPicPr>
            <a:picLocks noChangeAspect="1"/>
          </p:cNvPicPr>
          <p:nvPr/>
        </p:nvPicPr>
        <p:blipFill>
          <a:blip r:embed="rId3"/>
          <a:stretch>
            <a:fillRect/>
          </a:stretch>
        </p:blipFill>
        <p:spPr>
          <a:xfrm>
            <a:off x="237325" y="4578285"/>
            <a:ext cx="4359572" cy="1381113"/>
          </a:xfrm>
          <a:prstGeom prst="rect">
            <a:avLst/>
          </a:prstGeom>
        </p:spPr>
      </p:pic>
      <p:pic>
        <p:nvPicPr>
          <p:cNvPr id="5" name="Picture 4" descr="A diagram showing 2 registers &quot;A&quot; and &quot;B&quot; connected to an &quot;Adder&quot; whose output then is connected back to the &quot;A&quot; register.">
            <a:extLst>
              <a:ext uri="{FF2B5EF4-FFF2-40B4-BE49-F238E27FC236}">
                <a16:creationId xmlns:a16="http://schemas.microsoft.com/office/drawing/2014/main" id="{2A84A9EF-56FF-44BE-0A05-BE50DF7391BB}"/>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610638" y="1457237"/>
            <a:ext cx="3175265" cy="3004495"/>
          </a:xfrm>
          <a:prstGeom prst="rect">
            <a:avLst/>
          </a:prstGeom>
        </p:spPr>
      </p:pic>
    </p:spTree>
    <p:extLst>
      <p:ext uri="{BB962C8B-B14F-4D97-AF65-F5344CB8AC3E}">
        <p14:creationId xmlns:p14="http://schemas.microsoft.com/office/powerpoint/2010/main" val="362194457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fade">
                                      <p:cBhvr>
                                        <p:cTn id="7" dur="500"/>
                                        <p:tgtEl>
                                          <p:spTgt spid="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xEl>
                                              <p:pRg st="2" end="2"/>
                                            </p:txEl>
                                          </p:spTgt>
                                        </p:tgtEl>
                                        <p:attrNameLst>
                                          <p:attrName>style.visibility</p:attrName>
                                        </p:attrNameLst>
                                      </p:cBhvr>
                                      <p:to>
                                        <p:strVal val="visible"/>
                                      </p:to>
                                    </p:set>
                                    <p:animEffect transition="in" filter="fade">
                                      <p:cBhvr>
                                        <p:cTn id="12" dur="5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AE0B29-E36B-BA7B-0104-ACF2AA9BE733}"/>
              </a:ext>
            </a:extLst>
          </p:cNvPr>
          <p:cNvSpPr>
            <a:spLocks noGrp="1"/>
          </p:cNvSpPr>
          <p:nvPr>
            <p:ph type="title"/>
          </p:nvPr>
        </p:nvSpPr>
        <p:spPr/>
        <p:txBody>
          <a:bodyPr/>
          <a:lstStyle/>
          <a:p>
            <a:r>
              <a:rPr lang="en-US" dirty="0"/>
              <a:t>A Nanosecond is This Long</a:t>
            </a:r>
          </a:p>
        </p:txBody>
      </p:sp>
      <p:sp>
        <p:nvSpPr>
          <p:cNvPr id="3" name="Content Placeholder 2">
            <a:extLst>
              <a:ext uri="{FF2B5EF4-FFF2-40B4-BE49-F238E27FC236}">
                <a16:creationId xmlns:a16="http://schemas.microsoft.com/office/drawing/2014/main" id="{BFC7AA8E-D30B-9A3C-5DF7-BF62BDE2D81E}"/>
              </a:ext>
            </a:extLst>
          </p:cNvPr>
          <p:cNvSpPr>
            <a:spLocks noGrp="1"/>
          </p:cNvSpPr>
          <p:nvPr>
            <p:ph sz="half" idx="1"/>
          </p:nvPr>
        </p:nvSpPr>
        <p:spPr>
          <a:xfrm>
            <a:off x="457200" y="1600200"/>
            <a:ext cx="4800600" cy="4525963"/>
          </a:xfrm>
        </p:spPr>
        <p:txBody>
          <a:bodyPr/>
          <a:lstStyle/>
          <a:p>
            <a:r>
              <a:rPr lang="en-US" dirty="0"/>
              <a:t>Signals in computer systems travel at about 70% of the speed of light.</a:t>
            </a:r>
          </a:p>
          <a:p>
            <a:r>
              <a:rPr lang="en-US" dirty="0"/>
              <a:t>It takes non-zero time for a signal to travel between two points.</a:t>
            </a:r>
          </a:p>
          <a:p>
            <a:r>
              <a:rPr lang="en-US" dirty="0"/>
              <a:t>If gates are involved, they add gate delay.</a:t>
            </a:r>
          </a:p>
        </p:txBody>
      </p:sp>
      <p:pic>
        <p:nvPicPr>
          <p:cNvPr id="6" name="Content Placeholder 5" descr="A student holding her hands about twelve inches apart to illustrate how far an electrical signal can travel in one nanosecond.">
            <a:extLst>
              <a:ext uri="{FF2B5EF4-FFF2-40B4-BE49-F238E27FC236}">
                <a16:creationId xmlns:a16="http://schemas.microsoft.com/office/drawing/2014/main" id="{DA7115A9-17A8-B32D-9D65-8100BC74C8EF}"/>
              </a:ext>
            </a:extLst>
          </p:cNvPr>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5410200" y="1676400"/>
            <a:ext cx="2810655" cy="3657600"/>
          </a:xfrm>
        </p:spPr>
      </p:pic>
    </p:spTree>
    <p:extLst>
      <p:ext uri="{BB962C8B-B14F-4D97-AF65-F5344CB8AC3E}">
        <p14:creationId xmlns:p14="http://schemas.microsoft.com/office/powerpoint/2010/main" val="94478721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92AC96-383D-1229-BCD5-B0A98EA38551}"/>
              </a:ext>
            </a:extLst>
          </p:cNvPr>
          <p:cNvSpPr>
            <a:spLocks noGrp="1"/>
          </p:cNvSpPr>
          <p:nvPr>
            <p:ph type="title"/>
          </p:nvPr>
        </p:nvSpPr>
        <p:spPr/>
        <p:txBody>
          <a:bodyPr/>
          <a:lstStyle/>
          <a:p>
            <a:r>
              <a:rPr lang="en-US" dirty="0"/>
              <a:t>Why that Works</a:t>
            </a:r>
          </a:p>
        </p:txBody>
      </p:sp>
      <p:sp>
        <p:nvSpPr>
          <p:cNvPr id="7" name="Content Placeholder 6">
            <a:extLst>
              <a:ext uri="{FF2B5EF4-FFF2-40B4-BE49-F238E27FC236}">
                <a16:creationId xmlns:a16="http://schemas.microsoft.com/office/drawing/2014/main" id="{FA37B03C-F593-2EFB-F264-803155F5E58E}"/>
              </a:ext>
            </a:extLst>
          </p:cNvPr>
          <p:cNvSpPr>
            <a:spLocks noGrp="1"/>
          </p:cNvSpPr>
          <p:nvPr>
            <p:ph sz="half" idx="1"/>
          </p:nvPr>
        </p:nvSpPr>
        <p:spPr>
          <a:xfrm>
            <a:off x="4648199" y="1600200"/>
            <a:ext cx="4258475" cy="4525963"/>
          </a:xfrm>
        </p:spPr>
        <p:txBody>
          <a:bodyPr>
            <a:normAutofit/>
          </a:bodyPr>
          <a:lstStyle/>
          <a:p>
            <a:r>
              <a:rPr lang="en-US" sz="2700" dirty="0"/>
              <a:t>A and B are still enabled (connected) to the buses when the value on the C-bus changes.</a:t>
            </a:r>
          </a:p>
          <a:p>
            <a:r>
              <a:rPr lang="en-US" sz="2700" dirty="0"/>
              <a:t>However, the value is latched (stored) in A long before the change to A’s value can propagate through the A-bus and adder to the C-bus.</a:t>
            </a:r>
          </a:p>
          <a:p>
            <a:endParaRPr lang="en-US" sz="2700" dirty="0"/>
          </a:p>
        </p:txBody>
      </p:sp>
      <p:pic>
        <p:nvPicPr>
          <p:cNvPr id="4" name="Picture 3" descr="A diagram showing a clock cycle with 2 impulses representing voltage change shown as sharp rising edge a short duration and falling edge each.  The first falling edge on the first impulse is noted &quot;Data sent to compute element&quot;  the long bottom duration between the 2 impulses is noted, &quot;Computation using combinational logic&quot; and the rising edge of the 2nd impulse is noted &quot;Result stored on rising edge&quot;. A note indicates the distance between the top of each impulse rising edge is one clock cycle.">
            <a:extLst>
              <a:ext uri="{FF2B5EF4-FFF2-40B4-BE49-F238E27FC236}">
                <a16:creationId xmlns:a16="http://schemas.microsoft.com/office/drawing/2014/main" id="{D3BCD434-AAAC-AD14-158A-EECC10CF0655}"/>
              </a:ext>
            </a:extLst>
          </p:cNvPr>
          <p:cNvPicPr>
            <a:picLocks noChangeAspect="1"/>
          </p:cNvPicPr>
          <p:nvPr/>
        </p:nvPicPr>
        <p:blipFill>
          <a:blip r:embed="rId3"/>
          <a:stretch>
            <a:fillRect/>
          </a:stretch>
        </p:blipFill>
        <p:spPr>
          <a:xfrm>
            <a:off x="237325" y="4578285"/>
            <a:ext cx="4359572" cy="1381113"/>
          </a:xfrm>
          <a:prstGeom prst="rect">
            <a:avLst/>
          </a:prstGeom>
        </p:spPr>
      </p:pic>
      <p:pic>
        <p:nvPicPr>
          <p:cNvPr id="5" name="Picture 4" descr="A diagram showing 2 registers &quot;A&quot; and &quot;B&quot; connected to an &quot;Adder&quot; whose output then is connected back to the &quot;A&quot; register.">
            <a:extLst>
              <a:ext uri="{FF2B5EF4-FFF2-40B4-BE49-F238E27FC236}">
                <a16:creationId xmlns:a16="http://schemas.microsoft.com/office/drawing/2014/main" id="{2A84A9EF-56FF-44BE-0A05-BE50DF7391BB}"/>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610638" y="1457237"/>
            <a:ext cx="3175265" cy="3004495"/>
          </a:xfrm>
          <a:prstGeom prst="rect">
            <a:avLst/>
          </a:prstGeom>
        </p:spPr>
      </p:pic>
    </p:spTree>
    <p:extLst>
      <p:ext uri="{BB962C8B-B14F-4D97-AF65-F5344CB8AC3E}">
        <p14:creationId xmlns:p14="http://schemas.microsoft.com/office/powerpoint/2010/main" val="349100823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fade">
                                      <p:cBhvr>
                                        <p:cTn id="7"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72E5CB-4859-FC8B-96CF-ACB251D5314E}"/>
              </a:ext>
            </a:extLst>
          </p:cNvPr>
          <p:cNvSpPr>
            <a:spLocks noGrp="1"/>
          </p:cNvSpPr>
          <p:nvPr>
            <p:ph type="title"/>
          </p:nvPr>
        </p:nvSpPr>
        <p:spPr/>
        <p:txBody>
          <a:bodyPr/>
          <a:lstStyle/>
          <a:p>
            <a:r>
              <a:rPr lang="en-US" dirty="0"/>
              <a:t>Another Look at a Clock Cycle</a:t>
            </a:r>
          </a:p>
        </p:txBody>
      </p:sp>
      <p:pic>
        <p:nvPicPr>
          <p:cNvPr id="7" name="Picture 6" descr="A black rectangular object with a white line&#10;&#10;Description automatically generated">
            <a:extLst>
              <a:ext uri="{FF2B5EF4-FFF2-40B4-BE49-F238E27FC236}">
                <a16:creationId xmlns:a16="http://schemas.microsoft.com/office/drawing/2014/main" id="{A973B03A-DF6B-EF13-5D60-49B7AD5125D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8113" y="1752600"/>
            <a:ext cx="8407774" cy="2669622"/>
          </a:xfrm>
          <a:prstGeom prst="rect">
            <a:avLst/>
          </a:prstGeom>
        </p:spPr>
      </p:pic>
      <p:sp>
        <p:nvSpPr>
          <p:cNvPr id="8" name="TextBox 7">
            <a:extLst>
              <a:ext uri="{FF2B5EF4-FFF2-40B4-BE49-F238E27FC236}">
                <a16:creationId xmlns:a16="http://schemas.microsoft.com/office/drawing/2014/main" id="{39226345-4ECD-92F6-52AC-86AEA55486D8}"/>
              </a:ext>
            </a:extLst>
          </p:cNvPr>
          <p:cNvSpPr txBox="1"/>
          <p:nvPr/>
        </p:nvSpPr>
        <p:spPr>
          <a:xfrm>
            <a:off x="1917036" y="3175402"/>
            <a:ext cx="841360" cy="923330"/>
          </a:xfrm>
          <a:prstGeom prst="rect">
            <a:avLst/>
          </a:prstGeom>
          <a:noFill/>
        </p:spPr>
        <p:txBody>
          <a:bodyPr wrap="square" rtlCol="0">
            <a:spAutoFit/>
          </a:bodyPr>
          <a:lstStyle/>
          <a:p>
            <a:r>
              <a:rPr lang="en-US" dirty="0">
                <a:latin typeface="Arial Narrow" panose="020B0606020202030204" pitchFamily="34" charset="0"/>
              </a:rPr>
              <a:t>Set up control signals.</a:t>
            </a:r>
          </a:p>
        </p:txBody>
      </p:sp>
      <p:sp>
        <p:nvSpPr>
          <p:cNvPr id="9" name="TextBox 8">
            <a:extLst>
              <a:ext uri="{FF2B5EF4-FFF2-40B4-BE49-F238E27FC236}">
                <a16:creationId xmlns:a16="http://schemas.microsoft.com/office/drawing/2014/main" id="{50537CBD-BB80-18B2-0C50-834A742CF5EC}"/>
              </a:ext>
            </a:extLst>
          </p:cNvPr>
          <p:cNvSpPr txBox="1"/>
          <p:nvPr/>
        </p:nvSpPr>
        <p:spPr>
          <a:xfrm>
            <a:off x="6217594" y="3175402"/>
            <a:ext cx="1009370" cy="369332"/>
          </a:xfrm>
          <a:prstGeom prst="rect">
            <a:avLst/>
          </a:prstGeom>
          <a:noFill/>
        </p:spPr>
        <p:txBody>
          <a:bodyPr wrap="square" rtlCol="0">
            <a:spAutoFit/>
          </a:bodyPr>
          <a:lstStyle/>
          <a:p>
            <a:r>
              <a:rPr lang="en-US" dirty="0">
                <a:latin typeface="Arial Narrow" panose="020B0606020202030204" pitchFamily="34" charset="0"/>
              </a:rPr>
              <a:t>Tolerance</a:t>
            </a:r>
          </a:p>
        </p:txBody>
      </p:sp>
      <p:sp>
        <p:nvSpPr>
          <p:cNvPr id="10" name="TextBox 9">
            <a:extLst>
              <a:ext uri="{FF2B5EF4-FFF2-40B4-BE49-F238E27FC236}">
                <a16:creationId xmlns:a16="http://schemas.microsoft.com/office/drawing/2014/main" id="{DF71878D-D86B-0BF6-E9C3-0054200CEBC4}"/>
              </a:ext>
            </a:extLst>
          </p:cNvPr>
          <p:cNvSpPr txBox="1"/>
          <p:nvPr/>
        </p:nvSpPr>
        <p:spPr>
          <a:xfrm>
            <a:off x="2758396" y="3175402"/>
            <a:ext cx="1009370" cy="1200329"/>
          </a:xfrm>
          <a:prstGeom prst="rect">
            <a:avLst/>
          </a:prstGeom>
          <a:noFill/>
        </p:spPr>
        <p:txBody>
          <a:bodyPr wrap="square" rtlCol="0">
            <a:spAutoFit/>
          </a:bodyPr>
          <a:lstStyle/>
          <a:p>
            <a:r>
              <a:rPr lang="en-US" dirty="0" err="1">
                <a:latin typeface="Arial Narrow" panose="020B0606020202030204" pitchFamily="34" charset="0"/>
              </a:rPr>
              <a:t>Propa</a:t>
            </a:r>
            <a:r>
              <a:rPr lang="en-US" dirty="0">
                <a:latin typeface="Arial Narrow" panose="020B0606020202030204" pitchFamily="34" charset="0"/>
              </a:rPr>
              <a:t>-</a:t>
            </a:r>
            <a:br>
              <a:rPr lang="en-US" dirty="0">
                <a:latin typeface="Arial Narrow" panose="020B0606020202030204" pitchFamily="34" charset="0"/>
              </a:rPr>
            </a:br>
            <a:r>
              <a:rPr lang="en-US" dirty="0" err="1">
                <a:latin typeface="Arial Narrow" panose="020B0606020202030204" pitchFamily="34" charset="0"/>
              </a:rPr>
              <a:t>gation</a:t>
            </a:r>
            <a:r>
              <a:rPr lang="en-US" dirty="0">
                <a:latin typeface="Arial Narrow" panose="020B0606020202030204" pitchFamily="34" charset="0"/>
              </a:rPr>
              <a:t> on </a:t>
            </a:r>
          </a:p>
          <a:p>
            <a:r>
              <a:rPr lang="en-US" dirty="0">
                <a:latin typeface="Arial Narrow" panose="020B0606020202030204" pitchFamily="34" charset="0"/>
              </a:rPr>
              <a:t>A and B </a:t>
            </a:r>
            <a:br>
              <a:rPr lang="en-US" dirty="0">
                <a:latin typeface="Arial Narrow" panose="020B0606020202030204" pitchFamily="34" charset="0"/>
              </a:rPr>
            </a:br>
            <a:r>
              <a:rPr lang="en-US" dirty="0">
                <a:latin typeface="Arial Narrow" panose="020B0606020202030204" pitchFamily="34" charset="0"/>
              </a:rPr>
              <a:t>buses.</a:t>
            </a:r>
          </a:p>
        </p:txBody>
      </p:sp>
      <p:sp>
        <p:nvSpPr>
          <p:cNvPr id="11" name="TextBox 10">
            <a:extLst>
              <a:ext uri="{FF2B5EF4-FFF2-40B4-BE49-F238E27FC236}">
                <a16:creationId xmlns:a16="http://schemas.microsoft.com/office/drawing/2014/main" id="{FE1B2B9B-75CF-7DEC-9DF4-B60B7E7D17F2}"/>
              </a:ext>
            </a:extLst>
          </p:cNvPr>
          <p:cNvSpPr txBox="1"/>
          <p:nvPr/>
        </p:nvSpPr>
        <p:spPr>
          <a:xfrm>
            <a:off x="5376236" y="3175402"/>
            <a:ext cx="1009370" cy="923330"/>
          </a:xfrm>
          <a:prstGeom prst="rect">
            <a:avLst/>
          </a:prstGeom>
          <a:noFill/>
        </p:spPr>
        <p:txBody>
          <a:bodyPr wrap="square" rtlCol="0">
            <a:spAutoFit/>
          </a:bodyPr>
          <a:lstStyle/>
          <a:p>
            <a:r>
              <a:rPr lang="en-US" dirty="0" err="1">
                <a:latin typeface="Arial Narrow" panose="020B0606020202030204" pitchFamily="34" charset="0"/>
              </a:rPr>
              <a:t>Propa</a:t>
            </a:r>
            <a:r>
              <a:rPr lang="en-US" dirty="0">
                <a:latin typeface="Arial Narrow" panose="020B0606020202030204" pitchFamily="34" charset="0"/>
              </a:rPr>
              <a:t>-</a:t>
            </a:r>
            <a:br>
              <a:rPr lang="en-US" dirty="0">
                <a:latin typeface="Arial Narrow" panose="020B0606020202030204" pitchFamily="34" charset="0"/>
              </a:rPr>
            </a:br>
            <a:r>
              <a:rPr lang="en-US" dirty="0" err="1">
                <a:latin typeface="Arial Narrow" panose="020B0606020202030204" pitchFamily="34" charset="0"/>
              </a:rPr>
              <a:t>gation</a:t>
            </a:r>
            <a:r>
              <a:rPr lang="en-US" dirty="0">
                <a:latin typeface="Arial Narrow" panose="020B0606020202030204" pitchFamily="34" charset="0"/>
              </a:rPr>
              <a:t> </a:t>
            </a:r>
            <a:br>
              <a:rPr lang="en-US" dirty="0">
                <a:latin typeface="Arial Narrow" panose="020B0606020202030204" pitchFamily="34" charset="0"/>
              </a:rPr>
            </a:br>
            <a:r>
              <a:rPr lang="en-US" dirty="0">
                <a:latin typeface="Arial Narrow" panose="020B0606020202030204" pitchFamily="34" charset="0"/>
              </a:rPr>
              <a:t>on C Bus</a:t>
            </a:r>
          </a:p>
        </p:txBody>
      </p:sp>
      <p:sp>
        <p:nvSpPr>
          <p:cNvPr id="12" name="TextBox 11">
            <a:extLst>
              <a:ext uri="{FF2B5EF4-FFF2-40B4-BE49-F238E27FC236}">
                <a16:creationId xmlns:a16="http://schemas.microsoft.com/office/drawing/2014/main" id="{AE3805AB-64C8-B076-7993-E29A77634ECD}"/>
              </a:ext>
            </a:extLst>
          </p:cNvPr>
          <p:cNvSpPr txBox="1"/>
          <p:nvPr/>
        </p:nvSpPr>
        <p:spPr>
          <a:xfrm>
            <a:off x="3880317" y="3175402"/>
            <a:ext cx="1260281" cy="923330"/>
          </a:xfrm>
          <a:prstGeom prst="rect">
            <a:avLst/>
          </a:prstGeom>
          <a:noFill/>
        </p:spPr>
        <p:txBody>
          <a:bodyPr wrap="none" rtlCol="0">
            <a:spAutoFit/>
          </a:bodyPr>
          <a:lstStyle/>
          <a:p>
            <a:r>
              <a:rPr lang="en-US" dirty="0">
                <a:latin typeface="Arial Narrow" panose="020B0606020202030204" pitchFamily="34" charset="0"/>
              </a:rPr>
              <a:t>Computation</a:t>
            </a:r>
            <a:br>
              <a:rPr lang="en-US" dirty="0">
                <a:latin typeface="Arial Narrow" panose="020B0606020202030204" pitchFamily="34" charset="0"/>
              </a:rPr>
            </a:br>
            <a:r>
              <a:rPr lang="en-US" dirty="0">
                <a:latin typeface="Arial Narrow" panose="020B0606020202030204" pitchFamily="34" charset="0"/>
              </a:rPr>
              <a:t>through</a:t>
            </a:r>
            <a:br>
              <a:rPr lang="en-US" dirty="0">
                <a:latin typeface="Arial Narrow" panose="020B0606020202030204" pitchFamily="34" charset="0"/>
              </a:rPr>
            </a:br>
            <a:r>
              <a:rPr lang="en-US" dirty="0">
                <a:latin typeface="Arial Narrow" panose="020B0606020202030204" pitchFamily="34" charset="0"/>
              </a:rPr>
              <a:t>Adder/ALU</a:t>
            </a:r>
          </a:p>
        </p:txBody>
      </p:sp>
      <p:pic>
        <p:nvPicPr>
          <p:cNvPr id="13" name="Picture 12" descr="A diagram showing 2 registers &quot;A&quot; and &quot;B&quot; connected to an &quot;Adder&quot; whose output then is connected back to the &quot;A&quot; register.">
            <a:extLst>
              <a:ext uri="{FF2B5EF4-FFF2-40B4-BE49-F238E27FC236}">
                <a16:creationId xmlns:a16="http://schemas.microsoft.com/office/drawing/2014/main" id="{A8EBEB5E-1B81-3A86-AB59-02062387B32E}"/>
              </a:ext>
            </a:extLst>
          </p:cNvPr>
          <p:cNvPicPr>
            <a:picLocks noChangeAspect="1"/>
          </p:cNvPicPr>
          <p:nvPr/>
        </p:nvPicPr>
        <p:blipFill>
          <a:blip r:embed="rId3"/>
          <a:stretch>
            <a:fillRect/>
          </a:stretch>
        </p:blipFill>
        <p:spPr>
          <a:xfrm>
            <a:off x="3525884" y="4668416"/>
            <a:ext cx="1969145" cy="1863317"/>
          </a:xfrm>
          <a:prstGeom prst="rect">
            <a:avLst/>
          </a:prstGeom>
        </p:spPr>
      </p:pic>
      <p:sp>
        <p:nvSpPr>
          <p:cNvPr id="3" name="Text Box 5">
            <a:extLst>
              <a:ext uri="{FF2B5EF4-FFF2-40B4-BE49-F238E27FC236}">
                <a16:creationId xmlns:a16="http://schemas.microsoft.com/office/drawing/2014/main" id="{FA07B5FC-CFC3-EF41-E7B9-BF7EFF68B703}"/>
              </a:ext>
            </a:extLst>
          </p:cNvPr>
          <p:cNvSpPr txBox="1">
            <a:spLocks noChangeArrowheads="1"/>
          </p:cNvSpPr>
          <p:nvPr/>
        </p:nvSpPr>
        <p:spPr bwMode="auto">
          <a:xfrm>
            <a:off x="4191000" y="4461890"/>
            <a:ext cx="4726580" cy="413053"/>
          </a:xfrm>
          <a:prstGeom prst="rect">
            <a:avLst/>
          </a:prstGeom>
          <a:noFill/>
          <a:ln w="9525">
            <a:noFill/>
            <a:miter lim="800000"/>
            <a:headEnd/>
            <a:tailEnd/>
          </a:ln>
        </p:spPr>
        <p:txBody>
          <a:bodyPr wrap="square" lIns="87556" tIns="43778" rIns="87556" bIns="43778">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r">
              <a:spcBef>
                <a:spcPct val="50000"/>
              </a:spcBef>
            </a:pPr>
            <a:r>
              <a:rPr lang="en-US" sz="1055" dirty="0">
                <a:latin typeface="+mn-lt"/>
              </a:rPr>
              <a:t>Adapted from Tanenbaum, </a:t>
            </a:r>
            <a:r>
              <a:rPr lang="en-US" sz="1055" i="1" dirty="0">
                <a:latin typeface="+mn-lt"/>
              </a:rPr>
              <a:t>Structured  Computer Organization</a:t>
            </a:r>
            <a:br>
              <a:rPr lang="en-US" sz="1055" i="1" dirty="0">
                <a:latin typeface="+mn-lt"/>
              </a:rPr>
            </a:br>
            <a:endParaRPr lang="en-US" sz="1055" dirty="0">
              <a:latin typeface="+mn-lt"/>
            </a:endParaRPr>
          </a:p>
        </p:txBody>
      </p:sp>
    </p:spTree>
    <p:extLst>
      <p:ext uri="{BB962C8B-B14F-4D97-AF65-F5344CB8AC3E}">
        <p14:creationId xmlns:p14="http://schemas.microsoft.com/office/powerpoint/2010/main" val="381511539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C3DA2779-B287-B942-E350-8616EAC10632}"/>
              </a:ext>
            </a:extLst>
          </p:cNvPr>
          <p:cNvSpPr>
            <a:spLocks noGrp="1"/>
          </p:cNvSpPr>
          <p:nvPr>
            <p:ph type="title"/>
          </p:nvPr>
        </p:nvSpPr>
        <p:spPr/>
        <p:txBody>
          <a:bodyPr anchor="ctr">
            <a:normAutofit/>
          </a:bodyPr>
          <a:lstStyle/>
          <a:p>
            <a:r>
              <a:rPr lang="en-US" dirty="0"/>
              <a:t>Out of the Weeds?</a:t>
            </a:r>
          </a:p>
        </p:txBody>
      </p:sp>
      <p:sp>
        <p:nvSpPr>
          <p:cNvPr id="6" name="Content Placeholder 5">
            <a:extLst>
              <a:ext uri="{FF2B5EF4-FFF2-40B4-BE49-F238E27FC236}">
                <a16:creationId xmlns:a16="http://schemas.microsoft.com/office/drawing/2014/main" id="{BF891BEA-4BEE-8399-E5FB-9EEEBB8B29DC}"/>
              </a:ext>
            </a:extLst>
          </p:cNvPr>
          <p:cNvSpPr>
            <a:spLocks noGrp="1"/>
          </p:cNvSpPr>
          <p:nvPr>
            <p:ph sz="half" idx="1"/>
          </p:nvPr>
        </p:nvSpPr>
        <p:spPr>
          <a:xfrm>
            <a:off x="457200" y="1600200"/>
            <a:ext cx="3962400" cy="4525963"/>
          </a:xfrm>
        </p:spPr>
        <p:txBody>
          <a:bodyPr>
            <a:normAutofit/>
          </a:bodyPr>
          <a:lstStyle/>
          <a:p>
            <a:pPr marL="0" indent="0">
              <a:buNone/>
            </a:pPr>
            <a:r>
              <a:rPr lang="en-US" dirty="0"/>
              <a:t>We will design a simple arithmetic/logic unit, then start looking at functionality and, at least mostly, leave gates behind.</a:t>
            </a:r>
          </a:p>
        </p:txBody>
      </p:sp>
      <p:pic>
        <p:nvPicPr>
          <p:cNvPr id="3" name="Picture 2" descr="A person with a hat and binoculars in the weeds.">
            <a:extLst>
              <a:ext uri="{FF2B5EF4-FFF2-40B4-BE49-F238E27FC236}">
                <a16:creationId xmlns:a16="http://schemas.microsoft.com/office/drawing/2014/main" id="{0D44288F-C2EA-C8D4-1671-EA49CAA663A1}"/>
              </a:ext>
            </a:extLst>
          </p:cNvPr>
          <p:cNvPicPr>
            <a:picLocks noChangeAspect="1"/>
          </p:cNvPicPr>
          <p:nvPr/>
        </p:nvPicPr>
        <p:blipFill rotWithShape="1">
          <a:blip r:embed="rId2">
            <a:extLst>
              <a:ext uri="{28A0092B-C50C-407E-A947-70E740481C1C}">
                <a14:useLocalDpi xmlns:a14="http://schemas.microsoft.com/office/drawing/2010/main" val="0"/>
              </a:ext>
            </a:extLst>
          </a:blip>
          <a:srcRect l="22254" r="17542"/>
          <a:stretch/>
        </p:blipFill>
        <p:spPr>
          <a:xfrm>
            <a:off x="4343400" y="1600200"/>
            <a:ext cx="4495801" cy="4200525"/>
          </a:xfrm>
          <a:prstGeom prst="rect">
            <a:avLst/>
          </a:prstGeom>
          <a:effectLst>
            <a:softEdge rad="31750"/>
          </a:effectLst>
        </p:spPr>
      </p:pic>
    </p:spTree>
    <p:extLst>
      <p:ext uri="{BB962C8B-B14F-4D97-AF65-F5344CB8AC3E}">
        <p14:creationId xmlns:p14="http://schemas.microsoft.com/office/powerpoint/2010/main" val="3520562999"/>
      </p:ext>
    </p:extLst>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r>
              <a:rPr lang="en-US"/>
              <a:t>Questions</a:t>
            </a:r>
          </a:p>
        </p:txBody>
      </p:sp>
      <p:pic>
        <p:nvPicPr>
          <p:cNvPr id="33795" name="Picture 3" descr="MCj00787110000[1]"/>
          <p:cNvPicPr>
            <a:picLocks noChangeAspect="1" noChangeArrowheads="1"/>
          </p:cNvPicPr>
          <p:nvPr/>
        </p:nvPicPr>
        <p:blipFill>
          <a:blip r:embed="rId2" cstate="print"/>
          <a:srcRect/>
          <a:stretch>
            <a:fillRect/>
          </a:stretch>
        </p:blipFill>
        <p:spPr bwMode="auto">
          <a:xfrm>
            <a:off x="3657600" y="1676400"/>
            <a:ext cx="1622425" cy="3933825"/>
          </a:xfrm>
          <a:prstGeom prst="rect">
            <a:avLst/>
          </a:prstGeom>
          <a:noFill/>
          <a:ln w="9525">
            <a:noFill/>
            <a:miter lim="800000"/>
            <a:headEnd/>
            <a:tailEnd/>
          </a:ln>
        </p:spPr>
      </p:pic>
    </p:spTree>
    <p:extLst>
      <p:ext uri="{BB962C8B-B14F-4D97-AF65-F5344CB8AC3E}">
        <p14:creationId xmlns:p14="http://schemas.microsoft.com/office/powerpoint/2010/main" val="2130795793"/>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4E7521-EEA5-DCFA-2874-E84CF9146628}"/>
              </a:ext>
            </a:extLst>
          </p:cNvPr>
          <p:cNvSpPr>
            <a:spLocks noGrp="1"/>
          </p:cNvSpPr>
          <p:nvPr>
            <p:ph type="title"/>
          </p:nvPr>
        </p:nvSpPr>
        <p:spPr/>
        <p:txBody>
          <a:bodyPr/>
          <a:lstStyle/>
          <a:p>
            <a:r>
              <a:rPr lang="en-US" dirty="0"/>
              <a:t>Why do the Reading?</a:t>
            </a:r>
          </a:p>
        </p:txBody>
      </p:sp>
      <p:sp>
        <p:nvSpPr>
          <p:cNvPr id="3" name="Content Placeholder 2">
            <a:extLst>
              <a:ext uri="{FF2B5EF4-FFF2-40B4-BE49-F238E27FC236}">
                <a16:creationId xmlns:a16="http://schemas.microsoft.com/office/drawing/2014/main" id="{89D2BD5B-5295-AA32-991F-9782C68E53F5}"/>
              </a:ext>
            </a:extLst>
          </p:cNvPr>
          <p:cNvSpPr>
            <a:spLocks noGrp="1"/>
          </p:cNvSpPr>
          <p:nvPr>
            <p:ph idx="1"/>
          </p:nvPr>
        </p:nvSpPr>
        <p:spPr/>
        <p:txBody>
          <a:bodyPr/>
          <a:lstStyle/>
          <a:p>
            <a:r>
              <a:rPr lang="en-US" sz="2800" dirty="0"/>
              <a:t>Are you reading the textbook?</a:t>
            </a:r>
          </a:p>
          <a:p>
            <a:r>
              <a:rPr lang="en-US" sz="2800" dirty="0"/>
              <a:t>You should… here’s why.</a:t>
            </a:r>
          </a:p>
          <a:p>
            <a:r>
              <a:rPr lang="en-US" sz="2800" dirty="0"/>
              <a:t>If you do the readings before class, you will be able to identify any concepts that are unclear to you.</a:t>
            </a:r>
          </a:p>
          <a:p>
            <a:r>
              <a:rPr lang="en-US" sz="2800" dirty="0"/>
              <a:t>And then you’ll have a chance to ask questions in class!</a:t>
            </a:r>
          </a:p>
          <a:p>
            <a:r>
              <a:rPr lang="en-US" sz="2800" dirty="0"/>
              <a:t>Besides, there might be questions on the exam.</a:t>
            </a:r>
          </a:p>
          <a:p>
            <a:endParaRPr lang="en-US" dirty="0"/>
          </a:p>
        </p:txBody>
      </p:sp>
    </p:spTree>
    <p:extLst>
      <p:ext uri="{BB962C8B-B14F-4D97-AF65-F5344CB8AC3E}">
        <p14:creationId xmlns:p14="http://schemas.microsoft.com/office/powerpoint/2010/main" val="197656573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049D55-C222-6BC1-7A22-9C441C1725AE}"/>
              </a:ext>
            </a:extLst>
          </p:cNvPr>
          <p:cNvSpPr>
            <a:spLocks noGrp="1"/>
          </p:cNvSpPr>
          <p:nvPr>
            <p:ph type="title"/>
          </p:nvPr>
        </p:nvSpPr>
        <p:spPr/>
        <p:txBody>
          <a:bodyPr/>
          <a:lstStyle/>
          <a:p>
            <a:r>
              <a:rPr lang="en-US" dirty="0"/>
              <a:t>Combinational Circuits</a:t>
            </a:r>
          </a:p>
        </p:txBody>
      </p:sp>
      <p:sp>
        <p:nvSpPr>
          <p:cNvPr id="3" name="Content Placeholder 2">
            <a:extLst>
              <a:ext uri="{FF2B5EF4-FFF2-40B4-BE49-F238E27FC236}">
                <a16:creationId xmlns:a16="http://schemas.microsoft.com/office/drawing/2014/main" id="{864AC1AC-2EDA-2057-8035-FC12FA5451CD}"/>
              </a:ext>
            </a:extLst>
          </p:cNvPr>
          <p:cNvSpPr>
            <a:spLocks noGrp="1"/>
          </p:cNvSpPr>
          <p:nvPr>
            <p:ph idx="1"/>
          </p:nvPr>
        </p:nvSpPr>
        <p:spPr/>
        <p:txBody>
          <a:bodyPr/>
          <a:lstStyle/>
          <a:p>
            <a:r>
              <a:rPr lang="en-US" dirty="0"/>
              <a:t>A </a:t>
            </a:r>
            <a:r>
              <a:rPr lang="en-US" i="1" dirty="0"/>
              <a:t>combinational circuit </a:t>
            </a:r>
            <a:r>
              <a:rPr lang="en-US" dirty="0"/>
              <a:t>is a digital logic circuit the output of which is determined solely by its inputs.</a:t>
            </a:r>
          </a:p>
          <a:p>
            <a:r>
              <a:rPr lang="en-US" dirty="0"/>
              <a:t>Implication: combinational circuits have no memory.</a:t>
            </a:r>
          </a:p>
        </p:txBody>
      </p:sp>
    </p:spTree>
    <p:extLst>
      <p:ext uri="{BB962C8B-B14F-4D97-AF65-F5344CB8AC3E}">
        <p14:creationId xmlns:p14="http://schemas.microsoft.com/office/powerpoint/2010/main" val="276242217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4675C4-4E4E-D5C9-7630-1E9666038EB4}"/>
              </a:ext>
            </a:extLst>
          </p:cNvPr>
          <p:cNvSpPr>
            <a:spLocks noGrp="1"/>
          </p:cNvSpPr>
          <p:nvPr>
            <p:ph type="title"/>
          </p:nvPr>
        </p:nvSpPr>
        <p:spPr/>
        <p:txBody>
          <a:bodyPr>
            <a:normAutofit fontScale="90000"/>
          </a:bodyPr>
          <a:lstStyle/>
          <a:p>
            <a:r>
              <a:rPr lang="en-US" dirty="0"/>
              <a:t>Combinational Circuit: Full Adder</a:t>
            </a:r>
          </a:p>
        </p:txBody>
      </p:sp>
      <p:sp>
        <p:nvSpPr>
          <p:cNvPr id="3" name="Content Placeholder 2">
            <a:extLst>
              <a:ext uri="{FF2B5EF4-FFF2-40B4-BE49-F238E27FC236}">
                <a16:creationId xmlns:a16="http://schemas.microsoft.com/office/drawing/2014/main" id="{8C069111-A2D6-F77E-F0A1-76C6AFEEE6A0}"/>
              </a:ext>
            </a:extLst>
          </p:cNvPr>
          <p:cNvSpPr>
            <a:spLocks noGrp="1"/>
          </p:cNvSpPr>
          <p:nvPr>
            <p:ph idx="1"/>
          </p:nvPr>
        </p:nvSpPr>
        <p:spPr/>
        <p:txBody>
          <a:bodyPr/>
          <a:lstStyle/>
          <a:p>
            <a:pPr marL="0" indent="0">
              <a:buNone/>
            </a:pPr>
            <a:r>
              <a:rPr lang="en-US" dirty="0"/>
              <a:t>After a brief gate delay, output changes to reflect the input.</a:t>
            </a:r>
          </a:p>
        </p:txBody>
      </p:sp>
      <p:sp>
        <p:nvSpPr>
          <p:cNvPr id="6" name="TextBox 5">
            <a:extLst>
              <a:ext uri="{FF2B5EF4-FFF2-40B4-BE49-F238E27FC236}">
                <a16:creationId xmlns:a16="http://schemas.microsoft.com/office/drawing/2014/main" id="{63889D51-9E3D-F2B5-36C7-9423DCDA42B2}"/>
              </a:ext>
            </a:extLst>
          </p:cNvPr>
          <p:cNvSpPr txBox="1"/>
          <p:nvPr/>
        </p:nvSpPr>
        <p:spPr>
          <a:xfrm>
            <a:off x="7505702" y="3124200"/>
            <a:ext cx="914399" cy="369332"/>
          </a:xfrm>
          <a:prstGeom prst="rect">
            <a:avLst/>
          </a:prstGeom>
          <a:noFill/>
        </p:spPr>
        <p:txBody>
          <a:bodyPr wrap="square" rtlCol="0">
            <a:spAutoFit/>
          </a:bodyPr>
          <a:lstStyle/>
          <a:p>
            <a:r>
              <a:rPr lang="en-US" b="1" dirty="0">
                <a:latin typeface="+mj-lt"/>
              </a:rPr>
              <a:t>Sum</a:t>
            </a:r>
          </a:p>
        </p:txBody>
      </p:sp>
      <p:sp>
        <p:nvSpPr>
          <p:cNvPr id="7" name="TextBox 6">
            <a:extLst>
              <a:ext uri="{FF2B5EF4-FFF2-40B4-BE49-F238E27FC236}">
                <a16:creationId xmlns:a16="http://schemas.microsoft.com/office/drawing/2014/main" id="{F57397B7-C2E5-384B-CC5D-16F81E465E66}"/>
              </a:ext>
            </a:extLst>
          </p:cNvPr>
          <p:cNvSpPr txBox="1"/>
          <p:nvPr/>
        </p:nvSpPr>
        <p:spPr>
          <a:xfrm>
            <a:off x="7581900" y="4186870"/>
            <a:ext cx="1409700" cy="369332"/>
          </a:xfrm>
          <a:prstGeom prst="rect">
            <a:avLst/>
          </a:prstGeom>
          <a:noFill/>
        </p:spPr>
        <p:txBody>
          <a:bodyPr wrap="square" rtlCol="0">
            <a:spAutoFit/>
          </a:bodyPr>
          <a:lstStyle/>
          <a:p>
            <a:r>
              <a:rPr lang="en-US" b="1" dirty="0">
                <a:latin typeface="+mj-lt"/>
              </a:rPr>
              <a:t>Carry Out</a:t>
            </a:r>
          </a:p>
        </p:txBody>
      </p:sp>
      <p:sp>
        <p:nvSpPr>
          <p:cNvPr id="8" name="TextBox 7">
            <a:extLst>
              <a:ext uri="{FF2B5EF4-FFF2-40B4-BE49-F238E27FC236}">
                <a16:creationId xmlns:a16="http://schemas.microsoft.com/office/drawing/2014/main" id="{11606ACF-B68F-D7CA-71F3-DAA5F51109E9}"/>
              </a:ext>
            </a:extLst>
          </p:cNvPr>
          <p:cNvSpPr txBox="1"/>
          <p:nvPr/>
        </p:nvSpPr>
        <p:spPr>
          <a:xfrm>
            <a:off x="457199" y="2968718"/>
            <a:ext cx="1409700" cy="369332"/>
          </a:xfrm>
          <a:prstGeom prst="rect">
            <a:avLst/>
          </a:prstGeom>
          <a:noFill/>
        </p:spPr>
        <p:txBody>
          <a:bodyPr wrap="square" rtlCol="0">
            <a:spAutoFit/>
          </a:bodyPr>
          <a:lstStyle/>
          <a:p>
            <a:pPr algn="r"/>
            <a:r>
              <a:rPr lang="en-US" b="1" dirty="0">
                <a:latin typeface="+mj-lt"/>
              </a:rPr>
              <a:t>Carry In</a:t>
            </a:r>
          </a:p>
        </p:txBody>
      </p:sp>
      <p:sp>
        <p:nvSpPr>
          <p:cNvPr id="9" name="TextBox 8">
            <a:extLst>
              <a:ext uri="{FF2B5EF4-FFF2-40B4-BE49-F238E27FC236}">
                <a16:creationId xmlns:a16="http://schemas.microsoft.com/office/drawing/2014/main" id="{93407EAC-D394-2B1C-8026-D5858C550ECC}"/>
              </a:ext>
            </a:extLst>
          </p:cNvPr>
          <p:cNvSpPr txBox="1"/>
          <p:nvPr/>
        </p:nvSpPr>
        <p:spPr>
          <a:xfrm>
            <a:off x="885218" y="4107012"/>
            <a:ext cx="914399" cy="369332"/>
          </a:xfrm>
          <a:prstGeom prst="rect">
            <a:avLst/>
          </a:prstGeom>
          <a:noFill/>
        </p:spPr>
        <p:txBody>
          <a:bodyPr wrap="square" rtlCol="0">
            <a:spAutoFit/>
          </a:bodyPr>
          <a:lstStyle/>
          <a:p>
            <a:pPr algn="r"/>
            <a:r>
              <a:rPr lang="en-US" b="1" dirty="0">
                <a:latin typeface="+mj-lt"/>
              </a:rPr>
              <a:t>B</a:t>
            </a:r>
          </a:p>
        </p:txBody>
      </p:sp>
      <p:sp>
        <p:nvSpPr>
          <p:cNvPr id="10" name="TextBox 9">
            <a:extLst>
              <a:ext uri="{FF2B5EF4-FFF2-40B4-BE49-F238E27FC236}">
                <a16:creationId xmlns:a16="http://schemas.microsoft.com/office/drawing/2014/main" id="{C41B5E47-25E3-700E-716A-B28308656ADA}"/>
              </a:ext>
            </a:extLst>
          </p:cNvPr>
          <p:cNvSpPr txBox="1"/>
          <p:nvPr/>
        </p:nvSpPr>
        <p:spPr>
          <a:xfrm>
            <a:off x="885218" y="4390992"/>
            <a:ext cx="914399" cy="369332"/>
          </a:xfrm>
          <a:prstGeom prst="rect">
            <a:avLst/>
          </a:prstGeom>
          <a:noFill/>
        </p:spPr>
        <p:txBody>
          <a:bodyPr wrap="square" rtlCol="0">
            <a:spAutoFit/>
          </a:bodyPr>
          <a:lstStyle/>
          <a:p>
            <a:pPr algn="r"/>
            <a:r>
              <a:rPr lang="en-US" b="1" dirty="0">
                <a:latin typeface="+mj-lt"/>
              </a:rPr>
              <a:t>A</a:t>
            </a:r>
          </a:p>
        </p:txBody>
      </p:sp>
      <p:pic>
        <p:nvPicPr>
          <p:cNvPr id="11" name="Picture 10" descr="A diagram of a circuit&#10;&#10;Description automatically generated">
            <a:extLst>
              <a:ext uri="{FF2B5EF4-FFF2-40B4-BE49-F238E27FC236}">
                <a16:creationId xmlns:a16="http://schemas.microsoft.com/office/drawing/2014/main" id="{3F13DF5E-5063-8300-8BE6-EB8F6BCA7E8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48028" y="2623518"/>
            <a:ext cx="5670644" cy="3534947"/>
          </a:xfrm>
          <a:prstGeom prst="rect">
            <a:avLst/>
          </a:prstGeom>
        </p:spPr>
      </p:pic>
    </p:spTree>
    <p:extLst>
      <p:ext uri="{BB962C8B-B14F-4D97-AF65-F5344CB8AC3E}">
        <p14:creationId xmlns:p14="http://schemas.microsoft.com/office/powerpoint/2010/main" val="2246493432"/>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5AA5D0-ED22-89A3-3135-E996EC88418C}"/>
              </a:ext>
            </a:extLst>
          </p:cNvPr>
          <p:cNvSpPr>
            <a:spLocks noGrp="1"/>
          </p:cNvSpPr>
          <p:nvPr>
            <p:ph type="title"/>
          </p:nvPr>
        </p:nvSpPr>
        <p:spPr/>
        <p:txBody>
          <a:bodyPr/>
          <a:lstStyle/>
          <a:p>
            <a:r>
              <a:rPr lang="en-US" dirty="0"/>
              <a:t>Sequential Circuits</a:t>
            </a:r>
          </a:p>
        </p:txBody>
      </p:sp>
      <p:sp>
        <p:nvSpPr>
          <p:cNvPr id="3" name="Content Placeholder 2">
            <a:extLst>
              <a:ext uri="{FF2B5EF4-FFF2-40B4-BE49-F238E27FC236}">
                <a16:creationId xmlns:a16="http://schemas.microsoft.com/office/drawing/2014/main" id="{765698CF-3965-7AC7-C293-C5023DB2B251}"/>
              </a:ext>
            </a:extLst>
          </p:cNvPr>
          <p:cNvSpPr>
            <a:spLocks noGrp="1"/>
          </p:cNvSpPr>
          <p:nvPr>
            <p:ph idx="1"/>
          </p:nvPr>
        </p:nvSpPr>
        <p:spPr/>
        <p:txBody>
          <a:bodyPr/>
          <a:lstStyle/>
          <a:p>
            <a:r>
              <a:rPr lang="en-US" dirty="0"/>
              <a:t>Sequential circuits have memory, or “maintain state.”</a:t>
            </a:r>
          </a:p>
          <a:p>
            <a:r>
              <a:rPr lang="en-US" dirty="0"/>
              <a:t>This is possible because of feedback; an output of the circuit is fed back to one of the inputs.</a:t>
            </a:r>
          </a:p>
          <a:p>
            <a:r>
              <a:rPr lang="en-US" dirty="0"/>
              <a:t>Truth tables are not applicable to sequential circuits.</a:t>
            </a:r>
          </a:p>
          <a:p>
            <a:r>
              <a:rPr lang="en-US" dirty="0"/>
              <a:t>Instead, a </a:t>
            </a:r>
            <a:r>
              <a:rPr lang="en-US" b="1" dirty="0"/>
              <a:t>state table </a:t>
            </a:r>
            <a:r>
              <a:rPr lang="en-US" dirty="0"/>
              <a:t>that has the output on both input and output sides is used. </a:t>
            </a:r>
          </a:p>
        </p:txBody>
      </p:sp>
    </p:spTree>
    <p:extLst>
      <p:ext uri="{BB962C8B-B14F-4D97-AF65-F5344CB8AC3E}">
        <p14:creationId xmlns:p14="http://schemas.microsoft.com/office/powerpoint/2010/main" val="249353837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4" name="Rectangle 2"/>
          <p:cNvSpPr>
            <a:spLocks noGrp="1" noChangeArrowheads="1"/>
          </p:cNvSpPr>
          <p:nvPr>
            <p:ph type="title"/>
          </p:nvPr>
        </p:nvSpPr>
        <p:spPr/>
        <p:txBody>
          <a:bodyPr>
            <a:normAutofit/>
          </a:bodyPr>
          <a:lstStyle/>
          <a:p>
            <a:r>
              <a:rPr lang="en-US" dirty="0"/>
              <a:t>Reminder: the </a:t>
            </a:r>
            <a:r>
              <a:rPr lang="en-US" cap="small" dirty="0"/>
              <a:t>nor</a:t>
            </a:r>
            <a:r>
              <a:rPr lang="en-US" dirty="0"/>
              <a:t> Gate</a:t>
            </a:r>
          </a:p>
        </p:txBody>
      </p:sp>
      <p:sp>
        <p:nvSpPr>
          <p:cNvPr id="30725" name="Text Box 4"/>
          <p:cNvSpPr txBox="1">
            <a:spLocks noChangeArrowheads="1"/>
          </p:cNvSpPr>
          <p:nvPr/>
        </p:nvSpPr>
        <p:spPr bwMode="auto">
          <a:xfrm>
            <a:off x="914400" y="4798269"/>
            <a:ext cx="7717134" cy="974771"/>
          </a:xfrm>
          <a:prstGeom prst="rect">
            <a:avLst/>
          </a:prstGeom>
          <a:noFill/>
          <a:ln w="9525">
            <a:noFill/>
            <a:miter lim="800000"/>
            <a:headEnd/>
            <a:tailEnd/>
          </a:ln>
        </p:spPr>
        <p:txBody>
          <a:bodyPr lIns="111904" tIns="55952" rIns="111904" bIns="55952">
            <a:spAutoFit/>
          </a:bodyPr>
          <a:lstStyle/>
          <a:p>
            <a:pPr>
              <a:spcBef>
                <a:spcPct val="50000"/>
              </a:spcBef>
            </a:pPr>
            <a:r>
              <a:rPr lang="en-US" sz="2800" dirty="0"/>
              <a:t>The output of </a:t>
            </a:r>
            <a:r>
              <a:rPr lang="en-US" sz="2800" cap="small" dirty="0"/>
              <a:t>nor</a:t>
            </a:r>
            <a:r>
              <a:rPr lang="en-US" sz="2800" dirty="0"/>
              <a:t> is one or true only when both inputs are zero or false.</a:t>
            </a:r>
            <a:endParaRPr lang="en-US" sz="2800" b="1" i="1" dirty="0"/>
          </a:p>
        </p:txBody>
      </p:sp>
      <p:grpSp>
        <p:nvGrpSpPr>
          <p:cNvPr id="30727" name="Group 20" descr="The NOR gate is the same shape as the OR gate, but there is a negation bubble at the tip on the right. The output line extends from the negation bubble."/>
          <p:cNvGrpSpPr>
            <a:grpSpLocks/>
          </p:cNvGrpSpPr>
          <p:nvPr/>
        </p:nvGrpSpPr>
        <p:grpSpPr bwMode="auto">
          <a:xfrm>
            <a:off x="5262838" y="2671612"/>
            <a:ext cx="2122212" cy="1536817"/>
            <a:chOff x="1680" y="2256"/>
            <a:chExt cx="1056" cy="826"/>
          </a:xfrm>
        </p:grpSpPr>
        <p:graphicFrame>
          <p:nvGraphicFramePr>
            <p:cNvPr id="30723" name="Object 6" descr="The NOR gate is the same shape as the OR gate with the exception of a negation bubble at the output."/>
            <p:cNvGraphicFramePr>
              <a:graphicFrameLocks noChangeAspect="1"/>
            </p:cNvGraphicFramePr>
            <p:nvPr/>
          </p:nvGraphicFramePr>
          <p:xfrm>
            <a:off x="1680" y="2256"/>
            <a:ext cx="1056" cy="826"/>
          </p:xfrm>
          <a:graphic>
            <a:graphicData uri="http://schemas.openxmlformats.org/presentationml/2006/ole">
              <mc:AlternateContent xmlns:mc="http://schemas.openxmlformats.org/markup-compatibility/2006">
                <mc:Choice xmlns:v="urn:schemas-microsoft-com:vml" Requires="v">
                  <p:oleObj name="Visio" r:id="rId2" imgW="517871" imgH="404391" progId="Visio.Drawing.11">
                    <p:embed/>
                  </p:oleObj>
                </mc:Choice>
                <mc:Fallback>
                  <p:oleObj name="Visio" r:id="rId2" imgW="517871" imgH="404391" progId="Visio.Drawing.11">
                    <p:embed/>
                    <p:pic>
                      <p:nvPicPr>
                        <p:cNvPr id="30723" name="Object 6" descr="The NOR gate is the same shape as the OR gate with the exception of a negation bubble at the outpu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80" y="2256"/>
                          <a:ext cx="1056" cy="8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0734" name="Oval 7"/>
            <p:cNvSpPr>
              <a:spLocks noChangeArrowheads="1"/>
            </p:cNvSpPr>
            <p:nvPr/>
          </p:nvSpPr>
          <p:spPr bwMode="auto">
            <a:xfrm>
              <a:off x="2496" y="2544"/>
              <a:ext cx="96" cy="96"/>
            </a:xfrm>
            <a:prstGeom prst="ellipse">
              <a:avLst/>
            </a:prstGeom>
            <a:solidFill>
              <a:schemeClr val="bg1"/>
            </a:solidFill>
            <a:ln w="38100">
              <a:solidFill>
                <a:schemeClr val="tx1"/>
              </a:solidFill>
              <a:round/>
              <a:headEnd/>
              <a:tailEnd/>
            </a:ln>
          </p:spPr>
          <p:txBody>
            <a:bodyPr wrap="none" anchor="ctr"/>
            <a:lstStyle/>
            <a:p>
              <a:endParaRPr lang="en-US"/>
            </a:p>
          </p:txBody>
        </p:sp>
      </p:grpSp>
      <p:grpSp>
        <p:nvGrpSpPr>
          <p:cNvPr id="3" name="Group 2" descr="The NOR gate is the same shape as the OR gate, but there is a negation bubble at the tip on the right. The output line extends from the negation bubble.">
            <a:extLst>
              <a:ext uri="{FF2B5EF4-FFF2-40B4-BE49-F238E27FC236}">
                <a16:creationId xmlns:a16="http://schemas.microsoft.com/office/drawing/2014/main" id="{EA1E3BB0-DC3C-C526-B407-B6E17F175091}"/>
              </a:ext>
            </a:extLst>
          </p:cNvPr>
          <p:cNvGrpSpPr/>
          <p:nvPr/>
        </p:nvGrpSpPr>
        <p:grpSpPr>
          <a:xfrm>
            <a:off x="5056421" y="2866159"/>
            <a:ext cx="3357984" cy="813062"/>
            <a:chOff x="5056421" y="2866159"/>
            <a:chExt cx="3357984" cy="813062"/>
          </a:xfrm>
        </p:grpSpPr>
        <p:grpSp>
          <p:nvGrpSpPr>
            <p:cNvPr id="30729" name="Group 10"/>
            <p:cNvGrpSpPr>
              <a:grpSpLocks/>
            </p:cNvGrpSpPr>
            <p:nvPr/>
          </p:nvGrpSpPr>
          <p:grpSpPr bwMode="auto">
            <a:xfrm>
              <a:off x="5056421" y="2866159"/>
              <a:ext cx="329586" cy="813062"/>
              <a:chOff x="1555" y="2341"/>
              <a:chExt cx="164" cy="437"/>
            </a:xfrm>
          </p:grpSpPr>
          <p:sp>
            <p:nvSpPr>
              <p:cNvPr id="30732" name="Rectangle 11"/>
              <p:cNvSpPr>
                <a:spLocks noChangeArrowheads="1"/>
              </p:cNvSpPr>
              <p:nvPr/>
            </p:nvSpPr>
            <p:spPr bwMode="auto">
              <a:xfrm>
                <a:off x="1555" y="2341"/>
                <a:ext cx="164" cy="215"/>
              </a:xfrm>
              <a:prstGeom prst="rect">
                <a:avLst/>
              </a:prstGeom>
              <a:noFill/>
              <a:ln w="9525">
                <a:noFill/>
                <a:miter lim="800000"/>
                <a:headEnd/>
                <a:tailEnd/>
              </a:ln>
            </p:spPr>
            <p:txBody>
              <a:bodyPr wrap="none">
                <a:spAutoFit/>
              </a:bodyPr>
              <a:lstStyle/>
              <a:p>
                <a:r>
                  <a:rPr lang="en-US" sz="2000" b="1" i="1" dirty="0"/>
                  <a:t>a</a:t>
                </a:r>
              </a:p>
            </p:txBody>
          </p:sp>
          <p:sp>
            <p:nvSpPr>
              <p:cNvPr id="30733" name="Rectangle 12"/>
              <p:cNvSpPr>
                <a:spLocks noChangeArrowheads="1"/>
              </p:cNvSpPr>
              <p:nvPr/>
            </p:nvSpPr>
            <p:spPr bwMode="auto">
              <a:xfrm>
                <a:off x="1555" y="2563"/>
                <a:ext cx="161" cy="215"/>
              </a:xfrm>
              <a:prstGeom prst="rect">
                <a:avLst/>
              </a:prstGeom>
              <a:noFill/>
              <a:ln w="9525">
                <a:noFill/>
                <a:miter lim="800000"/>
                <a:headEnd/>
                <a:tailEnd/>
              </a:ln>
            </p:spPr>
            <p:txBody>
              <a:bodyPr wrap="none">
                <a:spAutoFit/>
              </a:bodyPr>
              <a:lstStyle/>
              <a:p>
                <a:r>
                  <a:rPr lang="en-US" sz="2000" b="1" i="1" dirty="0"/>
                  <a:t>b</a:t>
                </a:r>
              </a:p>
            </p:txBody>
          </p:sp>
        </p:grpSp>
        <p:sp>
          <p:nvSpPr>
            <p:cNvPr id="30730" name="Text Box 13"/>
            <p:cNvSpPr txBox="1">
              <a:spLocks noChangeArrowheads="1"/>
            </p:cNvSpPr>
            <p:nvPr/>
          </p:nvSpPr>
          <p:spPr bwMode="auto">
            <a:xfrm>
              <a:off x="7377583" y="3019247"/>
              <a:ext cx="1036822" cy="420773"/>
            </a:xfrm>
            <a:prstGeom prst="rect">
              <a:avLst/>
            </a:prstGeom>
            <a:noFill/>
            <a:ln w="9525">
              <a:noFill/>
              <a:miter lim="800000"/>
              <a:headEnd/>
              <a:tailEnd/>
            </a:ln>
          </p:spPr>
          <p:txBody>
            <a:bodyPr wrap="square" lIns="111904" tIns="55952" rIns="111904" bIns="55952">
              <a:spAutoFit/>
            </a:bodyPr>
            <a:lstStyle/>
            <a:p>
              <a:pPr>
                <a:spcBef>
                  <a:spcPct val="50000"/>
                </a:spcBef>
              </a:pPr>
              <a:r>
                <a:rPr lang="en-US" sz="2000" b="1" i="1" dirty="0" err="1"/>
                <a:t>a+b</a:t>
              </a:r>
              <a:endParaRPr lang="en-US" sz="2000" b="1" i="1" dirty="0"/>
            </a:p>
          </p:txBody>
        </p:sp>
        <p:sp>
          <p:nvSpPr>
            <p:cNvPr id="30731" name="Line 14"/>
            <p:cNvSpPr>
              <a:spLocks noChangeShapeType="1"/>
            </p:cNvSpPr>
            <p:nvPr/>
          </p:nvSpPr>
          <p:spPr bwMode="auto">
            <a:xfrm>
              <a:off x="7514833" y="3075708"/>
              <a:ext cx="381161" cy="0"/>
            </a:xfrm>
            <a:prstGeom prst="line">
              <a:avLst/>
            </a:prstGeom>
            <a:noFill/>
            <a:ln w="28575">
              <a:solidFill>
                <a:schemeClr val="tx1"/>
              </a:solidFill>
              <a:round/>
              <a:headEnd/>
              <a:tailEnd/>
            </a:ln>
          </p:spPr>
          <p:txBody>
            <a:bodyPr wrap="none" lIns="111904" tIns="55952" rIns="111904" bIns="55952" anchor="ctr"/>
            <a:lstStyle/>
            <a:p>
              <a:endParaRPr lang="en-US"/>
            </a:p>
          </p:txBody>
        </p:sp>
      </p:grpSp>
      <p:graphicFrame>
        <p:nvGraphicFramePr>
          <p:cNvPr id="6" name="Table 5">
            <a:extLst>
              <a:ext uri="{FF2B5EF4-FFF2-40B4-BE49-F238E27FC236}">
                <a16:creationId xmlns:a16="http://schemas.microsoft.com/office/drawing/2014/main" id="{9C394B7E-F7B4-466A-605A-963AF44FEBEE}"/>
              </a:ext>
            </a:extLst>
          </p:cNvPr>
          <p:cNvGraphicFramePr>
            <a:graphicFrameLocks noGrp="1"/>
          </p:cNvGraphicFramePr>
          <p:nvPr>
            <p:extLst>
              <p:ext uri="{D42A27DB-BD31-4B8C-83A1-F6EECF244321}">
                <p14:modId xmlns:p14="http://schemas.microsoft.com/office/powerpoint/2010/main" val="1313333132"/>
              </p:ext>
            </p:extLst>
          </p:nvPr>
        </p:nvGraphicFramePr>
        <p:xfrm>
          <a:off x="1920648" y="2346649"/>
          <a:ext cx="2428875" cy="1828800"/>
        </p:xfrm>
        <a:graphic>
          <a:graphicData uri="http://schemas.openxmlformats.org/drawingml/2006/table">
            <a:tbl>
              <a:tblPr firstRow="1" bandRow="1">
                <a:tableStyleId>{5C22544A-7EE6-4342-B048-85BDC9FD1C3A}</a:tableStyleId>
              </a:tblPr>
              <a:tblGrid>
                <a:gridCol w="809625">
                  <a:extLst>
                    <a:ext uri="{9D8B030D-6E8A-4147-A177-3AD203B41FA5}">
                      <a16:colId xmlns:a16="http://schemas.microsoft.com/office/drawing/2014/main" val="423000553"/>
                    </a:ext>
                  </a:extLst>
                </a:gridCol>
                <a:gridCol w="809625">
                  <a:extLst>
                    <a:ext uri="{9D8B030D-6E8A-4147-A177-3AD203B41FA5}">
                      <a16:colId xmlns:a16="http://schemas.microsoft.com/office/drawing/2014/main" val="1062000661"/>
                    </a:ext>
                  </a:extLst>
                </a:gridCol>
                <a:gridCol w="809625">
                  <a:extLst>
                    <a:ext uri="{9D8B030D-6E8A-4147-A177-3AD203B41FA5}">
                      <a16:colId xmlns:a16="http://schemas.microsoft.com/office/drawing/2014/main" val="795781953"/>
                    </a:ext>
                  </a:extLst>
                </a:gridCol>
              </a:tblGrid>
              <a:tr h="361950">
                <a:tc>
                  <a:txBody>
                    <a:bodyPr/>
                    <a:lstStyle/>
                    <a:p>
                      <a:pPr algn="ctr" fontAlgn="base"/>
                      <a:r>
                        <a:rPr lang="en-US" sz="1800" dirty="0">
                          <a:solidFill>
                            <a:schemeClr val="tx1"/>
                          </a:solidFill>
                          <a:effectLst/>
                        </a:rPr>
                        <a:t>a​</a:t>
                      </a:r>
                      <a:endParaRPr lang="en-US" b="1" i="0" dirty="0">
                        <a:solidFill>
                          <a:schemeClr val="tx1"/>
                        </a:solidFill>
                        <a:effectLst/>
                      </a:endParaRPr>
                    </a:p>
                  </a:txBody>
                  <a:tcPr/>
                </a:tc>
                <a:tc>
                  <a:txBody>
                    <a:bodyPr/>
                    <a:lstStyle/>
                    <a:p>
                      <a:pPr algn="ctr" fontAlgn="base"/>
                      <a:r>
                        <a:rPr lang="en-US" sz="1800" dirty="0">
                          <a:solidFill>
                            <a:schemeClr val="tx1"/>
                          </a:solidFill>
                          <a:effectLst/>
                        </a:rPr>
                        <a:t>b​</a:t>
                      </a:r>
                      <a:endParaRPr lang="en-US" b="1" i="0" dirty="0">
                        <a:solidFill>
                          <a:schemeClr val="tx1"/>
                        </a:solidFill>
                        <a:effectLst/>
                      </a:endParaRPr>
                    </a:p>
                  </a:txBody>
                  <a:tcPr/>
                </a:tc>
                <a:tc>
                  <a:txBody>
                    <a:bodyPr/>
                    <a:lstStyle/>
                    <a:p>
                      <a:pPr algn="ctr" fontAlgn="base"/>
                      <a:r>
                        <a:rPr lang="en-US" b="1" i="0" dirty="0">
                          <a:solidFill>
                            <a:schemeClr val="tx1"/>
                          </a:solidFill>
                          <a:effectLst/>
                        </a:rPr>
                        <a:t>NOR</a:t>
                      </a:r>
                    </a:p>
                  </a:txBody>
                  <a:tcPr/>
                </a:tc>
                <a:extLst>
                  <a:ext uri="{0D108BD9-81ED-4DB2-BD59-A6C34878D82A}">
                    <a16:rowId xmlns:a16="http://schemas.microsoft.com/office/drawing/2014/main" val="2870358818"/>
                  </a:ext>
                </a:extLst>
              </a:tr>
              <a:tr h="361950">
                <a:tc>
                  <a:txBody>
                    <a:bodyPr/>
                    <a:lstStyle/>
                    <a:p>
                      <a:pPr algn="ctr" fontAlgn="base"/>
                      <a:r>
                        <a:rPr lang="en-US" sz="1800" dirty="0">
                          <a:effectLst/>
                        </a:rPr>
                        <a:t>0​</a:t>
                      </a:r>
                      <a:endParaRPr lang="en-US" b="0" i="0" dirty="0">
                        <a:solidFill>
                          <a:srgbClr val="000000"/>
                        </a:solidFill>
                        <a:effectLst/>
                      </a:endParaRPr>
                    </a:p>
                  </a:txBody>
                  <a:tcPr/>
                </a:tc>
                <a:tc>
                  <a:txBody>
                    <a:bodyPr/>
                    <a:lstStyle/>
                    <a:p>
                      <a:pPr algn="ctr" fontAlgn="base"/>
                      <a:r>
                        <a:rPr lang="en-US" sz="1800" dirty="0">
                          <a:effectLst/>
                        </a:rPr>
                        <a:t>0​</a:t>
                      </a:r>
                      <a:endParaRPr lang="en-US" b="0" i="0" dirty="0">
                        <a:solidFill>
                          <a:srgbClr val="000000"/>
                        </a:solidFill>
                        <a:effectLst/>
                      </a:endParaRPr>
                    </a:p>
                  </a:txBody>
                  <a:tcPr/>
                </a:tc>
                <a:tc>
                  <a:txBody>
                    <a:bodyPr/>
                    <a:lstStyle/>
                    <a:p>
                      <a:pPr algn="ctr" fontAlgn="base"/>
                      <a:r>
                        <a:rPr lang="en-US" sz="1800" dirty="0">
                          <a:effectLst/>
                        </a:rPr>
                        <a:t>1​</a:t>
                      </a:r>
                      <a:endParaRPr lang="en-US" b="0" i="0" dirty="0">
                        <a:solidFill>
                          <a:srgbClr val="000000"/>
                        </a:solidFill>
                        <a:effectLst/>
                      </a:endParaRPr>
                    </a:p>
                  </a:txBody>
                  <a:tcPr/>
                </a:tc>
                <a:extLst>
                  <a:ext uri="{0D108BD9-81ED-4DB2-BD59-A6C34878D82A}">
                    <a16:rowId xmlns:a16="http://schemas.microsoft.com/office/drawing/2014/main" val="3726649650"/>
                  </a:ext>
                </a:extLst>
              </a:tr>
              <a:tr h="361950">
                <a:tc>
                  <a:txBody>
                    <a:bodyPr/>
                    <a:lstStyle/>
                    <a:p>
                      <a:pPr algn="ctr" fontAlgn="base"/>
                      <a:r>
                        <a:rPr lang="en-US" sz="1800" dirty="0">
                          <a:effectLst/>
                        </a:rPr>
                        <a:t>0​</a:t>
                      </a:r>
                      <a:endParaRPr lang="en-US" b="0" i="0" dirty="0">
                        <a:solidFill>
                          <a:srgbClr val="000000"/>
                        </a:solidFill>
                        <a:effectLst/>
                      </a:endParaRPr>
                    </a:p>
                  </a:txBody>
                  <a:tcPr/>
                </a:tc>
                <a:tc>
                  <a:txBody>
                    <a:bodyPr/>
                    <a:lstStyle/>
                    <a:p>
                      <a:pPr algn="ctr" fontAlgn="base"/>
                      <a:r>
                        <a:rPr lang="en-US" sz="1800" dirty="0">
                          <a:effectLst/>
                        </a:rPr>
                        <a:t>1​</a:t>
                      </a:r>
                      <a:endParaRPr lang="en-US" b="0" i="0" dirty="0">
                        <a:solidFill>
                          <a:srgbClr val="000000"/>
                        </a:solidFill>
                        <a:effectLst/>
                      </a:endParaRPr>
                    </a:p>
                  </a:txBody>
                  <a:tcPr/>
                </a:tc>
                <a:tc>
                  <a:txBody>
                    <a:bodyPr/>
                    <a:lstStyle/>
                    <a:p>
                      <a:pPr algn="ctr" fontAlgn="base"/>
                      <a:r>
                        <a:rPr lang="en-US" sz="1800" dirty="0">
                          <a:effectLst/>
                        </a:rPr>
                        <a:t>0​</a:t>
                      </a:r>
                      <a:endParaRPr lang="en-US" b="0" i="0" dirty="0">
                        <a:solidFill>
                          <a:srgbClr val="000000"/>
                        </a:solidFill>
                        <a:effectLst/>
                      </a:endParaRPr>
                    </a:p>
                  </a:txBody>
                  <a:tcPr/>
                </a:tc>
                <a:extLst>
                  <a:ext uri="{0D108BD9-81ED-4DB2-BD59-A6C34878D82A}">
                    <a16:rowId xmlns:a16="http://schemas.microsoft.com/office/drawing/2014/main" val="1173560036"/>
                  </a:ext>
                </a:extLst>
              </a:tr>
              <a:tr h="361950">
                <a:tc>
                  <a:txBody>
                    <a:bodyPr/>
                    <a:lstStyle/>
                    <a:p>
                      <a:pPr algn="ctr" fontAlgn="base"/>
                      <a:r>
                        <a:rPr lang="en-US" sz="1800" dirty="0">
                          <a:effectLst/>
                        </a:rPr>
                        <a:t>1​</a:t>
                      </a:r>
                      <a:endParaRPr lang="en-US" b="0" i="0" dirty="0">
                        <a:solidFill>
                          <a:srgbClr val="000000"/>
                        </a:solidFill>
                        <a:effectLst/>
                      </a:endParaRPr>
                    </a:p>
                  </a:txBody>
                  <a:tcPr/>
                </a:tc>
                <a:tc>
                  <a:txBody>
                    <a:bodyPr/>
                    <a:lstStyle/>
                    <a:p>
                      <a:pPr algn="ctr" fontAlgn="base"/>
                      <a:r>
                        <a:rPr lang="en-US" sz="1800" dirty="0">
                          <a:effectLst/>
                        </a:rPr>
                        <a:t>0​</a:t>
                      </a:r>
                      <a:endParaRPr lang="en-US" b="0" i="0" dirty="0">
                        <a:solidFill>
                          <a:srgbClr val="000000"/>
                        </a:solidFill>
                        <a:effectLst/>
                      </a:endParaRPr>
                    </a:p>
                  </a:txBody>
                  <a:tcPr/>
                </a:tc>
                <a:tc>
                  <a:txBody>
                    <a:bodyPr/>
                    <a:lstStyle/>
                    <a:p>
                      <a:pPr algn="ctr" fontAlgn="base"/>
                      <a:r>
                        <a:rPr lang="en-US" sz="1800" dirty="0">
                          <a:effectLst/>
                        </a:rPr>
                        <a:t>0​</a:t>
                      </a:r>
                      <a:endParaRPr lang="en-US" b="0" i="0" dirty="0">
                        <a:solidFill>
                          <a:srgbClr val="000000"/>
                        </a:solidFill>
                        <a:effectLst/>
                      </a:endParaRPr>
                    </a:p>
                  </a:txBody>
                  <a:tcPr/>
                </a:tc>
                <a:extLst>
                  <a:ext uri="{0D108BD9-81ED-4DB2-BD59-A6C34878D82A}">
                    <a16:rowId xmlns:a16="http://schemas.microsoft.com/office/drawing/2014/main" val="3740385189"/>
                  </a:ext>
                </a:extLst>
              </a:tr>
              <a:tr h="361950">
                <a:tc>
                  <a:txBody>
                    <a:bodyPr/>
                    <a:lstStyle/>
                    <a:p>
                      <a:pPr algn="ctr" fontAlgn="base"/>
                      <a:r>
                        <a:rPr lang="en-US" sz="1800" dirty="0">
                          <a:effectLst/>
                        </a:rPr>
                        <a:t>1​</a:t>
                      </a:r>
                      <a:endParaRPr lang="en-US" b="0" i="0" dirty="0">
                        <a:solidFill>
                          <a:srgbClr val="000000"/>
                        </a:solidFill>
                        <a:effectLst/>
                      </a:endParaRPr>
                    </a:p>
                  </a:txBody>
                  <a:tcPr/>
                </a:tc>
                <a:tc>
                  <a:txBody>
                    <a:bodyPr/>
                    <a:lstStyle/>
                    <a:p>
                      <a:pPr algn="ctr" fontAlgn="base"/>
                      <a:r>
                        <a:rPr lang="en-US" sz="1800" dirty="0">
                          <a:effectLst/>
                        </a:rPr>
                        <a:t>1​</a:t>
                      </a:r>
                      <a:endParaRPr lang="en-US" b="0" i="0" dirty="0">
                        <a:solidFill>
                          <a:srgbClr val="000000"/>
                        </a:solidFill>
                        <a:effectLst/>
                      </a:endParaRPr>
                    </a:p>
                  </a:txBody>
                  <a:tcPr/>
                </a:tc>
                <a:tc>
                  <a:txBody>
                    <a:bodyPr/>
                    <a:lstStyle/>
                    <a:p>
                      <a:pPr algn="ctr" fontAlgn="base"/>
                      <a:r>
                        <a:rPr lang="en-US" sz="1800" dirty="0">
                          <a:effectLst/>
                        </a:rPr>
                        <a:t>0​</a:t>
                      </a:r>
                      <a:endParaRPr lang="en-US" b="0" i="0" dirty="0">
                        <a:solidFill>
                          <a:srgbClr val="000000"/>
                        </a:solidFill>
                        <a:effectLst/>
                      </a:endParaRPr>
                    </a:p>
                  </a:txBody>
                  <a:tcPr/>
                </a:tc>
                <a:extLst>
                  <a:ext uri="{0D108BD9-81ED-4DB2-BD59-A6C34878D82A}">
                    <a16:rowId xmlns:a16="http://schemas.microsoft.com/office/drawing/2014/main" val="2980005375"/>
                  </a:ext>
                </a:extLst>
              </a:tr>
            </a:tbl>
          </a:graphicData>
        </a:graphic>
      </p:graphicFrame>
    </p:spTree>
    <p:extLst>
      <p:ext uri="{BB962C8B-B14F-4D97-AF65-F5344CB8AC3E}">
        <p14:creationId xmlns:p14="http://schemas.microsoft.com/office/powerpoint/2010/main" val="1924185703"/>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D526A4-B902-9805-E469-C7C3BD78B3DF}"/>
              </a:ext>
            </a:extLst>
          </p:cNvPr>
          <p:cNvSpPr>
            <a:spLocks noGrp="1"/>
          </p:cNvSpPr>
          <p:nvPr>
            <p:ph type="title"/>
          </p:nvPr>
        </p:nvSpPr>
        <p:spPr/>
        <p:txBody>
          <a:bodyPr/>
          <a:lstStyle/>
          <a:p>
            <a:r>
              <a:rPr lang="en-US" dirty="0"/>
              <a:t>Introducing the S-R Latch</a:t>
            </a:r>
          </a:p>
        </p:txBody>
      </p:sp>
      <p:pic>
        <p:nvPicPr>
          <p:cNvPr id="9" name="Picture 8" descr="Diagram, schematic&#10;&#10;Description automatically generated">
            <a:extLst>
              <a:ext uri="{FF2B5EF4-FFF2-40B4-BE49-F238E27FC236}">
                <a16:creationId xmlns:a16="http://schemas.microsoft.com/office/drawing/2014/main" id="{44041F5F-6D52-5387-9FD3-F4309D38D9E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1091" y="2133600"/>
            <a:ext cx="4581818" cy="3494118"/>
          </a:xfrm>
          <a:prstGeom prst="rect">
            <a:avLst/>
          </a:prstGeom>
        </p:spPr>
      </p:pic>
      <p:sp>
        <p:nvSpPr>
          <p:cNvPr id="11" name="TextBox 10">
            <a:extLst>
              <a:ext uri="{FF2B5EF4-FFF2-40B4-BE49-F238E27FC236}">
                <a16:creationId xmlns:a16="http://schemas.microsoft.com/office/drawing/2014/main" id="{0608F954-FECB-3EB7-B8EC-8B7B3F24A11B}"/>
              </a:ext>
            </a:extLst>
          </p:cNvPr>
          <p:cNvSpPr txBox="1"/>
          <p:nvPr/>
        </p:nvSpPr>
        <p:spPr>
          <a:xfrm>
            <a:off x="6324600" y="3505200"/>
            <a:ext cx="1723549" cy="523220"/>
          </a:xfrm>
          <a:prstGeom prst="rect">
            <a:avLst/>
          </a:prstGeom>
          <a:noFill/>
        </p:spPr>
        <p:txBody>
          <a:bodyPr wrap="none" rtlCol="0">
            <a:spAutoFit/>
          </a:bodyPr>
          <a:lstStyle/>
          <a:p>
            <a:r>
              <a:rPr lang="en-US" sz="2800" dirty="0"/>
              <a:t>Feedback</a:t>
            </a:r>
          </a:p>
        </p:txBody>
      </p:sp>
      <p:cxnSp>
        <p:nvCxnSpPr>
          <p:cNvPr id="18" name="Straight Arrow Connector 17">
            <a:extLst>
              <a:ext uri="{FF2B5EF4-FFF2-40B4-BE49-F238E27FC236}">
                <a16:creationId xmlns:a16="http://schemas.microsoft.com/office/drawing/2014/main" id="{824D9CD0-007B-61C9-6309-84136AE24D0A}"/>
              </a:ext>
              <a:ext uri="{C183D7F6-B498-43B3-948B-1728B52AA6E4}">
                <adec:decorative xmlns:adec="http://schemas.microsoft.com/office/drawing/2017/decorative" val="1"/>
              </a:ext>
            </a:extLst>
          </p:cNvPr>
          <p:cNvCxnSpPr/>
          <p:nvPr/>
        </p:nvCxnSpPr>
        <p:spPr>
          <a:xfrm flipH="1" flipV="1">
            <a:off x="5562600" y="3429000"/>
            <a:ext cx="762000" cy="228600"/>
          </a:xfrm>
          <a:prstGeom prst="straightConnector1">
            <a:avLst/>
          </a:prstGeom>
          <a:ln w="3175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8286C4AD-5B9D-A711-7997-88CEB3B850D1}"/>
              </a:ext>
              <a:ext uri="{C183D7F6-B498-43B3-948B-1728B52AA6E4}">
                <adec:decorative xmlns:adec="http://schemas.microsoft.com/office/drawing/2017/decorative" val="1"/>
              </a:ext>
            </a:extLst>
          </p:cNvPr>
          <p:cNvCxnSpPr>
            <a:cxnSpLocks/>
          </p:cNvCxnSpPr>
          <p:nvPr/>
        </p:nvCxnSpPr>
        <p:spPr>
          <a:xfrm flipH="1">
            <a:off x="5562600" y="3766810"/>
            <a:ext cx="762000" cy="347990"/>
          </a:xfrm>
          <a:prstGeom prst="straightConnector1">
            <a:avLst/>
          </a:prstGeom>
          <a:ln w="31750">
            <a:solidFill>
              <a:srgbClr val="C00000"/>
            </a:solidFill>
            <a:tailEnd type="triangle"/>
          </a:ln>
        </p:spPr>
        <p:style>
          <a:lnRef idx="1">
            <a:schemeClr val="accent1"/>
          </a:lnRef>
          <a:fillRef idx="0">
            <a:schemeClr val="accent1"/>
          </a:fillRef>
          <a:effectRef idx="0">
            <a:schemeClr val="accent1"/>
          </a:effectRef>
          <a:fontRef idx="minor">
            <a:schemeClr val="tx1"/>
          </a:fontRef>
        </p:style>
      </p:cxnSp>
      <p:pic>
        <p:nvPicPr>
          <p:cNvPr id="25" name="Picture 24" descr="Icon&#10;&#10;Description automatically generated">
            <a:extLst>
              <a:ext uri="{FF2B5EF4-FFF2-40B4-BE49-F238E27FC236}">
                <a16:creationId xmlns:a16="http://schemas.microsoft.com/office/drawing/2014/main" id="{89A0081F-A214-CDB8-9C64-F00AE54ADFA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01227" y="2548128"/>
            <a:ext cx="347472" cy="347472"/>
          </a:xfrm>
          <a:prstGeom prst="rect">
            <a:avLst/>
          </a:prstGeom>
        </p:spPr>
      </p:pic>
      <p:pic>
        <p:nvPicPr>
          <p:cNvPr id="27" name="Picture 26" descr="A picture containing toiletry, cosmetic&#10;&#10;Description automatically generated">
            <a:extLst>
              <a:ext uri="{FF2B5EF4-FFF2-40B4-BE49-F238E27FC236}">
                <a16:creationId xmlns:a16="http://schemas.microsoft.com/office/drawing/2014/main" id="{A4490DAE-9B0E-97CC-C989-A10D8BA2190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69509" y="2713038"/>
            <a:ext cx="497847" cy="497847"/>
          </a:xfrm>
          <a:prstGeom prst="rect">
            <a:avLst/>
          </a:prstGeom>
        </p:spPr>
      </p:pic>
      <p:pic>
        <p:nvPicPr>
          <p:cNvPr id="29" name="Picture 28" descr="Icon&#10;&#10;Description automatically generated">
            <a:extLst>
              <a:ext uri="{FF2B5EF4-FFF2-40B4-BE49-F238E27FC236}">
                <a16:creationId xmlns:a16="http://schemas.microsoft.com/office/drawing/2014/main" id="{422D94E1-FF6F-57D4-234A-D0D696669B5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637852" y="4419600"/>
            <a:ext cx="561162" cy="561162"/>
          </a:xfrm>
          <a:prstGeom prst="rect">
            <a:avLst/>
          </a:prstGeom>
        </p:spPr>
      </p:pic>
      <p:sp>
        <p:nvSpPr>
          <p:cNvPr id="30" name="TextBox 29">
            <a:extLst>
              <a:ext uri="{FF2B5EF4-FFF2-40B4-BE49-F238E27FC236}">
                <a16:creationId xmlns:a16="http://schemas.microsoft.com/office/drawing/2014/main" id="{D5DF2F48-5703-F254-72BD-2E37FDB5DF59}"/>
              </a:ext>
            </a:extLst>
          </p:cNvPr>
          <p:cNvSpPr txBox="1"/>
          <p:nvPr/>
        </p:nvSpPr>
        <p:spPr>
          <a:xfrm>
            <a:off x="838200" y="5442308"/>
            <a:ext cx="7924800" cy="523220"/>
          </a:xfrm>
          <a:prstGeom prst="rect">
            <a:avLst/>
          </a:prstGeom>
          <a:noFill/>
        </p:spPr>
        <p:txBody>
          <a:bodyPr wrap="square" rtlCol="0">
            <a:spAutoFit/>
          </a:bodyPr>
          <a:lstStyle/>
          <a:p>
            <a:r>
              <a:rPr lang="en-US" sz="2800" dirty="0"/>
              <a:t>The S-R latch has two stable states. It is </a:t>
            </a:r>
            <a:r>
              <a:rPr lang="en-US" sz="2800" b="1" dirty="0"/>
              <a:t>bistable</a:t>
            </a:r>
            <a:r>
              <a:rPr lang="en-US" dirty="0"/>
              <a:t>.</a:t>
            </a:r>
          </a:p>
        </p:txBody>
      </p:sp>
    </p:spTree>
    <p:extLst>
      <p:ext uri="{BB962C8B-B14F-4D97-AF65-F5344CB8AC3E}">
        <p14:creationId xmlns:p14="http://schemas.microsoft.com/office/powerpoint/2010/main" val="87716002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nodeType="clickEffect">
                                  <p:stCondLst>
                                    <p:cond delay="0"/>
                                  </p:stCondLst>
                                  <p:childTnLst>
                                    <p:set>
                                      <p:cBhvr>
                                        <p:cTn id="14" dur="1" fill="hold">
                                          <p:stCondLst>
                                            <p:cond delay="0"/>
                                          </p:stCondLst>
                                        </p:cTn>
                                        <p:tgtEl>
                                          <p:spTgt spid="25"/>
                                        </p:tgtEl>
                                        <p:attrNameLst>
                                          <p:attrName>style.visibility</p:attrName>
                                        </p:attrNameLst>
                                      </p:cBhvr>
                                      <p:to>
                                        <p:strVal val="hidden"/>
                                      </p:to>
                                    </p:set>
                                  </p:childTnLst>
                                </p:cTn>
                              </p:par>
                            </p:childTnLst>
                          </p:cTn>
                        </p:par>
                        <p:par>
                          <p:cTn id="15" fill="hold">
                            <p:stCondLst>
                              <p:cond delay="0"/>
                            </p:stCondLst>
                            <p:childTnLst>
                              <p:par>
                                <p:cTn id="16" presetID="10" presetClass="entr" presetSubtype="0" fill="hold" grpId="0" nodeType="afterEffect">
                                  <p:stCondLst>
                                    <p:cond delay="0"/>
                                  </p:stCondLst>
                                  <p:childTnLst>
                                    <p:set>
                                      <p:cBhvr>
                                        <p:cTn id="17" dur="1" fill="hold">
                                          <p:stCondLst>
                                            <p:cond delay="0"/>
                                          </p:stCondLst>
                                        </p:cTn>
                                        <p:tgtEl>
                                          <p:spTgt spid="30"/>
                                        </p:tgtEl>
                                        <p:attrNameLst>
                                          <p:attrName>style.visibility</p:attrName>
                                        </p:attrNameLst>
                                      </p:cBhvr>
                                      <p:to>
                                        <p:strVal val="visible"/>
                                      </p:to>
                                    </p:set>
                                    <p:animEffect transition="in" filter="fade">
                                      <p:cBhvr>
                                        <p:cTn id="18"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179947-DE78-CE7C-9E8A-69DACB9C090D}"/>
              </a:ext>
            </a:extLst>
          </p:cNvPr>
          <p:cNvSpPr>
            <a:spLocks noGrp="1"/>
          </p:cNvSpPr>
          <p:nvPr>
            <p:ph type="title"/>
          </p:nvPr>
        </p:nvSpPr>
        <p:spPr/>
        <p:txBody>
          <a:bodyPr/>
          <a:lstStyle/>
          <a:p>
            <a:r>
              <a:rPr lang="en-US" dirty="0"/>
              <a:t>S-R Latch Sequence</a:t>
            </a:r>
          </a:p>
        </p:txBody>
      </p:sp>
      <p:pic>
        <p:nvPicPr>
          <p:cNvPr id="11" name="Picture 10" descr="Two nor gates arranged so that one of two inputs each is connected to the outputs of the opposite nor gate thus allowing an R and S input respective to each nor gate thus when pulsed causing the output to toggle alternating between each nor gate thus forming the basis for a memory cell representing a bit of data.">
            <a:extLst>
              <a:ext uri="{FF2B5EF4-FFF2-40B4-BE49-F238E27FC236}">
                <a16:creationId xmlns:a16="http://schemas.microsoft.com/office/drawing/2014/main" id="{8D105D71-08DD-AB47-59E8-48B408C2800A}"/>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2305050" y="1981200"/>
            <a:ext cx="4533900" cy="3457575"/>
          </a:xfrm>
          <a:prstGeom prst="rect">
            <a:avLst/>
          </a:prstGeom>
        </p:spPr>
      </p:pic>
    </p:spTree>
    <p:extLst>
      <p:ext uri="{BB962C8B-B14F-4D97-AF65-F5344CB8AC3E}">
        <p14:creationId xmlns:p14="http://schemas.microsoft.com/office/powerpoint/2010/main" val="1692720341"/>
      </p:ext>
    </p:extLst>
  </p:cSld>
  <p:clrMapOvr>
    <a:masterClrMapping/>
  </p:clrMapOvr>
  <p:transition>
    <p:fade/>
  </p:transition>
</p:sld>
</file>

<file path=ppt/theme/theme1.xml><?xml version="1.0" encoding="utf-8"?>
<a:theme xmlns:a="http://schemas.openxmlformats.org/drawingml/2006/main" name="ksu_22_4x3">
  <a:themeElements>
    <a:clrScheme name="KSU">
      <a:dk1>
        <a:srgbClr val="000000"/>
      </a:dk1>
      <a:lt1>
        <a:srgbClr val="FFFFFF"/>
      </a:lt1>
      <a:dk2>
        <a:srgbClr val="B0B3B2"/>
      </a:dk2>
      <a:lt2>
        <a:srgbClr val="FFFFFF"/>
      </a:lt2>
      <a:accent1>
        <a:srgbClr val="FFC629"/>
      </a:accent1>
      <a:accent2>
        <a:srgbClr val="B0B3B2"/>
      </a:accent2>
      <a:accent3>
        <a:srgbClr val="FFFFFF"/>
      </a:accent3>
      <a:accent4>
        <a:srgbClr val="000000"/>
      </a:accent4>
      <a:accent5>
        <a:srgbClr val="FFC629"/>
      </a:accent5>
      <a:accent6>
        <a:srgbClr val="C00000"/>
      </a:accent6>
      <a:hlink>
        <a:srgbClr val="3333CC"/>
      </a:hlink>
      <a:folHlink>
        <a:srgbClr val="2D2DB9"/>
      </a:folHlink>
    </a:clrScheme>
    <a:fontScheme name="KSU">
      <a:majorFont>
        <a:latin typeface="Montserrat"/>
        <a:ea typeface=""/>
        <a:cs typeface="Droid Sans"/>
      </a:majorFont>
      <a:minorFont>
        <a:latin typeface="Source Serif Pro"/>
        <a:ea typeface=""/>
        <a:cs typeface="Times New Roma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00_ksu_geo_4x3.potx" id="{C99576D0-D04B-4F4D-9122-9DC5B76C189F}" vid="{661FA2CA-3CEF-447A-B0D6-C70C8BDF251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835</TotalTime>
  <Words>1589</Words>
  <Application>Microsoft Office PowerPoint</Application>
  <PresentationFormat>On-screen Show (4:3)</PresentationFormat>
  <Paragraphs>216</Paragraphs>
  <Slides>29</Slides>
  <Notes>14</Notes>
  <HiddenSlides>0</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1</vt:i4>
      </vt:variant>
      <vt:variant>
        <vt:lpstr>Slide Titles</vt:lpstr>
      </vt:variant>
      <vt:variant>
        <vt:i4>29</vt:i4>
      </vt:variant>
    </vt:vector>
  </HeadingPairs>
  <TitlesOfParts>
    <vt:vector size="39" baseType="lpstr">
      <vt:lpstr>Montserrat</vt:lpstr>
      <vt:lpstr>Comic Sans MS</vt:lpstr>
      <vt:lpstr>Source Serif Pro</vt:lpstr>
      <vt:lpstr>Lucida Console</vt:lpstr>
      <vt:lpstr>Calibri</vt:lpstr>
      <vt:lpstr>Arial</vt:lpstr>
      <vt:lpstr>Arial Narrow</vt:lpstr>
      <vt:lpstr>Montserrat SemiBold</vt:lpstr>
      <vt:lpstr>ksu_22_4x3</vt:lpstr>
      <vt:lpstr>Visio</vt:lpstr>
      <vt:lpstr>IT 3123 Hardware and Software Concepts</vt:lpstr>
      <vt:lpstr>About ChatGPT and Others</vt:lpstr>
      <vt:lpstr>Why do the Reading?</vt:lpstr>
      <vt:lpstr>Combinational Circuits</vt:lpstr>
      <vt:lpstr>Combinational Circuit: Full Adder</vt:lpstr>
      <vt:lpstr>Sequential Circuits</vt:lpstr>
      <vt:lpstr>Reminder: the nor Gate</vt:lpstr>
      <vt:lpstr>Introducing the S-R Latch</vt:lpstr>
      <vt:lpstr>S-R Latch Sequence</vt:lpstr>
      <vt:lpstr>S-R Latch State Table</vt:lpstr>
      <vt:lpstr>Problems with the S-R Latch</vt:lpstr>
      <vt:lpstr>That 1-to-2 Decoder</vt:lpstr>
      <vt:lpstr>The D-Latch</vt:lpstr>
      <vt:lpstr>The Tri-State Buffer</vt:lpstr>
      <vt:lpstr>Registers</vt:lpstr>
      <vt:lpstr>Register Output</vt:lpstr>
      <vt:lpstr>Two (or More) Bits in a Register</vt:lpstr>
      <vt:lpstr>Abstract Register</vt:lpstr>
      <vt:lpstr>Think About Computation</vt:lpstr>
      <vt:lpstr>The Computer’s Clock Signal</vt:lpstr>
      <vt:lpstr>Another Look at the Register</vt:lpstr>
      <vt:lpstr>How to Make an  Edge-Triggered Latch?</vt:lpstr>
      <vt:lpstr>An Edge-Triggered Latch</vt:lpstr>
      <vt:lpstr>Computation and the Clock</vt:lpstr>
      <vt:lpstr>A Nanosecond is This Long</vt:lpstr>
      <vt:lpstr>Why that Works</vt:lpstr>
      <vt:lpstr>Another Look at a Clock Cycle</vt:lpstr>
      <vt:lpstr>Out of the Weeds?</vt:lpstr>
      <vt:lpstr>Questions</vt:lpstr>
    </vt:vector>
  </TitlesOfParts>
  <Company>Kennesaw State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IT 3123 Hardware and Software Concepts</dc:title>
  <dc:creator>Bob Brown</dc:creator>
  <cp:lastModifiedBy>Bob Brown</cp:lastModifiedBy>
  <cp:revision>162</cp:revision>
  <cp:lastPrinted>2024-02-06T17:52:02Z</cp:lastPrinted>
  <dcterms:created xsi:type="dcterms:W3CDTF">2022-12-15T18:36:54Z</dcterms:created>
  <dcterms:modified xsi:type="dcterms:W3CDTF">2024-07-01T20:46:45Z</dcterms:modified>
</cp:coreProperties>
</file>