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 id="2147483696" r:id="rId2"/>
    <p:sldMasterId id="2147483708" r:id="rId3"/>
  </p:sldMasterIdLst>
  <p:notesMasterIdLst>
    <p:notesMasterId r:id="rId81"/>
  </p:notesMasterIdLst>
  <p:sldIdLst>
    <p:sldId id="256" r:id="rId4"/>
    <p:sldId id="260" r:id="rId5"/>
    <p:sldId id="261" r:id="rId6"/>
    <p:sldId id="262" r:id="rId7"/>
    <p:sldId id="263" r:id="rId8"/>
    <p:sldId id="264" r:id="rId9"/>
    <p:sldId id="266" r:id="rId10"/>
    <p:sldId id="267" r:id="rId11"/>
    <p:sldId id="269" r:id="rId12"/>
    <p:sldId id="271" r:id="rId13"/>
    <p:sldId id="273" r:id="rId14"/>
    <p:sldId id="275" r:id="rId15"/>
    <p:sldId id="393" r:id="rId16"/>
    <p:sldId id="279" r:id="rId17"/>
    <p:sldId id="281" r:id="rId18"/>
    <p:sldId id="285" r:id="rId19"/>
    <p:sldId id="286" r:id="rId20"/>
    <p:sldId id="289" r:id="rId21"/>
    <p:sldId id="293" r:id="rId22"/>
    <p:sldId id="299" r:id="rId23"/>
    <p:sldId id="390" r:id="rId24"/>
    <p:sldId id="305" r:id="rId25"/>
    <p:sldId id="306" r:id="rId26"/>
    <p:sldId id="309" r:id="rId27"/>
    <p:sldId id="310" r:id="rId28"/>
    <p:sldId id="391" r:id="rId29"/>
    <p:sldId id="323" r:id="rId30"/>
    <p:sldId id="324" r:id="rId31"/>
    <p:sldId id="325" r:id="rId32"/>
    <p:sldId id="326" r:id="rId33"/>
    <p:sldId id="327" r:id="rId34"/>
    <p:sldId id="394" r:id="rId35"/>
    <p:sldId id="331" r:id="rId36"/>
    <p:sldId id="334" r:id="rId37"/>
    <p:sldId id="338" r:id="rId38"/>
    <p:sldId id="340" r:id="rId39"/>
    <p:sldId id="341" r:id="rId40"/>
    <p:sldId id="342" r:id="rId41"/>
    <p:sldId id="343" r:id="rId42"/>
    <p:sldId id="346" r:id="rId43"/>
    <p:sldId id="347" r:id="rId44"/>
    <p:sldId id="349" r:id="rId45"/>
    <p:sldId id="350" r:id="rId46"/>
    <p:sldId id="351" r:id="rId47"/>
    <p:sldId id="352" r:id="rId48"/>
    <p:sldId id="353" r:id="rId49"/>
    <p:sldId id="354" r:id="rId50"/>
    <p:sldId id="355" r:id="rId51"/>
    <p:sldId id="357" r:id="rId52"/>
    <p:sldId id="358" r:id="rId53"/>
    <p:sldId id="363" r:id="rId54"/>
    <p:sldId id="364" r:id="rId55"/>
    <p:sldId id="365" r:id="rId56"/>
    <p:sldId id="367" r:id="rId57"/>
    <p:sldId id="370" r:id="rId58"/>
    <p:sldId id="371" r:id="rId59"/>
    <p:sldId id="368" r:id="rId60"/>
    <p:sldId id="372" r:id="rId61"/>
    <p:sldId id="373" r:id="rId62"/>
    <p:sldId id="374" r:id="rId63"/>
    <p:sldId id="376" r:id="rId64"/>
    <p:sldId id="377" r:id="rId65"/>
    <p:sldId id="378" r:id="rId66"/>
    <p:sldId id="379" r:id="rId67"/>
    <p:sldId id="380" r:id="rId68"/>
    <p:sldId id="381" r:id="rId69"/>
    <p:sldId id="382" r:id="rId70"/>
    <p:sldId id="395" r:id="rId71"/>
    <p:sldId id="383" r:id="rId72"/>
    <p:sldId id="396" r:id="rId73"/>
    <p:sldId id="397" r:id="rId74"/>
    <p:sldId id="384" r:id="rId75"/>
    <p:sldId id="385" r:id="rId76"/>
    <p:sldId id="386" r:id="rId77"/>
    <p:sldId id="387" r:id="rId78"/>
    <p:sldId id="388" r:id="rId79"/>
    <p:sldId id="392" r:id="rId80"/>
  </p:sldIdLst>
  <p:sldSz cx="9144000" cy="6858000" type="screen4x3"/>
  <p:notesSz cx="6858000" cy="9144000"/>
  <p:embeddedFontLst>
    <p:embeddedFont>
      <p:font typeface="Comic Sans MS" panose="030F0702030302020204" pitchFamily="66" charset="0"/>
      <p:regular r:id="rId82"/>
      <p:bold r:id="rId83"/>
      <p:italic r:id="rId84"/>
      <p:boldItalic r:id="rId85"/>
    </p:embeddedFont>
    <p:embeddedFont>
      <p:font typeface="Montserrat" panose="00000500000000000000" pitchFamily="2" charset="0"/>
      <p:regular r:id="rId86"/>
      <p:bold r:id="rId87"/>
      <p:italic r:id="rId88"/>
      <p:boldItalic r:id="rId89"/>
    </p:embeddedFont>
    <p:embeddedFont>
      <p:font typeface="Montserrat SemiBold" panose="00000700000000000000" pitchFamily="2" charset="0"/>
      <p:bold r:id="rId90"/>
      <p:boldItalic r:id="rId91"/>
    </p:embeddedFont>
    <p:embeddedFont>
      <p:font typeface="Source Serif Pro" panose="02040603050405020204" pitchFamily="18" charset="0"/>
      <p:regular r:id="rId92"/>
      <p:bold r:id="rId93"/>
      <p:italic r:id="rId94"/>
      <p:boldItalic r:id="rId9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3DE267-6777-44BD-9833-99DC908ABCAC}" v="1062" dt="2024-07-24T20:09:47.4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352" autoAdjust="0"/>
  </p:normalViewPr>
  <p:slideViewPr>
    <p:cSldViewPr>
      <p:cViewPr varScale="1">
        <p:scale>
          <a:sx n="89" d="100"/>
          <a:sy n="89" d="100"/>
        </p:scale>
        <p:origin x="157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font" Target="fonts/font3.fntdata"/><Relationship Id="rId89" Type="http://schemas.openxmlformats.org/officeDocument/2006/relationships/font" Target="fonts/font8.fntdata"/><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font" Target="fonts/font9.fntdata"/><Relationship Id="rId95" Type="http://schemas.openxmlformats.org/officeDocument/2006/relationships/font" Target="fonts/font14.fntdata"/><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0" Type="http://schemas.openxmlformats.org/officeDocument/2006/relationships/slide" Target="slides/slide77.xml"/><Relationship Id="rId85" Type="http://schemas.openxmlformats.org/officeDocument/2006/relationships/font" Target="fonts/font4.fntdata"/><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font" Target="fonts/font2.fntdata"/><Relationship Id="rId88" Type="http://schemas.openxmlformats.org/officeDocument/2006/relationships/font" Target="fonts/font7.fntdata"/><Relationship Id="rId91" Type="http://schemas.openxmlformats.org/officeDocument/2006/relationships/font" Target="fonts/font10.fntdata"/><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notesMaster" Target="notesMasters/notesMaster1.xml"/><Relationship Id="rId86" Type="http://schemas.openxmlformats.org/officeDocument/2006/relationships/font" Target="fonts/font5.fntdata"/><Relationship Id="rId94" Type="http://schemas.openxmlformats.org/officeDocument/2006/relationships/font" Target="fonts/font13.fntdata"/><Relationship Id="rId99" Type="http://schemas.openxmlformats.org/officeDocument/2006/relationships/tableStyles" Target="tableStyles.xml"/><Relationship Id="rId10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font" Target="fonts/font11.fntdata"/><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font" Target="fonts/font6.fntdata"/><Relationship Id="rId61" Type="http://schemas.openxmlformats.org/officeDocument/2006/relationships/slide" Target="slides/slide58.xml"/><Relationship Id="rId82" Type="http://schemas.openxmlformats.org/officeDocument/2006/relationships/font" Target="fonts/font1.fntdata"/><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microsoft.com/office/2016/11/relationships/changesInfo" Target="changesInfos/changesInfo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font" Target="fonts/font12.fntdata"/><Relationship Id="rId98" Type="http://schemas.openxmlformats.org/officeDocument/2006/relationships/theme" Target="theme/theme1.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423DE267-6777-44BD-9833-99DC908ABCAC}"/>
    <pc:docChg chg="modSld">
      <pc:chgData name="Bob Brown" userId="de4355ee-7296-4195-ba97-c8dead83c87d" providerId="ADAL" clId="{423DE267-6777-44BD-9833-99DC908ABCAC}" dt="2024-07-24T20:34:16.642" v="2290" actId="962"/>
      <pc:docMkLst>
        <pc:docMk/>
      </pc:docMkLst>
      <pc:sldChg chg="modSp">
        <pc:chgData name="Bob Brown" userId="de4355ee-7296-4195-ba97-c8dead83c87d" providerId="ADAL" clId="{423DE267-6777-44BD-9833-99DC908ABCAC}" dt="2024-07-24T20:34:16.642" v="2290" actId="962"/>
        <pc:sldMkLst>
          <pc:docMk/>
          <pc:sldMk cId="2818687466" sldId="285"/>
        </pc:sldMkLst>
        <pc:picChg chg="mod">
          <ac:chgData name="Bob Brown" userId="de4355ee-7296-4195-ba97-c8dead83c87d" providerId="ADAL" clId="{423DE267-6777-44BD-9833-99DC908ABCAC}" dt="2024-07-24T20:09:47.477" v="1061" actId="962"/>
          <ac:picMkLst>
            <pc:docMk/>
            <pc:sldMk cId="2818687466" sldId="285"/>
            <ac:picMk id="6" creationId="{00000000-0000-0000-0000-000000000000}"/>
          </ac:picMkLst>
        </pc:picChg>
        <pc:picChg chg="mod">
          <ac:chgData name="Bob Brown" userId="de4355ee-7296-4195-ba97-c8dead83c87d" providerId="ADAL" clId="{423DE267-6777-44BD-9833-99DC908ABCAC}" dt="2024-07-24T20:34:16.642" v="2290" actId="962"/>
          <ac:picMkLst>
            <pc:docMk/>
            <pc:sldMk cId="2818687466" sldId="285"/>
            <ac:picMk id="8" creationId="{00000000-0000-0000-0000-000000000000}"/>
          </ac:picMkLst>
        </pc:picChg>
      </pc:sldChg>
      <pc:sldChg chg="modSp mod">
        <pc:chgData name="Bob Brown" userId="de4355ee-7296-4195-ba97-c8dead83c87d" providerId="ADAL" clId="{423DE267-6777-44BD-9833-99DC908ABCAC}" dt="2024-07-24T20:10:25.481" v="1062" actId="962"/>
        <pc:sldMkLst>
          <pc:docMk/>
          <pc:sldMk cId="433557737" sldId="323"/>
        </pc:sldMkLst>
        <pc:spChg chg="mod">
          <ac:chgData name="Bob Brown" userId="de4355ee-7296-4195-ba97-c8dead83c87d" providerId="ADAL" clId="{423DE267-6777-44BD-9833-99DC908ABCAC}" dt="2024-07-24T20:10:25.481" v="1062" actId="962"/>
          <ac:spMkLst>
            <pc:docMk/>
            <pc:sldMk cId="433557737" sldId="323"/>
            <ac:spMk id="12302" creationId="{00000000-0000-0000-0000-000000000000}"/>
          </ac:spMkLst>
        </pc:spChg>
      </pc:sldChg>
      <pc:sldChg chg="modSp mod">
        <pc:chgData name="Bob Brown" userId="de4355ee-7296-4195-ba97-c8dead83c87d" providerId="ADAL" clId="{423DE267-6777-44BD-9833-99DC908ABCAC}" dt="2024-07-24T20:13:03.706" v="1656" actId="962"/>
        <pc:sldMkLst>
          <pc:docMk/>
          <pc:sldMk cId="522103900" sldId="338"/>
        </pc:sldMkLst>
        <pc:picChg chg="mod">
          <ac:chgData name="Bob Brown" userId="de4355ee-7296-4195-ba97-c8dead83c87d" providerId="ADAL" clId="{423DE267-6777-44BD-9833-99DC908ABCAC}" dt="2024-07-24T20:13:03.706" v="1656" actId="962"/>
          <ac:picMkLst>
            <pc:docMk/>
            <pc:sldMk cId="522103900" sldId="338"/>
            <ac:picMk id="48130" creationId="{00000000-0000-0000-0000-000000000000}"/>
          </ac:picMkLst>
        </pc:picChg>
      </pc:sldChg>
      <pc:sldChg chg="modSp mod">
        <pc:chgData name="Bob Brown" userId="de4355ee-7296-4195-ba97-c8dead83c87d" providerId="ADAL" clId="{423DE267-6777-44BD-9833-99DC908ABCAC}" dt="2024-07-24T20:13:45.977" v="1754" actId="962"/>
        <pc:sldMkLst>
          <pc:docMk/>
          <pc:sldMk cId="2480878766" sldId="379"/>
        </pc:sldMkLst>
        <pc:picChg chg="mod">
          <ac:chgData name="Bob Brown" userId="de4355ee-7296-4195-ba97-c8dead83c87d" providerId="ADAL" clId="{423DE267-6777-44BD-9833-99DC908ABCAC}" dt="2024-07-24T20:13:45.977" v="1754" actId="962"/>
          <ac:picMkLst>
            <pc:docMk/>
            <pc:sldMk cId="2480878766" sldId="379"/>
            <ac:picMk id="6" creationId="{00000000-0000-0000-0000-000000000000}"/>
          </ac:picMkLst>
        </pc:picChg>
      </pc:sldChg>
      <pc:sldChg chg="modSp mod">
        <pc:chgData name="Bob Brown" userId="de4355ee-7296-4195-ba97-c8dead83c87d" providerId="ADAL" clId="{423DE267-6777-44BD-9833-99DC908ABCAC}" dt="2024-07-24T20:15:32.546" v="2286" actId="962"/>
        <pc:sldMkLst>
          <pc:docMk/>
          <pc:sldMk cId="3743044902" sldId="385"/>
        </pc:sldMkLst>
        <pc:picChg chg="mod">
          <ac:chgData name="Bob Brown" userId="de4355ee-7296-4195-ba97-c8dead83c87d" providerId="ADAL" clId="{423DE267-6777-44BD-9833-99DC908ABCAC}" dt="2024-07-24T20:15:32.546" v="2286" actId="962"/>
          <ac:picMkLst>
            <pc:docMk/>
            <pc:sldMk cId="3743044902" sldId="385"/>
            <ac:picMk id="4" creationId="{CD318483-C984-0042-8134-F9EEC33F51E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8CC673-7039-4BA3-A85D-C75942435BBB}" type="datetimeFigureOut">
              <a:rPr lang="en-US" smtClean="0"/>
              <a:t>7/24/24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FDBE1B-7DD9-4C4D-A6E6-F87021C42B15}" type="slidenum">
              <a:rPr lang="en-US" smtClean="0"/>
              <a:t>‹#›</a:t>
            </a:fld>
            <a:endParaRPr lang="en-US"/>
          </a:p>
        </p:txBody>
      </p:sp>
    </p:spTree>
    <p:extLst>
      <p:ext uri="{BB962C8B-B14F-4D97-AF65-F5344CB8AC3E}">
        <p14:creationId xmlns:p14="http://schemas.microsoft.com/office/powerpoint/2010/main" val="926874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n.wikipedia.org/wiki/Information_assurance"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http://en.wikipedia.org/wiki/Rubik's_Cube" TargetMode="External"/><Relationship Id="rId4" Type="http://schemas.openxmlformats.org/officeDocument/2006/relationships/hyperlink" Target="http://en.wikipedia.org/wiki/Dimension"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100" dirty="0"/>
              <a:t>Examples</a:t>
            </a:r>
          </a:p>
          <a:p>
            <a:pPr lvl="1"/>
            <a:r>
              <a:rPr lang="en-US" sz="1900" dirty="0"/>
              <a:t>POTS - plain old telephone service</a:t>
            </a:r>
          </a:p>
          <a:p>
            <a:pPr lvl="1"/>
            <a:r>
              <a:rPr lang="en-US" sz="1900" dirty="0"/>
              <a:t>Web servers and Web browsers</a:t>
            </a:r>
          </a:p>
          <a:p>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2</a:t>
            </a:fld>
            <a:endParaRPr lang="en-US"/>
          </a:p>
        </p:txBody>
      </p:sp>
    </p:spTree>
    <p:extLst>
      <p:ext uri="{BB962C8B-B14F-4D97-AF65-F5344CB8AC3E}">
        <p14:creationId xmlns:p14="http://schemas.microsoft.com/office/powerpoint/2010/main" val="379459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definition of working set on Microsoft’s web pages is </a:t>
            </a:r>
            <a:r>
              <a:rPr lang="en-US" i="1" dirty="0"/>
              <a:t>wrong</a:t>
            </a:r>
            <a:r>
              <a:rPr lang="en-US" dirty="0"/>
              <a:t> and will not be accepted as a correct answer.</a:t>
            </a:r>
          </a:p>
        </p:txBody>
      </p:sp>
      <p:sp>
        <p:nvSpPr>
          <p:cNvPr id="4" name="Slide Number Placeholder 3"/>
          <p:cNvSpPr>
            <a:spLocks noGrp="1"/>
          </p:cNvSpPr>
          <p:nvPr>
            <p:ph type="sldNum" sz="quarter" idx="5"/>
          </p:nvPr>
        </p:nvSpPr>
        <p:spPr/>
        <p:txBody>
          <a:bodyPr/>
          <a:lstStyle/>
          <a:p>
            <a:fld id="{24FDBE1B-7DD9-4C4D-A6E6-F87021C42B15}" type="slidenum">
              <a:rPr lang="en-US" smtClean="0"/>
              <a:t>25</a:t>
            </a:fld>
            <a:endParaRPr lang="en-US"/>
          </a:p>
        </p:txBody>
      </p:sp>
    </p:spTree>
    <p:extLst>
      <p:ext uri="{BB962C8B-B14F-4D97-AF65-F5344CB8AC3E}">
        <p14:creationId xmlns:p14="http://schemas.microsoft.com/office/powerpoint/2010/main" val="2254679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D8E8910B-81F4-439D-9C3E-DB3000A3632F}" type="slidenum">
              <a:rPr lang="en-US" smtClean="0"/>
              <a:pPr/>
              <a:t>28</a:t>
            </a:fld>
            <a:endParaRPr lang="en-US"/>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r>
              <a:rPr lang="en-US" dirty="0"/>
              <a:t>The cluster is the smallest unit of disk space that the operating system can allocate.  No matter how small a file is, it will take at least one cluster on disk.  Exception: Microsoft’s NTFS stores very small files, about 1  K or less, in the directory structure, specifically in the master file table, or </a:t>
            </a:r>
            <a:r>
              <a:rPr lang="en-US" dirty="0" err="1"/>
              <a:t>MFT</a:t>
            </a:r>
            <a:r>
              <a:rPr lang="en-US" dirty="0"/>
              <a:t>.</a:t>
            </a:r>
          </a:p>
          <a:p>
            <a:endParaRPr lang="en-US" dirty="0"/>
          </a:p>
        </p:txBody>
      </p:sp>
      <p:sp>
        <p:nvSpPr>
          <p:cNvPr id="4" name="Slide Number Placeholder 3"/>
          <p:cNvSpPr>
            <a:spLocks noGrp="1"/>
          </p:cNvSpPr>
          <p:nvPr>
            <p:ph type="sldNum" sz="quarter" idx="5"/>
          </p:nvPr>
        </p:nvSpPr>
        <p:spPr/>
        <p:txBody>
          <a:bodyPr/>
          <a:lstStyle/>
          <a:p>
            <a:fld id="{12EAE5D1-C023-4499-85D3-4202AD6073B0}" type="slidenum">
              <a:rPr lang="en-US" smtClean="0"/>
              <a:t>33</a:t>
            </a:fld>
            <a:endParaRPr lang="en-US"/>
          </a:p>
        </p:txBody>
      </p:sp>
    </p:spTree>
    <p:extLst>
      <p:ext uri="{BB962C8B-B14F-4D97-AF65-F5344CB8AC3E}">
        <p14:creationId xmlns:p14="http://schemas.microsoft.com/office/powerpoint/2010/main" val="1837094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domain of discourse is just a way of making clear the entire set of things described by the database.  For example, a hospital database would likely include doctors, patients, and drugs, but would likely not include automobile transmissions. </a:t>
            </a:r>
          </a:p>
        </p:txBody>
      </p:sp>
      <p:sp>
        <p:nvSpPr>
          <p:cNvPr id="4" name="Slide Number Placeholder 3"/>
          <p:cNvSpPr>
            <a:spLocks noGrp="1"/>
          </p:cNvSpPr>
          <p:nvPr>
            <p:ph type="sldNum" sz="quarter" idx="5"/>
          </p:nvPr>
        </p:nvSpPr>
        <p:spPr/>
        <p:txBody>
          <a:bodyPr/>
          <a:lstStyle/>
          <a:p>
            <a:fld id="{24FDBE1B-7DD9-4C4D-A6E6-F87021C42B15}" type="slidenum">
              <a:rPr lang="en-US" smtClean="0"/>
              <a:t>38</a:t>
            </a:fld>
            <a:endParaRPr lang="en-US"/>
          </a:p>
        </p:txBody>
      </p:sp>
    </p:spTree>
    <p:extLst>
      <p:ext uri="{BB962C8B-B14F-4D97-AF65-F5344CB8AC3E}">
        <p14:creationId xmlns:p14="http://schemas.microsoft.com/office/powerpoint/2010/main" val="1935937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earliest database management systems was IBM’s</a:t>
            </a:r>
          </a:p>
          <a:p>
            <a:r>
              <a:rPr lang="en-US" dirty="0"/>
              <a:t>Information Management System, IMS. The original IMS design was to produce a bill of materials for a spacecraft. A bill of materials is inherently hierarchical, with the finished product, in this case a spacecraft, at the top of the</a:t>
            </a:r>
          </a:p>
          <a:p>
            <a:r>
              <a:rPr lang="en-US" dirty="0"/>
              <a:t>hierarchy. Below that are the sub-components, sub-sub-components, all the</a:t>
            </a:r>
          </a:p>
          <a:p>
            <a:r>
              <a:rPr lang="en-US" dirty="0"/>
              <a:t>way down to individual nuts, bolts, and other parts. IMS worked very well in</a:t>
            </a:r>
          </a:p>
          <a:p>
            <a:r>
              <a:rPr lang="en-US" dirty="0"/>
              <a:t>hierarchical applications but fit less well in other applications.</a:t>
            </a:r>
          </a:p>
          <a:p>
            <a:endParaRPr lang="en-US" dirty="0"/>
          </a:p>
          <a:p>
            <a:r>
              <a:rPr lang="en-US" dirty="0">
                <a:effectLst/>
                <a:latin typeface="Times New Roman" panose="02020603050405020304" pitchFamily="18" charset="0"/>
              </a:rPr>
              <a:t>A Relational Model of Data for Large</a:t>
            </a:r>
            <a:br>
              <a:rPr lang="en-US" dirty="0"/>
            </a:br>
            <a:r>
              <a:rPr lang="en-US" dirty="0">
                <a:effectLst/>
                <a:latin typeface="Times New Roman" panose="02020603050405020304" pitchFamily="18" charset="0"/>
              </a:rPr>
              <a:t>Shared Data Banks” in the Communications of the ACM (Codd, 1970). As a re-</a:t>
            </a:r>
            <a:br>
              <a:rPr lang="en-US" dirty="0"/>
            </a:br>
            <a:r>
              <a:rPr lang="en-US" dirty="0" err="1">
                <a:effectLst/>
                <a:latin typeface="Times New Roman" panose="02020603050405020304" pitchFamily="18" charset="0"/>
              </a:rPr>
              <a:t>sult</a:t>
            </a:r>
            <a:r>
              <a:rPr lang="en-US" dirty="0">
                <a:effectLst/>
                <a:latin typeface="Times New Roman" panose="02020603050405020304" pitchFamily="18" charset="0"/>
              </a:rPr>
              <a:t> of this work, the Association for computing Machinery presented Codd</a:t>
            </a:r>
            <a:br>
              <a:rPr lang="en-US" dirty="0"/>
            </a:br>
            <a:r>
              <a:rPr lang="en-US" dirty="0">
                <a:effectLst/>
                <a:latin typeface="Times New Roman" panose="02020603050405020304" pitchFamily="18" charset="0"/>
              </a:rPr>
              <a:t>with the Turing Award in 1981.</a:t>
            </a:r>
            <a:endParaRPr lang="en-US" dirty="0"/>
          </a:p>
        </p:txBody>
      </p:sp>
      <p:sp>
        <p:nvSpPr>
          <p:cNvPr id="4" name="Slide Number Placeholder 3"/>
          <p:cNvSpPr>
            <a:spLocks noGrp="1"/>
          </p:cNvSpPr>
          <p:nvPr>
            <p:ph type="sldNum" sz="quarter" idx="5"/>
          </p:nvPr>
        </p:nvSpPr>
        <p:spPr/>
        <p:txBody>
          <a:bodyPr/>
          <a:lstStyle/>
          <a:p>
            <a:fld id="{366D0CC0-7DEC-4669-89B3-BB4AD4EFB3AA}" type="slidenum">
              <a:rPr lang="en-US" smtClean="0"/>
              <a:t>39</a:t>
            </a:fld>
            <a:endParaRPr lang="en-US"/>
          </a:p>
        </p:txBody>
      </p:sp>
    </p:spTree>
    <p:extLst>
      <p:ext uri="{BB962C8B-B14F-4D97-AF65-F5344CB8AC3E}">
        <p14:creationId xmlns:p14="http://schemas.microsoft.com/office/powerpoint/2010/main" val="650662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BB85E82-1603-4EC9-8881-DD113D7AFCC5}" type="slidenum">
              <a:rPr lang="en-US"/>
              <a:pPr/>
              <a:t>45</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74725" y="4560888"/>
            <a:ext cx="5365750" cy="4319587"/>
          </a:xfrm>
          <a:noFill/>
          <a:ln/>
        </p:spPr>
        <p:txBody>
          <a:bodyPr/>
          <a:lstStyle/>
          <a:p>
            <a:pPr eaLnBrk="1" hangingPunct="1"/>
            <a:r>
              <a:rPr lang="en-US"/>
              <a:t>Confidentiality: a good example is cryptography, which traditionally is used to protect secret messages. But cryptography is traditionally used to protect data, not resources. Resources are protected by limiting information, for example by using firewalls or address translation mechanisms.</a:t>
            </a:r>
          </a:p>
          <a:p>
            <a:pPr eaLnBrk="1" hangingPunct="1"/>
            <a:endParaRPr lang="en-US"/>
          </a:p>
          <a:p>
            <a:pPr eaLnBrk="1" hangingPunct="1"/>
            <a:r>
              <a:rPr lang="en-US"/>
              <a:t>Integrity: a good example here is that of an interrupted database transaction, leaving the database in an inconsistent state (this foreshadows the Clark-Wilson model). Trustworthiness of both data and origin affects integrity, as noted in the book’s example. That integrity is tied to trustworthiness makes it much harder to quantify than confidentiality. Cryptography provides mechanisms for detecting violations of integrity, but not preventing them (e.g., a digital signature can be used to determine if data has changed). </a:t>
            </a:r>
          </a:p>
          <a:p>
            <a:pPr eaLnBrk="1" hangingPunct="1"/>
            <a:endParaRPr lang="en-US"/>
          </a:p>
          <a:p>
            <a:pPr eaLnBrk="1" hangingPunct="1"/>
            <a:r>
              <a:rPr lang="en-US"/>
              <a:t>Availability: this is usually defined in terms of “quality of service,” in which authorized users are expected to receive a specific level of service (stated in terms of a metric). Denial of service attacks are attempts to block availability.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2EE113E-0582-46CF-B1AB-C105B1B2D3D6}" type="slidenum">
              <a:rPr lang="en-US"/>
              <a:pPr/>
              <a:t>46</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74725" y="4560888"/>
            <a:ext cx="5365750" cy="4319587"/>
          </a:xfrm>
          <a:noFill/>
          <a:ln/>
        </p:spPr>
        <p:txBody>
          <a:bodyPr/>
          <a:lstStyle/>
          <a:p>
            <a:pPr eaLnBrk="1" hangingPunct="1"/>
            <a:r>
              <a:rPr lang="en-US" altLang="en-US" dirty="0"/>
              <a:t>This graphic informs the fundamental approach of the chapter and can be used to illustrate the intersection of information states (x-axis), key properties of C.I.A. (y-axis) and the three primary means to implement (policy, education and technology).</a:t>
            </a:r>
          </a:p>
          <a:p>
            <a:pPr eaLnBrk="1" hangingPunct="1"/>
            <a:endParaRPr lang="en-US" altLang="en-US" dirty="0"/>
          </a:p>
          <a:p>
            <a:r>
              <a:rPr lang="en-US" dirty="0"/>
              <a:t>In 1991, John </a:t>
            </a:r>
            <a:r>
              <a:rPr lang="en-US" dirty="0" err="1"/>
              <a:t>McCumber</a:t>
            </a:r>
            <a:r>
              <a:rPr lang="en-US" dirty="0"/>
              <a:t> created a model framework for establishing and evaluating information security (</a:t>
            </a:r>
            <a:r>
              <a:rPr lang="en-US" dirty="0">
                <a:hlinkClick r:id="rId3" tooltip="Information assurance"/>
              </a:rPr>
              <a:t>information assurance</a:t>
            </a:r>
            <a:r>
              <a:rPr lang="en-US" dirty="0"/>
              <a:t>) programs, now known as </a:t>
            </a:r>
            <a:r>
              <a:rPr lang="en-US" b="1" dirty="0"/>
              <a:t>The </a:t>
            </a:r>
            <a:r>
              <a:rPr lang="en-US" b="1" dirty="0" err="1"/>
              <a:t>McCumber</a:t>
            </a:r>
            <a:r>
              <a:rPr lang="en-US" b="1" dirty="0"/>
              <a:t> Cube</a:t>
            </a:r>
            <a:r>
              <a:rPr lang="en-US" dirty="0"/>
              <a:t>. This security model is depicted as a </a:t>
            </a:r>
            <a:r>
              <a:rPr lang="en-US" dirty="0">
                <a:hlinkClick r:id="rId4" tooltip="Dimension"/>
              </a:rPr>
              <a:t>three dimensional</a:t>
            </a:r>
            <a:r>
              <a:rPr lang="en-US" dirty="0"/>
              <a:t> </a:t>
            </a:r>
            <a:r>
              <a:rPr lang="en-US" dirty="0">
                <a:hlinkClick r:id="rId5" tooltip="Rubik's Cube"/>
              </a:rPr>
              <a:t>Rubik's Cube</a:t>
            </a:r>
            <a:r>
              <a:rPr lang="en-US" dirty="0"/>
              <a:t>-like grid.</a:t>
            </a:r>
          </a:p>
          <a:p>
            <a:r>
              <a:rPr lang="en-US" dirty="0"/>
              <a:t>The concept of this model is that, in developing </a:t>
            </a:r>
            <a:r>
              <a:rPr lang="en-US" dirty="0">
                <a:hlinkClick r:id="rId3" tooltip="Information assurance"/>
              </a:rPr>
              <a:t>information assurance</a:t>
            </a:r>
            <a:r>
              <a:rPr lang="en-US" dirty="0"/>
              <a:t> systems, organizations must consider the interconnectedness of all the different factors that impact them. To devise a robust </a:t>
            </a:r>
            <a:r>
              <a:rPr lang="en-US" dirty="0">
                <a:hlinkClick r:id="rId3" tooltip="Information assurance"/>
              </a:rPr>
              <a:t>information assurance</a:t>
            </a:r>
            <a:r>
              <a:rPr lang="en-US" dirty="0"/>
              <a:t> program, one must consider not only the security goals of the program (see below), but also how these goals relate specifically to the various states in which information can reside in a system and the full range of available security safeguards that must be considered in the design. The </a:t>
            </a:r>
            <a:r>
              <a:rPr lang="en-US" dirty="0" err="1"/>
              <a:t>McCumber</a:t>
            </a:r>
            <a:r>
              <a:rPr lang="en-US" dirty="0"/>
              <a:t> model helps one to remember to consider all important design aspects without becoming too focused on any one in particular (i.e., relying exclusively on technical controls at the expense of requisite policies and end-user training).</a:t>
            </a:r>
          </a:p>
          <a:p>
            <a:pPr eaLnBrk="1" hangingPunct="1"/>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EF2CFF0-11D0-4FAD-AE63-7217E77F072F}" type="slidenum">
              <a:rPr lang="en-US"/>
              <a:pPr/>
              <a:t>47</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74725" y="4560888"/>
            <a:ext cx="5365750" cy="4319587"/>
          </a:xfrm>
          <a:noFill/>
          <a:ln/>
        </p:spPr>
        <p:txBody>
          <a:bodyPr/>
          <a:lstStyle/>
          <a:p>
            <a:pPr eaLnBrk="1" hangingPunct="1"/>
            <a:r>
              <a:rPr lang="en-US"/>
              <a:t>Prevention is ideal, because then there are no successful attacks.</a:t>
            </a:r>
          </a:p>
          <a:p>
            <a:pPr eaLnBrk="1" hangingPunct="1"/>
            <a:r>
              <a:rPr lang="en-US"/>
              <a:t>Detection occurs after someone violates the policy. The mechanism determines that a violation of the policy has occurred (or is underway), and reports it. The system (or system security officer) must then respond appropriately.</a:t>
            </a:r>
          </a:p>
          <a:p>
            <a:pPr eaLnBrk="1" hangingPunct="1"/>
            <a:r>
              <a:rPr lang="en-US"/>
              <a:t>Recovery means that the system continues to function correctly, possibly after a period during which it fails to function correctly. If the system functions correctly always, but possibly with degraded services, it is said to be intrusion tolerant. This is very difficult to do correctly; usually, recovery means that the attack is stopped, the system fixed (which may involve shutting down the system for some time, or making it unavailable to all users except the system security officers), and then the system resumes correct operations.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AA92856-85A9-4610-9903-72EA9A95B532}" type="slidenum">
              <a:rPr lang="en-US"/>
              <a:pPr/>
              <a:t>48</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74725" y="4560888"/>
            <a:ext cx="5365750" cy="4319587"/>
          </a:xfrm>
          <a:noFill/>
          <a:ln/>
        </p:spPr>
        <p:txBody>
          <a:bodyPr/>
          <a:lstStyle/>
          <a:p>
            <a:pPr eaLnBrk="1" hangingPunct="1"/>
            <a:r>
              <a:rPr lang="en-US" b="1" dirty="0">
                <a:cs typeface="Times New Roman" pitchFamily="18" charset="0"/>
              </a:rPr>
              <a:t>Introduction</a:t>
            </a:r>
            <a:endParaRPr lang="en-US" b="1" dirty="0">
              <a:cs typeface="Arial" charset="0"/>
            </a:endParaRPr>
          </a:p>
          <a:p>
            <a:pPr eaLnBrk="1" hangingPunct="1"/>
            <a:r>
              <a:rPr lang="en-US" dirty="0">
                <a:cs typeface="Times New Roman" pitchFamily="18" charset="0"/>
              </a:rPr>
              <a:t>The Security Systems Development Life Cycle (or </a:t>
            </a:r>
            <a:r>
              <a:rPr lang="en-US" dirty="0" err="1">
                <a:cs typeface="Times New Roman" pitchFamily="18" charset="0"/>
              </a:rPr>
              <a:t>SecSDLC</a:t>
            </a:r>
            <a:r>
              <a:rPr lang="en-US" dirty="0">
                <a:cs typeface="Times New Roman" pitchFamily="18" charset="0"/>
              </a:rPr>
              <a:t>) is a process framework or methodology that can be used in a flexible fashion to assist organizations in deploying information security initiatives. </a:t>
            </a:r>
          </a:p>
          <a:p>
            <a:pPr eaLnBrk="1" hangingPunct="1"/>
            <a:r>
              <a:rPr lang="en-US" b="1" dirty="0">
                <a:cs typeface="Times New Roman" pitchFamily="18" charset="0"/>
              </a:rPr>
              <a:t>Risk identification</a:t>
            </a:r>
            <a:r>
              <a:rPr lang="en-US" dirty="0">
                <a:cs typeface="Times New Roman" pitchFamily="18" charset="0"/>
              </a:rPr>
              <a:t> is the formal process of examining and documenting the current information technology security situation.</a:t>
            </a:r>
          </a:p>
          <a:p>
            <a:pPr eaLnBrk="1" hangingPunct="1"/>
            <a:r>
              <a:rPr lang="en-US" dirty="0">
                <a:cs typeface="Times New Roman" pitchFamily="18" charset="0"/>
              </a:rPr>
              <a:t>Risk identification is conducted within the larger process of identifying and justifying risk controls, known as </a:t>
            </a:r>
            <a:r>
              <a:rPr lang="en-US" b="1" dirty="0">
                <a:cs typeface="Times New Roman" pitchFamily="18" charset="0"/>
              </a:rPr>
              <a:t>risk management</a:t>
            </a:r>
            <a:r>
              <a:rPr lang="en-US" dirty="0">
                <a:cs typeface="Times New Roman" pitchFamily="18" charset="0"/>
              </a:rPr>
              <a:t>.  </a:t>
            </a:r>
          </a:p>
          <a:p>
            <a:pPr eaLnBrk="1" hangingPunct="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We’re supposed to be talking about identification and authentication today, and we need some definitions in order to do that.</a:t>
            </a:r>
          </a:p>
          <a:p>
            <a:r>
              <a:rPr lang="en-US" dirty="0"/>
              <a:t>The first definition is that of principle, and that is a unique entity like maybe a person, so I could be a principle, so could you. An identity specifies a principal. So I have a number of identities. Triple-0 48096 is my banner identity. “bbrown’ is my email identity. Robert L. Brown is my legal identity, and so on. All of those things specify me and they’re used for different purposes. </a:t>
            </a:r>
          </a:p>
          <a:p>
            <a:r>
              <a:rPr lang="en-US" dirty="0"/>
              <a:t>Authentication is the binding of that representation of identity to some internal system. </a:t>
            </a:r>
          </a:p>
          <a:p>
            <a:r>
              <a:rPr lang="en-US" dirty="0"/>
              <a:t>And to make that a little shorter, identification asks who you are and authentication says prove it. </a:t>
            </a:r>
          </a:p>
          <a:p>
            <a:pPr defTabSz="878098">
              <a:defRPr/>
            </a:pPr>
            <a:r>
              <a:rPr lang="en-US" dirty="0"/>
              <a:t>All of the access decisions and all of the resource allocation decisions that a system makes depend on correct binding of identity. So if you can get access to my banner password--please don’t. If you can, you could go post grades for yourself, ‘cause I can post grades for you. Right? If an incorrect binding takes place, then all the rest of security having to do with access and resource allocation fails. And there are some bad problems with that but let me finish the slide first. To repeat, identification asks the question, who are you. And for a number of the systems around here, I am “</a:t>
            </a:r>
            <a:r>
              <a:rPr lang="en-US" dirty="0" err="1"/>
              <a:t>bbrown</a:t>
            </a:r>
            <a:r>
              <a:rPr lang="en-US" dirty="0"/>
              <a:t>” so that’s what I type in. Authentication is the challenge that says prove it, and I type a password like </a:t>
            </a:r>
            <a:r>
              <a:rPr lang="en-US" dirty="0" err="1"/>
              <a:t>xyzzy</a:t>
            </a:r>
            <a:r>
              <a:rPr lang="en-US" dirty="0"/>
              <a:t>. That is not my password. It has never been and it never will be. It is the mnemonic for vector multiplication in three dimensions, also a fake password from the Adventure game from long ago.</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49</a:t>
            </a:fld>
            <a:endParaRPr lang="en-US"/>
          </a:p>
        </p:txBody>
      </p:sp>
    </p:spTree>
    <p:extLst>
      <p:ext uri="{BB962C8B-B14F-4D97-AF65-F5344CB8AC3E}">
        <p14:creationId xmlns:p14="http://schemas.microsoft.com/office/powerpoint/2010/main" val="250137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100" dirty="0"/>
              <a:t>The link can also be a lightning bolt or pipe.</a:t>
            </a:r>
          </a:p>
          <a:p>
            <a:endParaRPr lang="en-US" sz="2100" dirty="0"/>
          </a:p>
          <a:p>
            <a:r>
              <a:rPr lang="en-US" sz="2100" dirty="0"/>
              <a:t>“Channel” has an alternate definition: one of several signals on a broadband medium, like a radio or television channel.</a:t>
            </a:r>
            <a:endParaRPr lang="en-US" sz="1900" dirty="0"/>
          </a:p>
          <a:p>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3</a:t>
            </a:fld>
            <a:endParaRPr lang="en-US"/>
          </a:p>
        </p:txBody>
      </p:sp>
    </p:spTree>
    <p:extLst>
      <p:ext uri="{BB962C8B-B14F-4D97-AF65-F5344CB8AC3E}">
        <p14:creationId xmlns:p14="http://schemas.microsoft.com/office/powerpoint/2010/main" val="2294543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So I can authenticate that is, I can do the ‘prove it’ part in one or more of three factors: something I know, something I have and something that I am. So something I know might be a password. Something I have might be a Smartcard, as the one I use to unlock the door, or even a metal key. If I’m the only one who’s supposed to have the key to my car, then this key authenticates me to the car as somebody who should be allowed to drive it. Even though the car is not as smart as some computers, it’s an authenticator. The third factor is something you are. My state-issue laptop has a fingerprint reader on it which I have never bothered to setup because the laptop spends most of its life closed in a docking station and the fingerprint reader’s inside, which makes it useless. But fingerprints something I am, some biometric identification, retinal scan, hand geometry. Put your hand on a sensor. Different people’s hand geometries are all different. I can use two or more of those authenticators, and that’s called Multi-Factor Authentication. Some, but not all of the card readers that work the door locks in this building have keypads on them. And I might be given a personal identifying number and the Smartcard. What that buys me, and that’s something I have, the Smartcard and something I know, the number. What that buys us in terms of security is, if I lose the wallet containing the Smartcard, as things stand right now, anybody can get into any room I’m allowed to get into, just by waving the wallet in front of the reader. If we were using Two Factor identification, Smartcard and identifying number, then the loss of my wallet, or the Smartcard, really, does not compromise security of these rooms all by itself. I’ve still lost my wallet but people can’t use it to get into the classrooms to which I have access. That’s Multi-Factor Authentication.</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50</a:t>
            </a:fld>
            <a:endParaRPr lang="en-US"/>
          </a:p>
        </p:txBody>
      </p:sp>
    </p:spTree>
    <p:extLst>
      <p:ext uri="{BB962C8B-B14F-4D97-AF65-F5344CB8AC3E}">
        <p14:creationId xmlns:p14="http://schemas.microsoft.com/office/powerpoint/2010/main" val="946486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Certified Information Systems Security Professional (CISSP) Common Body of Knowledge says</a:t>
            </a:r>
          </a:p>
          <a:p>
            <a:r>
              <a:rPr lang="en-US" dirty="0"/>
              <a:t>cryptography also protects availability. That is something of a stretch to say the leas</a:t>
            </a:r>
          </a:p>
        </p:txBody>
      </p:sp>
      <p:sp>
        <p:nvSpPr>
          <p:cNvPr id="4" name="Slide Number Placeholder 3"/>
          <p:cNvSpPr>
            <a:spLocks noGrp="1"/>
          </p:cNvSpPr>
          <p:nvPr>
            <p:ph type="sldNum" sz="quarter" idx="5"/>
          </p:nvPr>
        </p:nvSpPr>
        <p:spPr/>
        <p:txBody>
          <a:bodyPr/>
          <a:lstStyle/>
          <a:p>
            <a:fld id="{5B105370-7C87-4711-A91A-AB7A78ABA291}" type="slidenum">
              <a:rPr lang="en-US" smtClean="0"/>
              <a:t>53</a:t>
            </a:fld>
            <a:endParaRPr lang="en-US"/>
          </a:p>
        </p:txBody>
      </p:sp>
    </p:spTree>
    <p:extLst>
      <p:ext uri="{BB962C8B-B14F-4D97-AF65-F5344CB8AC3E}">
        <p14:creationId xmlns:p14="http://schemas.microsoft.com/office/powerpoint/2010/main" val="3392474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Cryptosystems can be either absolutely secure or computationally secure.</a:t>
            </a:r>
          </a:p>
          <a:p>
            <a:r>
              <a:rPr lang="en-US" dirty="0">
                <a:latin typeface="Times New Roman" pitchFamily="18" charset="0"/>
                <a:cs typeface="Times New Roman" pitchFamily="18" charset="0"/>
              </a:rPr>
              <a:t>A cryptosystem is </a:t>
            </a:r>
            <a:r>
              <a:rPr lang="en-US" i="1" dirty="0">
                <a:latin typeface="Times New Roman" pitchFamily="18" charset="0"/>
                <a:cs typeface="Times New Roman" pitchFamily="18" charset="0"/>
              </a:rPr>
              <a:t>absolutely secure </a:t>
            </a:r>
            <a:r>
              <a:rPr lang="en-US" dirty="0">
                <a:latin typeface="Times New Roman" pitchFamily="18" charset="0"/>
                <a:cs typeface="Times New Roman" pitchFamily="18" charset="0"/>
              </a:rPr>
              <a:t>if there is no way to recover the plaintext without the key.  (And, of course, the algorithm.)  The one time pad is an absolutely secure cryptosystem.</a:t>
            </a:r>
          </a:p>
          <a:p>
            <a:r>
              <a:rPr lang="en-US" dirty="0">
                <a:latin typeface="Times New Roman" pitchFamily="18" charset="0"/>
                <a:cs typeface="Times New Roman" pitchFamily="18" charset="0"/>
              </a:rPr>
              <a:t>Most cryptosystems </a:t>
            </a:r>
            <a:r>
              <a:rPr lang="en-US" i="1" dirty="0">
                <a:latin typeface="Times New Roman" pitchFamily="18" charset="0"/>
                <a:cs typeface="Times New Roman" pitchFamily="18" charset="0"/>
              </a:rPr>
              <a:t>are computationally secure</a:t>
            </a:r>
            <a:r>
              <a:rPr lang="en-US" dirty="0">
                <a:latin typeface="Times New Roman" pitchFamily="18" charset="0"/>
                <a:cs typeface="Times New Roman" pitchFamily="18" charset="0"/>
              </a:rPr>
              <a:t>.  That means there exists a way to crack the system, but it would take so long that the information would</a:t>
            </a:r>
            <a:r>
              <a:rPr lang="en-US" baseline="0" dirty="0">
                <a:latin typeface="Times New Roman" pitchFamily="18" charset="0"/>
                <a:cs typeface="Times New Roman" pitchFamily="18" charset="0"/>
              </a:rPr>
              <a:t> be valueless when recovered.  At first that may seem to be a serious limitation, but consider how long a message like, “We attack at dawn!” must remain secure.  For many computationally secure systems, the time to break the cipher could be hundreds of thousands of years.</a:t>
            </a:r>
          </a:p>
          <a:p>
            <a:pPr marL="0" marR="0">
              <a:lnSpc>
                <a:spcPct val="115000"/>
              </a:lnSpc>
              <a:spcBef>
                <a:spcPts val="0"/>
              </a:spcBef>
              <a:spcAft>
                <a:spcPts val="1000"/>
              </a:spcAft>
            </a:pPr>
            <a:r>
              <a:rPr lang="en-US" baseline="0" dirty="0">
                <a:latin typeface="Times New Roman" pitchFamily="18" charset="0"/>
                <a:cs typeface="Times New Roman" pitchFamily="18" charset="0"/>
              </a:rPr>
              <a:t>Even for more practical examples, a cryptosystem that will withstand attack for a few decades is likely to be sufficient. </a:t>
            </a:r>
            <a:r>
              <a:rPr lang="en-US" sz="1200" dirty="0">
                <a:latin typeface="Times New Roman"/>
                <a:ea typeface="Times New Roman"/>
                <a:cs typeface="Times New Roman"/>
              </a:rPr>
              <a:t>Let me suggest a different and perhaps more real world question. How long, if I want to encrypt credit card numbers for me, my own credit card numbers. I’m 60-harrumph years old. How long does that system need to withstand attack by the Ukrainian Mafia? </a:t>
            </a:r>
            <a:endParaRPr lang="en-US" sz="1100" dirty="0">
              <a:latin typeface="Calibri"/>
              <a:ea typeface="Times New Roman"/>
              <a:cs typeface="Times New Roman"/>
            </a:endParaRPr>
          </a:p>
          <a:p>
            <a:r>
              <a:rPr lang="en-US" sz="1200" dirty="0">
                <a:latin typeface="Times New Roman"/>
                <a:ea typeface="Times New Roman"/>
              </a:rPr>
              <a:t>Yeah, until I die! It’s a pretty good bet that another 60 years is good enough, right? It’s a pretty good bet that I am not around here charging stuff to my American Express card 60 years from now. So the cryptosystem doesn’t have to stand up for 600,000 times the age of the universe, withstanding an attack for 60 or 100 years is plenty good enough.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55</a:t>
            </a:fld>
            <a:endParaRPr lang="en-US"/>
          </a:p>
        </p:txBody>
      </p:sp>
    </p:spTree>
    <p:extLst>
      <p:ext uri="{BB962C8B-B14F-4D97-AF65-F5344CB8AC3E}">
        <p14:creationId xmlns:p14="http://schemas.microsoft.com/office/powerpoint/2010/main" val="32789933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a:latin typeface="Times New Roman"/>
                <a:ea typeface="Times New Roman"/>
                <a:cs typeface="Times New Roman"/>
              </a:rPr>
              <a:t>In symmetric or classical cryptography, there’s one key. The sender and the receiver each have a copy of it. If they don’t have the same thing they’ve got something that can be trivially converted from one to another. There are two kinds of classical cryptography ciphers: transposition ciphers and substitution ciphers. In transposition ciphers we’re mixing things up, we’re transposing characters. In Substitution ciphers like the </a:t>
            </a:r>
            <a:r>
              <a:rPr lang="en-US" sz="1200" dirty="0" err="1">
                <a:latin typeface="Times New Roman"/>
                <a:ea typeface="Times New Roman"/>
                <a:cs typeface="Times New Roman"/>
              </a:rPr>
              <a:t>C</a:t>
            </a:r>
            <a:r>
              <a:rPr lang="en-US" sz="1200" dirty="0" err="1">
                <a:solidFill>
                  <a:srgbClr val="000000"/>
                </a:solidFill>
                <a:latin typeface="Times New Roman"/>
                <a:ea typeface="Times New Roman"/>
                <a:cs typeface="Times New Roman"/>
              </a:rPr>
              <a:t>æ</a:t>
            </a:r>
            <a:r>
              <a:rPr lang="en-US" sz="1200" dirty="0" err="1">
                <a:latin typeface="Times New Roman"/>
                <a:ea typeface="Times New Roman"/>
                <a:cs typeface="Times New Roman"/>
              </a:rPr>
              <a:t>sar</a:t>
            </a:r>
            <a:r>
              <a:rPr lang="en-US" sz="1200" dirty="0">
                <a:latin typeface="Times New Roman"/>
                <a:ea typeface="Times New Roman"/>
                <a:cs typeface="Times New Roman"/>
              </a:rPr>
              <a:t> cipher, we’re substituting one character for another. It’s possible to do both of those things and when I have a cipher that does both of those things that’s called a Product Cipher.</a:t>
            </a:r>
          </a:p>
          <a:p>
            <a:pPr marL="0" marR="0">
              <a:lnSpc>
                <a:spcPct val="115000"/>
              </a:lnSpc>
              <a:spcBef>
                <a:spcPts val="0"/>
              </a:spcBef>
              <a:spcAft>
                <a:spcPts val="1000"/>
              </a:spcAft>
            </a:pPr>
            <a:endParaRPr lang="en-US" sz="1100" dirty="0">
              <a:latin typeface="Calibri"/>
              <a:ea typeface="Times New Roman"/>
              <a:cs typeface="Times New Roman"/>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57</a:t>
            </a:fld>
            <a:endParaRPr lang="en-US"/>
          </a:p>
        </p:txBody>
      </p:sp>
    </p:spTree>
    <p:extLst>
      <p:ext uri="{BB962C8B-B14F-4D97-AF65-F5344CB8AC3E}">
        <p14:creationId xmlns:p14="http://schemas.microsoft.com/office/powerpoint/2010/main" val="16863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a:latin typeface="Times New Roman" pitchFamily="18" charset="0"/>
                <a:ea typeface="Times New Roman"/>
                <a:cs typeface="Times New Roman" pitchFamily="18" charset="0"/>
              </a:rPr>
              <a:t>Advanced Encryption Standard - There were some short cut attacks on the data encryption standard, some analytical attacks that made it somewhat less than ‘try everything’. And AES is particularly designed to withstand those attacks. </a:t>
            </a:r>
          </a:p>
          <a:p>
            <a:pPr marL="0" marR="0">
              <a:lnSpc>
                <a:spcPct val="115000"/>
              </a:lnSpc>
              <a:spcBef>
                <a:spcPts val="0"/>
              </a:spcBef>
              <a:spcAft>
                <a:spcPts val="1000"/>
              </a:spcAft>
            </a:pPr>
            <a:endParaRPr lang="en-US" sz="1200" dirty="0">
              <a:latin typeface="Times New Roman" pitchFamily="18" charset="0"/>
              <a:ea typeface="Times New Roman"/>
              <a:cs typeface="Times New Roman" pitchFamily="18" charset="0"/>
            </a:endParaRPr>
          </a:p>
          <a:p>
            <a:pPr marL="0" marR="0">
              <a:lnSpc>
                <a:spcPct val="115000"/>
              </a:lnSpc>
              <a:spcBef>
                <a:spcPts val="0"/>
              </a:spcBef>
              <a:spcAft>
                <a:spcPts val="1000"/>
              </a:spcAft>
            </a:pPr>
            <a:r>
              <a:rPr lang="en-US" sz="1200" dirty="0">
                <a:latin typeface="Times New Roman" pitchFamily="18" charset="0"/>
                <a:ea typeface="Times New Roman"/>
                <a:cs typeface="Times New Roman" pitchFamily="18" charset="0"/>
              </a:rPr>
              <a:t>Rijndael was adopted by NIST in November, 2001 and became an official U.S. </a:t>
            </a:r>
            <a:r>
              <a:rPr lang="en-US" sz="1200">
                <a:latin typeface="Times New Roman" pitchFamily="18" charset="0"/>
                <a:ea typeface="Times New Roman"/>
                <a:cs typeface="Times New Roman" pitchFamily="18" charset="0"/>
              </a:rPr>
              <a:t>standard in May, 2002.</a:t>
            </a:r>
            <a:endParaRPr lang="en-US" sz="1200" dirty="0">
              <a:latin typeface="Times New Roman" pitchFamily="18" charset="0"/>
              <a:ea typeface="Times New Roman"/>
              <a:cs typeface="Times New Roman" pitchFamily="18" charset="0"/>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58</a:t>
            </a:fld>
            <a:endParaRPr lang="en-US"/>
          </a:p>
        </p:txBody>
      </p:sp>
    </p:spTree>
    <p:extLst>
      <p:ext uri="{BB962C8B-B14F-4D97-AF65-F5344CB8AC3E}">
        <p14:creationId xmlns:p14="http://schemas.microsoft.com/office/powerpoint/2010/main" val="3997639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a:latin typeface="Times New Roman"/>
                <a:ea typeface="Times New Roman"/>
                <a:cs typeface="Times New Roman"/>
              </a:rPr>
              <a:t>There's a problem with secret key crypto. Remember that </a:t>
            </a:r>
            <a:r>
              <a:rPr lang="en-US" sz="1200" dirty="0" err="1">
                <a:latin typeface="Times New Roman"/>
                <a:ea typeface="Times New Roman"/>
                <a:cs typeface="Times New Roman"/>
              </a:rPr>
              <a:t>Vernam</a:t>
            </a:r>
            <a:r>
              <a:rPr lang="en-US" sz="1200" dirty="0">
                <a:latin typeface="Times New Roman"/>
                <a:ea typeface="Times New Roman"/>
                <a:cs typeface="Times New Roman"/>
              </a:rPr>
              <a:t> cipher and the punched paper tape? And you need a copy of the tape to encrypt and another copy to decrypt? The problem is, how do you get the other copy where it needs to be? If I can simply transmit a message that is the key, well I don’t need to encrypt stuff. I’ve got a secure channel.</a:t>
            </a:r>
            <a:endParaRPr lang="en-US" sz="1100" dirty="0">
              <a:latin typeface="Calibri"/>
              <a:ea typeface="Times New Roman"/>
              <a:cs typeface="Times New Roman"/>
            </a:endParaRPr>
          </a:p>
          <a:p>
            <a:pPr marL="0" marR="0">
              <a:lnSpc>
                <a:spcPct val="115000"/>
              </a:lnSpc>
              <a:spcBef>
                <a:spcPts val="0"/>
              </a:spcBef>
              <a:spcAft>
                <a:spcPts val="1000"/>
              </a:spcAft>
            </a:pPr>
            <a:r>
              <a:rPr lang="en-US" sz="1200" dirty="0">
                <a:latin typeface="Times New Roman"/>
                <a:ea typeface="Times New Roman"/>
                <a:cs typeface="Times New Roman"/>
              </a:rPr>
              <a:t>And so during World War II we put the punched paper tape in a steel box, chain it to James Bond’s wrist and put him on an airplane. This is a lot of trouble. This is a lot of trouble. That lot of trouble is called the “Key exchange Problem.” If I have a mechanism for transmitting the key out of band, like, stick it in a steel box and chaining it to James Bond’s wrist, often I could’ve just sent the message that way. Right? Message can’t be decrypted until the key gets there. Might just as well put the secret message in the steel box and chain it to James Bond’s wrist since the key can only be used once.</a:t>
            </a:r>
            <a:endParaRPr lang="en-US" sz="1100" dirty="0">
              <a:latin typeface="Calibri"/>
              <a:ea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59</a:t>
            </a:fld>
            <a:endParaRPr lang="en-US"/>
          </a:p>
        </p:txBody>
      </p:sp>
    </p:spTree>
    <p:extLst>
      <p:ext uri="{BB962C8B-B14F-4D97-AF65-F5344CB8AC3E}">
        <p14:creationId xmlns:p14="http://schemas.microsoft.com/office/powerpoint/2010/main" val="221580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Times New Roman"/>
                <a:ea typeface="Times New Roman"/>
              </a:rPr>
              <a:t>Public key crypto is cool, but it has the problem that it’s a lot of work.  It’s a lot of computational work.  We make the electrons earn their money by dealing with these hundred digit prime numbers.  As a rough estimate, it might be 10,000 times more work than using symmetric key cryptography.  And so if I were going to encrypt the PowerPoint file of today’s slides, I would have time to walk up the hill, have a combination plate for lunch and come back before the encryption finished on my university-issued computer.  There’s nothing conceptually difficult, right?  The problem is that the arithmetic is difficult.  We’re dealing with difficult arithmetic on big numbers. </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61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solution is: don’t use public key encryption to encrypt messages directly.  Generate a one-time random key.  Encrypt the message with a one-time random key and a symmetric key encryption algorithm.  That random key, which</a:t>
            </a:r>
            <a:r>
              <a:rPr lang="en-US" baseline="0" dirty="0"/>
              <a:t> we will call a </a:t>
            </a:r>
            <a:r>
              <a:rPr lang="en-US" i="1" baseline="0" dirty="0"/>
              <a:t>session key</a:t>
            </a:r>
            <a:r>
              <a:rPr lang="en-US" baseline="0" dirty="0"/>
              <a:t>,</a:t>
            </a:r>
            <a:r>
              <a:rPr lang="en-US" dirty="0"/>
              <a:t> is short.  It’s 256 bits maybe. Encrypt the session key with the recipient’s public key.  Don’t encrypt the whole message;</a:t>
            </a:r>
            <a:r>
              <a:rPr lang="en-US" baseline="0" dirty="0"/>
              <a:t> j</a:t>
            </a:r>
            <a:r>
              <a:rPr lang="en-US" dirty="0"/>
              <a:t>ust encrypt the</a:t>
            </a:r>
            <a:r>
              <a:rPr lang="en-US" baseline="0" dirty="0"/>
              <a:t> session</a:t>
            </a:r>
            <a:r>
              <a:rPr lang="en-US" dirty="0"/>
              <a:t> key.  Send the encrypted message and the encrypted key. And now we have done public key crypto but with much less computation than if we encrypted a whole long message. </a:t>
            </a:r>
          </a:p>
          <a:p>
            <a:r>
              <a:rPr lang="en-US" dirty="0"/>
              <a:t>This solves the key exchange problem.</a:t>
            </a:r>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62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Elliptic Curve Diffie-Hellman is beyond the scope of this course.</a:t>
            </a:r>
          </a:p>
          <a:p>
            <a:endParaRPr lang="en-US" dirty="0"/>
          </a:p>
          <a:p>
            <a:r>
              <a:rPr lang="en-US" dirty="0"/>
              <a:t>Use of public key crypto for authentication (digital signature) is discussed next.</a:t>
            </a:r>
          </a:p>
        </p:txBody>
      </p:sp>
      <p:sp>
        <p:nvSpPr>
          <p:cNvPr id="4" name="Slide Number Placeholder 3"/>
          <p:cNvSpPr>
            <a:spLocks noGrp="1"/>
          </p:cNvSpPr>
          <p:nvPr>
            <p:ph type="sldNum" sz="quarter" idx="5"/>
          </p:nvPr>
        </p:nvSpPr>
        <p:spPr/>
        <p:txBody>
          <a:bodyPr/>
          <a:lstStyle/>
          <a:p>
            <a:fld id="{5B105370-7C87-4711-A91A-AB7A78ABA291}" type="slidenum">
              <a:rPr lang="en-US" smtClean="0"/>
              <a:t>63</a:t>
            </a:fld>
            <a:endParaRPr lang="en-US"/>
          </a:p>
        </p:txBody>
      </p:sp>
    </p:spTree>
    <p:extLst>
      <p:ext uri="{BB962C8B-B14F-4D97-AF65-F5344CB8AC3E}">
        <p14:creationId xmlns:p14="http://schemas.microsoft.com/office/powerpoint/2010/main" val="3169769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376F472-6828-47B0-BB2A-5F6046E83EB6}" type="slidenum">
              <a:rPr lang="en-US" smtClean="0"/>
              <a:pPr/>
              <a:t>64</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dirty="0"/>
              <a:t>For the RSA algorithm and some others.</a:t>
            </a:r>
          </a:p>
          <a:p>
            <a:endParaRPr lang="en-US" dirty="0"/>
          </a:p>
          <a:p>
            <a:r>
              <a:rPr lang="en-US" dirty="0"/>
              <a:t>It is analogous if you believe that handwritten signatures are distinctive.  Anyone can read a handwritten signature, but only one person could have written 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There’s no need to forward to the incoming port.  If</a:t>
            </a:r>
            <a:r>
              <a:rPr lang="en-US" baseline="0" dirty="0"/>
              <a:t> the destination device is on that port, it will </a:t>
            </a:r>
            <a:r>
              <a:rPr lang="en-US" baseline="0"/>
              <a:t>respond directly.</a:t>
            </a:r>
            <a:endParaRPr lang="en-US"/>
          </a:p>
        </p:txBody>
      </p:sp>
      <p:sp>
        <p:nvSpPr>
          <p:cNvPr id="4" name="Slide Number Placeholder 3"/>
          <p:cNvSpPr>
            <a:spLocks noGrp="1"/>
          </p:cNvSpPr>
          <p:nvPr>
            <p:ph type="sldNum" sz="quarter" idx="10"/>
          </p:nvPr>
        </p:nvSpPr>
        <p:spPr/>
        <p:txBody>
          <a:bodyPr/>
          <a:lstStyle/>
          <a:p>
            <a:fld id="{498CE97B-B9E5-415C-922F-0C2677BE0A04}" type="slidenum">
              <a:rPr lang="en-US" smtClean="0"/>
              <a:pPr/>
              <a:t>9</a:t>
            </a:fld>
            <a:endParaRPr lang="en-US"/>
          </a:p>
        </p:txBody>
      </p:sp>
    </p:spTree>
    <p:extLst>
      <p:ext uri="{BB962C8B-B14F-4D97-AF65-F5344CB8AC3E}">
        <p14:creationId xmlns:p14="http://schemas.microsoft.com/office/powerpoint/2010/main" val="352865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Here is a schematic</a:t>
            </a:r>
            <a:r>
              <a:rPr lang="en-US" baseline="0" dirty="0"/>
              <a:t> diagram of a digital certificate.  It contains the principal’s identity, the corresponding public key, the hash used and other information, and the identity of the signer.  The digital signature is a hash over the information in the certificate, encrypted with the signer’s private.  Anyone can decrypt the hash using the signer’s public key, </a:t>
            </a:r>
            <a:r>
              <a:rPr lang="en-US" baseline="0" dirty="0" err="1"/>
              <a:t>recompute</a:t>
            </a:r>
            <a:r>
              <a:rPr lang="en-US" baseline="0" dirty="0"/>
              <a:t> the hash, and compare the two. If they are equal, the digital certificate is assumed to be valid.</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69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If</a:t>
            </a:r>
            <a:r>
              <a:rPr lang="en-US" baseline="0" dirty="0"/>
              <a:t> Eve can substitute her public key for Amazon’s, the digital signature will no longer validate. To complete the deception, Eve must recompute the digest over the changed certificate, and encrypt it with the private key of the signer.  So, she must have access to the private keys of the signer(s) of the certificate.  We hope this is hard.  Other alternatives for Eve are: execute a collision attack against the hash that constitutes the signature, which we hope is hard, compromise the storage of the CA’s public key, which we also hope is hard, or convince some CA, not necessarily the original one, to issue a fraudulent certificate.</a:t>
            </a:r>
          </a:p>
          <a:p>
            <a:r>
              <a:rPr lang="en-US" baseline="0" dirty="0"/>
              <a:t>In the web of trust model, such a certificate can have more than one signature.  For each signature, the signer’s identity and the encrypted hash code are repeated.</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Times New Roman" pitchFamily="18" charset="0"/>
                <a:ea typeface="+mn-ea"/>
                <a:cs typeface="+mn-cs"/>
              </a:rPr>
              <a:t>If Evil Eve tries a collision attack and succeeds, then your confidentiality is toast. That’s why we want to use a hash function that we believe to be highly collision-resistant. That’s why we would </a:t>
            </a:r>
            <a:r>
              <a:rPr lang="en-US" sz="1200" i="1" kern="1200" dirty="0">
                <a:solidFill>
                  <a:schemeClr val="tx1"/>
                </a:solidFill>
                <a:latin typeface="Times New Roman" pitchFamily="18" charset="0"/>
                <a:ea typeface="+mn-ea"/>
                <a:cs typeface="+mn-cs"/>
              </a:rPr>
              <a:t>not</a:t>
            </a:r>
            <a:r>
              <a:rPr lang="en-US" sz="1200" kern="1200" dirty="0">
                <a:solidFill>
                  <a:schemeClr val="tx1"/>
                </a:solidFill>
                <a:latin typeface="Times New Roman" pitchFamily="18" charset="0"/>
                <a:ea typeface="+mn-ea"/>
                <a:cs typeface="+mn-cs"/>
              </a:rPr>
              <a:t> use MD5 in digital signatures that we’re taking seriously anymore. That is how the Flame malware worked, was by generating collisions over digital signatures. We’re going to use SHA-256 and not MD5 anymore.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70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“Protected by the access protection for the device” means anyone who can unlock your device can use your passkeys.  If your unlock code is 1234 and you leave your phone lying around, anything protected with a passkey is toast.</a:t>
            </a:r>
          </a:p>
        </p:txBody>
      </p:sp>
      <p:sp>
        <p:nvSpPr>
          <p:cNvPr id="4" name="Slide Number Placeholder 3"/>
          <p:cNvSpPr>
            <a:spLocks noGrp="1"/>
          </p:cNvSpPr>
          <p:nvPr>
            <p:ph type="sldNum" sz="quarter" idx="5"/>
          </p:nvPr>
        </p:nvSpPr>
        <p:spPr/>
        <p:txBody>
          <a:bodyPr/>
          <a:lstStyle/>
          <a:p>
            <a:fld id="{5B105370-7C87-4711-A91A-AB7A78ABA291}" type="slidenum">
              <a:rPr lang="en-US" smtClean="0"/>
              <a:t>71</a:t>
            </a:fld>
            <a:endParaRPr lang="en-US"/>
          </a:p>
        </p:txBody>
      </p:sp>
    </p:spTree>
    <p:extLst>
      <p:ext uri="{BB962C8B-B14F-4D97-AF65-F5344CB8AC3E}">
        <p14:creationId xmlns:p14="http://schemas.microsoft.com/office/powerpoint/2010/main" val="27474364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CD5E11-44ED-4AD7-A37F-F066072E7AAB}" type="slidenum">
              <a:rPr lang="en-US"/>
              <a:pPr/>
              <a:t>72</a:t>
            </a:fld>
            <a:endParaRPr lang="en-US"/>
          </a:p>
        </p:txBody>
      </p:sp>
      <p:sp>
        <p:nvSpPr>
          <p:cNvPr id="1888258" name="Rectangle 2"/>
          <p:cNvSpPr>
            <a:spLocks noGrp="1" noRot="1" noChangeAspect="1" noChangeArrowheads="1" noTextEdit="1"/>
          </p:cNvSpPr>
          <p:nvPr>
            <p:ph type="sldImg"/>
          </p:nvPr>
        </p:nvSpPr>
        <p:spPr>
          <a:ln/>
        </p:spPr>
      </p:sp>
      <p:sp>
        <p:nvSpPr>
          <p:cNvPr id="1888259" name="Rectangle 3"/>
          <p:cNvSpPr>
            <a:spLocks noGrp="1" noChangeArrowheads="1"/>
          </p:cNvSpPr>
          <p:nvPr>
            <p:ph type="body" idx="1"/>
          </p:nvPr>
        </p:nvSpPr>
        <p:spPr/>
        <p:txBody>
          <a:bodyPr/>
          <a:lstStyle/>
          <a:p>
            <a:r>
              <a:rPr lang="en-US" dirty="0"/>
              <a:t>TLS Protocol defines two services for TLS connections:</a:t>
            </a:r>
          </a:p>
          <a:p>
            <a:r>
              <a:rPr lang="en-US" dirty="0"/>
              <a:t>• Message Integrity: The Handshake Protocol also defines a shared secret key that is used to form a message authentication code (MAC), which is similar to </a:t>
            </a:r>
            <a:r>
              <a:rPr lang="en-US" dirty="0" err="1"/>
              <a:t>HMAC</a:t>
            </a:r>
            <a:endParaRPr lang="en-US" dirty="0"/>
          </a:p>
          <a:p>
            <a:r>
              <a:rPr lang="en-US" dirty="0"/>
              <a:t>• Confidentiality: The Handshake Protocol defines a shared secret key that is used for conventional encryption of </a:t>
            </a:r>
            <a:r>
              <a:rPr lang="en-US" dirty="0" err="1"/>
              <a:t>TLSpayloads</a:t>
            </a:r>
            <a:r>
              <a:rPr lang="en-US" dirty="0"/>
              <a:t>. The message is compressed before being concatenated with the MAC and encrypted, with a range of ciphers being supported as shown.</a:t>
            </a:r>
          </a:p>
          <a:p>
            <a:endParaRPr lang="en-AU" dirty="0"/>
          </a:p>
        </p:txBody>
      </p:sp>
    </p:spTree>
    <p:extLst>
      <p:ext uri="{BB962C8B-B14F-4D97-AF65-F5344CB8AC3E}">
        <p14:creationId xmlns:p14="http://schemas.microsoft.com/office/powerpoint/2010/main" val="2327751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41A65DA2-D623-4D5A-8358-DAF30017F6CA}" type="slidenum">
              <a:rPr lang="en-US"/>
              <a:pPr/>
              <a:t>74</a:t>
            </a:fld>
            <a:endParaRPr lang="en-US"/>
          </a:p>
        </p:txBody>
      </p:sp>
      <p:sp>
        <p:nvSpPr>
          <p:cNvPr id="47107" name="Rectangle 2"/>
          <p:cNvSpPr>
            <a:spLocks noGrp="1" noRot="1" noChangeAspect="1" noChangeArrowheads="1" noTextEdit="1"/>
          </p:cNvSpPr>
          <p:nvPr>
            <p:ph type="sldImg"/>
          </p:nvPr>
        </p:nvSpPr>
        <p:spPr>
          <a:xfrm>
            <a:off x="2057400" y="457200"/>
            <a:ext cx="2933700" cy="2200275"/>
          </a:xfrm>
          <a:ln/>
        </p:spPr>
      </p:sp>
      <p:sp>
        <p:nvSpPr>
          <p:cNvPr id="47108" name="Rectangle 3"/>
          <p:cNvSpPr>
            <a:spLocks noGrp="1" noChangeArrowheads="1"/>
          </p:cNvSpPr>
          <p:nvPr>
            <p:ph type="body" idx="1"/>
          </p:nvPr>
        </p:nvSpPr>
        <p:spPr>
          <a:xfrm>
            <a:off x="914400" y="2819400"/>
            <a:ext cx="5365750" cy="4319587"/>
          </a:xfrm>
          <a:noFill/>
          <a:ln/>
        </p:spPr>
        <p:txBody>
          <a:bodyPr/>
          <a:lstStyle/>
          <a:p>
            <a:r>
              <a:rPr lang="en-US" sz="1200" kern="1200" dirty="0">
                <a:solidFill>
                  <a:schemeClr val="tx1"/>
                </a:solidFill>
                <a:latin typeface="Times New Roman" pitchFamily="18" charset="0"/>
                <a:ea typeface="+mn-ea"/>
                <a:cs typeface="Times New Roman" pitchFamily="18" charset="0"/>
              </a:rPr>
              <a:t>Today we’re going to talk about intrusion detection. We must first define </a:t>
            </a:r>
            <a:r>
              <a:rPr lang="en-US" sz="1200" i="1" kern="1200" dirty="0">
                <a:solidFill>
                  <a:schemeClr val="tx1"/>
                </a:solidFill>
                <a:latin typeface="Times New Roman" pitchFamily="18" charset="0"/>
                <a:ea typeface="+mn-ea"/>
                <a:cs typeface="Times New Roman" pitchFamily="18" charset="0"/>
              </a:rPr>
              <a:t>intrusion</a:t>
            </a:r>
            <a:r>
              <a:rPr lang="en-US" sz="1200" kern="1200" dirty="0">
                <a:solidFill>
                  <a:schemeClr val="tx1"/>
                </a:solidFill>
                <a:latin typeface="Times New Roman" pitchFamily="18" charset="0"/>
                <a:ea typeface="+mn-ea"/>
                <a:cs typeface="Times New Roman" pitchFamily="18" charset="0"/>
              </a:rPr>
              <a:t>. It is an attempt or a success in entering into or disrupting a system.</a:t>
            </a:r>
            <a:r>
              <a:rPr lang="en-US" sz="1200" i="1" kern="1200" dirty="0">
                <a:solidFill>
                  <a:schemeClr val="tx1"/>
                </a:solidFill>
                <a:latin typeface="Times New Roman" pitchFamily="18" charset="0"/>
                <a:ea typeface="+mn-ea"/>
                <a:cs typeface="Times New Roman" pitchFamily="18" charset="0"/>
              </a:rPr>
              <a:t> </a:t>
            </a:r>
            <a:r>
              <a:rPr lang="en-US" sz="1200" kern="1200" dirty="0">
                <a:solidFill>
                  <a:schemeClr val="tx1"/>
                </a:solidFill>
                <a:latin typeface="Times New Roman" pitchFamily="18" charset="0"/>
                <a:ea typeface="+mn-ea"/>
                <a:cs typeface="Times New Roman" pitchFamily="18" charset="0"/>
              </a:rPr>
              <a:t>So I’m either trying to break in to someone’s computer system, or I have tried and I have succeeded in doing it. </a:t>
            </a:r>
          </a:p>
          <a:p>
            <a:pPr eaLnBrk="1" hangingPunct="1"/>
            <a:r>
              <a:rPr lang="en-US" dirty="0">
                <a:latin typeface="Times New Roman" pitchFamily="18" charset="0"/>
                <a:cs typeface="Times New Roman" pitchFamily="18" charset="0"/>
              </a:rPr>
              <a:t>An intrusion is a type of attack on information assets in which the instigator attempts to gain entry into a system or disrupt the normal operations of a system with, almost always, the intent to do malicious harm. </a:t>
            </a:r>
          </a:p>
          <a:p>
            <a:pPr eaLnBrk="1" hangingPunct="1"/>
            <a:r>
              <a:rPr lang="en-US" dirty="0">
                <a:latin typeface="Times New Roman" pitchFamily="18" charset="0"/>
                <a:cs typeface="Times New Roman" pitchFamily="18" charset="0"/>
              </a:rPr>
              <a:t>Incident response is the identification of, classification of, response to, and recovery from an incident, and is frequently discussed in terms of prevention, detection, reaction and correction.</a:t>
            </a:r>
          </a:p>
          <a:p>
            <a:pPr eaLnBrk="1" hangingPunct="1"/>
            <a:r>
              <a:rPr lang="en-US" dirty="0">
                <a:latin typeface="Times New Roman" pitchFamily="18" charset="0"/>
                <a:cs typeface="Times New Roman" pitchFamily="18" charset="0"/>
              </a:rPr>
              <a:t>Intrusion prevention consists of activities that seek to deter an intrusion from occurring. </a:t>
            </a:r>
          </a:p>
          <a:p>
            <a:pPr eaLnBrk="1" hangingPunct="1"/>
            <a:r>
              <a:rPr lang="en-US" dirty="0">
                <a:latin typeface="Times New Roman" pitchFamily="18" charset="0"/>
                <a:cs typeface="Times New Roman" pitchFamily="18" charset="0"/>
              </a:rPr>
              <a:t>Intrusion detection consists of procedures and systems that are created and operated to detect system intrusions. </a:t>
            </a:r>
          </a:p>
          <a:p>
            <a:pPr eaLnBrk="1" hangingPunct="1"/>
            <a:r>
              <a:rPr lang="en-US" dirty="0">
                <a:latin typeface="Times New Roman" pitchFamily="18" charset="0"/>
                <a:cs typeface="Times New Roman" pitchFamily="18" charset="0"/>
              </a:rPr>
              <a:t>Intrusion reaction encompasses the actions an organization undertakes when an intrusion event is detected.</a:t>
            </a:r>
          </a:p>
          <a:p>
            <a:pPr eaLnBrk="1" hangingPunct="1"/>
            <a:r>
              <a:rPr lang="en-US" dirty="0">
                <a:latin typeface="Times New Roman" pitchFamily="18" charset="0"/>
                <a:cs typeface="Times New Roman" pitchFamily="18" charset="0"/>
              </a:rPr>
              <a:t>Intrusion correction activities finalize the restoration of operations to a normal state, and by seeking to identify the source and method of the intrusion in order to ensure that the same type of attack cannot occur again, they return to intrusion prevention—thus closing the incident response loop. </a:t>
            </a:r>
          </a:p>
          <a:p>
            <a:pPr eaLnBrk="1" hangingPunct="1"/>
            <a:r>
              <a:rPr lang="en-US" sz="1200" i="1" kern="1200" dirty="0">
                <a:solidFill>
                  <a:schemeClr val="tx1"/>
                </a:solidFill>
                <a:latin typeface="Times New Roman" pitchFamily="18" charset="0"/>
                <a:ea typeface="+mn-ea"/>
                <a:cs typeface="Times New Roman" pitchFamily="18" charset="0"/>
              </a:rPr>
              <a:t>Incident response</a:t>
            </a:r>
            <a:r>
              <a:rPr lang="en-US" sz="1200" kern="1200" dirty="0">
                <a:solidFill>
                  <a:schemeClr val="tx1"/>
                </a:solidFill>
                <a:latin typeface="Times New Roman" pitchFamily="18" charset="0"/>
                <a:ea typeface="+mn-ea"/>
                <a:cs typeface="Times New Roman" pitchFamily="18" charset="0"/>
              </a:rPr>
              <a:t> is figuring out what we’re going to do. Identification that an incident has taken place, classifying the incident, responding and then recovering. We talked about that on the very first day of class when we talked about prevention detection, response and recovery. Intrusion prevention is that collection of activities that to try to deter or prevent intrusions. Intruders, these are the guys who are trying to break into our system. I ought to send them to graduate school and then they wouldn’t have time for that kind of nonsense. But, this is trespass. All trespasses hostile are unwanted, right? If you’re not hostile or unwanted you’re not trespassing. Your book says that the effect might be from annoying to serious. I disagree with that, it’s always serious. Even if someone breaks into a system and does nothing. You’ve got to be able to prove to your own satisfaction that they didn’t do anything. And that can be an expensive and time-consuming operation.</a:t>
            </a:r>
            <a:endParaRPr lang="en-US" dirty="0">
              <a:latin typeface="Times New Roman" pitchFamily="18" charset="0"/>
              <a:cs typeface="Times New Roman" pitchFamily="18" charset="0"/>
            </a:endParaRPr>
          </a:p>
          <a:p>
            <a:pPr eaLnBrk="1" hangingPunct="1"/>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763956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r>
              <a:rPr lang="en-US" dirty="0"/>
              <a:t>At the transport layer, that could be a UDP or SCTP header.</a:t>
            </a:r>
          </a:p>
          <a:p>
            <a:r>
              <a:rPr lang="en-US" dirty="0"/>
              <a:t>Data link and physical layers are in the local network.</a:t>
            </a:r>
          </a:p>
          <a:p>
            <a:r>
              <a:rPr lang="en-US" dirty="0"/>
              <a:t>Doesn’t have to be Ethernet at the lowest level.  Could be token ring, 802.11 radio, etc.  Physical links could be fiber or radio waves,</a:t>
            </a:r>
            <a:r>
              <a:rPr lang="en-US" baseline="0" dirty="0"/>
              <a:t> etc.</a:t>
            </a:r>
            <a:endParaRPr lang="en-US" dirty="0"/>
          </a:p>
        </p:txBody>
      </p:sp>
      <p:sp>
        <p:nvSpPr>
          <p:cNvPr id="4" name="Slide Number Placeholder 3"/>
          <p:cNvSpPr>
            <a:spLocks noGrp="1"/>
          </p:cNvSpPr>
          <p:nvPr>
            <p:ph type="sldNum" sz="quarter" idx="10"/>
          </p:nvPr>
        </p:nvSpPr>
        <p:spPr/>
        <p:txBody>
          <a:bodyPr/>
          <a:lstStyle/>
          <a:p>
            <a:pPr>
              <a:defRPr/>
            </a:pPr>
            <a:fld id="{5C7313F6-D778-4576-825E-83F32C82E278}" type="slidenum">
              <a:rPr lang="en-US" smtClean="0"/>
              <a:pPr>
                <a:defRPr/>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analog and digital waveforms do not represent the same information.  (The analog waveform is a violin note.)</a:t>
            </a:r>
          </a:p>
        </p:txBody>
      </p:sp>
      <p:sp>
        <p:nvSpPr>
          <p:cNvPr id="4" name="Slide Number Placeholder 3"/>
          <p:cNvSpPr>
            <a:spLocks noGrp="1"/>
          </p:cNvSpPr>
          <p:nvPr>
            <p:ph type="sldNum" sz="quarter" idx="10"/>
          </p:nvPr>
        </p:nvSpPr>
        <p:spPr/>
        <p:txBody>
          <a:bodyPr/>
          <a:lstStyle/>
          <a:p>
            <a:fld id="{498CE97B-B9E5-415C-922F-0C2677BE0A04}" type="slidenum">
              <a:rPr lang="en-US" smtClean="0"/>
              <a:pPr/>
              <a:t>16</a:t>
            </a:fld>
            <a:endParaRPr lang="en-US"/>
          </a:p>
        </p:txBody>
      </p:sp>
    </p:spTree>
    <p:extLst>
      <p:ext uri="{BB962C8B-B14F-4D97-AF65-F5344CB8AC3E}">
        <p14:creationId xmlns:p14="http://schemas.microsoft.com/office/powerpoint/2010/main" val="809921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Television channels are an example of frequency </a:t>
            </a:r>
            <a:r>
              <a:rPr lang="en-US"/>
              <a:t>division multiplexing.</a:t>
            </a:r>
            <a:endParaRPr lang="en-US" dirty="0"/>
          </a:p>
          <a:p>
            <a:r>
              <a:rPr lang="en-US" dirty="0"/>
              <a:t>On fiber optic cable, frequency division multiplexing is called “wave division multiplexing” or “lambda division multiplexing.  The Greek letter lambda is the standard symbol for wavelength.</a:t>
            </a:r>
          </a:p>
        </p:txBody>
      </p:sp>
      <p:sp>
        <p:nvSpPr>
          <p:cNvPr id="4" name="Slide Number Placeholder 3"/>
          <p:cNvSpPr>
            <a:spLocks noGrp="1"/>
          </p:cNvSpPr>
          <p:nvPr>
            <p:ph type="sldNum" sz="quarter" idx="5"/>
          </p:nvPr>
        </p:nvSpPr>
        <p:spPr/>
        <p:txBody>
          <a:bodyPr/>
          <a:lstStyle/>
          <a:p>
            <a:fld id="{184C49DF-0C77-4530-8496-B90FDC7372E2}" type="slidenum">
              <a:rPr lang="en-US" smtClean="0"/>
              <a:t>18</a:t>
            </a:fld>
            <a:endParaRPr lang="en-US"/>
          </a:p>
        </p:txBody>
      </p:sp>
    </p:spTree>
    <p:extLst>
      <p:ext uri="{BB962C8B-B14F-4D97-AF65-F5344CB8AC3E}">
        <p14:creationId xmlns:p14="http://schemas.microsoft.com/office/powerpoint/2010/main" val="2507273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Alan Turing proved that it is impossible to write a program that, given another arbitrary program and its input, can determine whether that program will loop forever or eventually halt.</a:t>
            </a:r>
          </a:p>
          <a:p>
            <a:endParaRPr lang="en-US" dirty="0"/>
          </a:p>
          <a:p>
            <a:r>
              <a:rPr lang="en-US" dirty="0"/>
              <a:t>Wikipedia has a list of undecidable problems: https://en.wikipedia.org/wiki/List_of_undecidable_problems</a:t>
            </a:r>
          </a:p>
          <a:p>
            <a:endParaRPr lang="en-US" dirty="0"/>
          </a:p>
          <a:p>
            <a:r>
              <a:rPr lang="en-US" dirty="0"/>
              <a:t>For an amusing proof that the halting problem is undecidable, see Geoffrey K. Pullum’s poem “Scooping the Loop Snooper” which you can find here https://www.cs.columbia.edu/~tal/3261/sp12/Pullum.htm and at many other locations on the World Wide Web.</a:t>
            </a:r>
          </a:p>
          <a:p>
            <a:endParaRPr lang="en-US" dirty="0"/>
          </a:p>
          <a:p>
            <a:r>
              <a:rPr lang="en-US" dirty="0"/>
              <a:t>The traveling salesman problem is O(n!)</a:t>
            </a:r>
          </a:p>
        </p:txBody>
      </p:sp>
      <p:sp>
        <p:nvSpPr>
          <p:cNvPr id="4" name="Slide Number Placeholder 3"/>
          <p:cNvSpPr>
            <a:spLocks noGrp="1"/>
          </p:cNvSpPr>
          <p:nvPr>
            <p:ph type="sldNum" sz="quarter" idx="5"/>
          </p:nvPr>
        </p:nvSpPr>
        <p:spPr/>
        <p:txBody>
          <a:bodyPr/>
          <a:lstStyle/>
          <a:p>
            <a:fld id="{2BB09ABB-6BE2-4E81-8771-58D67D61A004}" type="slidenum">
              <a:rPr lang="en-US" smtClean="0"/>
              <a:t>19</a:t>
            </a:fld>
            <a:endParaRPr lang="en-US"/>
          </a:p>
        </p:txBody>
      </p:sp>
    </p:spTree>
    <p:extLst>
      <p:ext uri="{BB962C8B-B14F-4D97-AF65-F5344CB8AC3E}">
        <p14:creationId xmlns:p14="http://schemas.microsoft.com/office/powerpoint/2010/main" val="1576092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assembler language is specific to one architecture meant that a new computer of different architecture required rewriting an organization’s portfolio of programs.</a:t>
            </a:r>
          </a:p>
        </p:txBody>
      </p:sp>
      <p:sp>
        <p:nvSpPr>
          <p:cNvPr id="4" name="Slide Number Placeholder 3"/>
          <p:cNvSpPr>
            <a:spLocks noGrp="1"/>
          </p:cNvSpPr>
          <p:nvPr>
            <p:ph type="sldNum" sz="quarter" idx="5"/>
          </p:nvPr>
        </p:nvSpPr>
        <p:spPr/>
        <p:txBody>
          <a:bodyPr/>
          <a:lstStyle/>
          <a:p>
            <a:fld id="{2BB09ABB-6BE2-4E81-8771-58D67D61A004}" type="slidenum">
              <a:rPr lang="en-US" smtClean="0"/>
              <a:t>20</a:t>
            </a:fld>
            <a:endParaRPr lang="en-US"/>
          </a:p>
        </p:txBody>
      </p:sp>
    </p:spTree>
    <p:extLst>
      <p:ext uri="{BB962C8B-B14F-4D97-AF65-F5344CB8AC3E}">
        <p14:creationId xmlns:p14="http://schemas.microsoft.com/office/powerpoint/2010/main" val="4245307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9A1ADF1D-8BFB-44A0-B6BC-E7780362B67B}" type="slidenum">
              <a:rPr lang="en-US" smtClean="0"/>
              <a:pPr/>
              <a:t>24</a:t>
            </a:fld>
            <a:endParaRPr lang="en-US" dirty="0"/>
          </a:p>
        </p:txBody>
      </p:sp>
      <p:sp>
        <p:nvSpPr>
          <p:cNvPr id="44035" name="Rectangle 2"/>
          <p:cNvSpPr>
            <a:spLocks noGrp="1" noRot="1" noChangeAspect="1" noChangeArrowheads="1" noTextEdit="1"/>
          </p:cNvSpPr>
          <p:nvPr>
            <p:ph type="sldImg"/>
          </p:nvPr>
        </p:nvSpPr>
        <p:spPr>
          <a:xfrm>
            <a:off x="1317625" y="730250"/>
            <a:ext cx="4843463" cy="3632200"/>
          </a:xfrm>
          <a:ln w="12700"/>
        </p:spPr>
      </p:sp>
      <p:sp>
        <p:nvSpPr>
          <p:cNvPr id="44036" name="Rectangle 3"/>
          <p:cNvSpPr>
            <a:spLocks noGrp="1" noChangeArrowheads="1"/>
          </p:cNvSpPr>
          <p:nvPr>
            <p:ph type="body" idx="1"/>
          </p:nvPr>
        </p:nvSpPr>
        <p:spPr>
          <a:noFill/>
          <a:ln/>
        </p:spPr>
        <p:txBody>
          <a:bodyPr lIns="98804" tIns="49404" rIns="98804" bIns="49404"/>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7/24/24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7/24/24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FF716-5252-4353-A46F-0A36D3B6FC85}" type="datetime1">
              <a:rPr lang="en-US" smtClean="0"/>
              <a:t>7/24/24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F84E965-46E8-4BEE-8F61-3DE6077E0876}" type="datetimeFigureOut">
              <a:rPr lang="en-US" smtClean="0"/>
              <a:t>7/24/24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58046982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defRPr/>
            </a:lvl1pPr>
            <a:lvl2pPr marL="742950" indent="-285750">
              <a:buFont typeface="Arial" panose="020B0604020202020204" pitchFamily="34" charset="0"/>
              <a:buChar char="•"/>
              <a:defRPr/>
            </a:lvl2pPr>
            <a:lvl3pP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F84E965-46E8-4BEE-8F61-3DE6077E0876}" type="datetimeFigureOut">
              <a:rPr lang="en-US" smtClean="0"/>
              <a:t>7/24/24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95595569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4E965-46E8-4BEE-8F61-3DE6077E0876}" type="datetimeFigureOut">
              <a:rPr lang="en-US" smtClean="0"/>
              <a:t>7/24/24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84E965-46E8-4BEE-8F61-3DE6077E0876}" type="datetimeFigureOut">
              <a:rPr lang="en-US" smtClean="0"/>
              <a:t>7/24/24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84E965-46E8-4BEE-8F61-3DE6077E0876}" type="datetimeFigureOut">
              <a:rPr lang="en-US" smtClean="0"/>
              <a:t>7/24/24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84E965-46E8-4BEE-8F61-3DE6077E0876}" type="datetimeFigureOut">
              <a:rPr lang="en-US" smtClean="0"/>
              <a:t>7/24/24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F84E965-46E8-4BEE-8F61-3DE6077E0876}" type="datetimeFigureOut">
              <a:rPr lang="en-US" smtClean="0"/>
              <a:t>7/24/24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4E965-46E8-4BEE-8F61-3DE6077E0876}" type="datetimeFigureOut">
              <a:rPr lang="en-US" smtClean="0"/>
              <a:t>7/24/24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4E965-46E8-4BEE-8F61-3DE6077E0876}" type="datetimeFigureOut">
              <a:rPr lang="en-US" smtClean="0"/>
              <a:t>7/24/24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4E965-46E8-4BEE-8F61-3DE6077E0876}" type="datetimeFigureOut">
              <a:rPr lang="en-US" smtClean="0"/>
              <a:t>7/24/24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8F84E965-46E8-4BEE-8F61-3DE6077E0876}" type="datetimeFigureOut">
              <a:rPr lang="en-US" smtClean="0"/>
              <a:pPr/>
              <a:t>7/24/24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5AFD6BD1-399D-4E09-B65C-D96282511465}" type="datetime1">
              <a:rPr lang="en-US" smtClean="0"/>
              <a:t>7/24/24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97" r:id="rId1"/>
  </p:sldLayoutIdLst>
  <p:transition>
    <p:fade/>
  </p:transition>
  <p:hf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p:nvPicPr>
        <p:blipFill>
          <a:blip r:embed="rId4"/>
          <a:stretch>
            <a:fillRect/>
          </a:stretch>
        </p:blipFill>
        <p:spPr>
          <a:xfrm>
            <a:off x="0" y="-1"/>
            <a:ext cx="9144000" cy="152195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8F84E965-46E8-4BEE-8F61-3DE6077E0876}" type="datetimeFigureOut">
              <a:rPr lang="en-US" smtClean="0"/>
              <a:pPr/>
              <a:t>7/24/24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pic>
        <p:nvPicPr>
          <p:cNvPr id="5" name="Picture 4">
            <a:extLst>
              <a:ext uri="{FF2B5EF4-FFF2-40B4-BE49-F238E27FC236}">
                <a16:creationId xmlns:a16="http://schemas.microsoft.com/office/drawing/2014/main" id="{F7671CA3-E1B1-4F28-C0BF-3F6BD90D8EFF}"/>
              </a:ext>
            </a:extLst>
          </p:cNvPr>
          <p:cNvPicPr>
            <a:picLocks noChangeAspect="1"/>
          </p:cNvPicPr>
          <p:nvPr userDrawn="1"/>
        </p:nvPicPr>
        <p:blipFill>
          <a:blip r:embed="rId4"/>
          <a:stretch>
            <a:fillRect/>
          </a:stretch>
        </p:blipFill>
        <p:spPr>
          <a:xfrm>
            <a:off x="0" y="-1"/>
            <a:ext cx="9189720" cy="1529561"/>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34CF0C8A-0262-4699-832A-5E1559F0ACF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3864976568"/>
      </p:ext>
    </p:extLst>
  </p:cSld>
  <p:clrMap bg1="lt1" tx1="dk1" bg2="lt2" tx2="dk2" accent1="accent1" accent2="accent2" accent3="accent3" accent4="accent4" accent5="accent5" accent6="accent6" hlink="hlink" folHlink="folHlink"/>
  <p:sldLayoutIdLst>
    <p:sldLayoutId id="2147483714" r:id="rId1"/>
    <p:sldLayoutId id="2147483710" r:id="rId2"/>
  </p:sldLayoutIdLst>
  <p:transition>
    <p:fade/>
  </p:transition>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Review and Questions</a:t>
            </a:r>
          </a:p>
        </p:txBody>
      </p:sp>
      <p:grpSp>
        <p:nvGrpSpPr>
          <p:cNvPr id="4" name="Group 5">
            <a:extLst>
              <a:ext uri="{FF2B5EF4-FFF2-40B4-BE49-F238E27FC236}">
                <a16:creationId xmlns:a16="http://schemas.microsoft.com/office/drawing/2014/main" id="{70D8C064-1CA3-4C25-7F82-CD093C8EE46A}"/>
              </a:ext>
            </a:extLst>
          </p:cNvPr>
          <p:cNvGrpSpPr>
            <a:grpSpLocks/>
          </p:cNvGrpSpPr>
          <p:nvPr/>
        </p:nvGrpSpPr>
        <p:grpSpPr bwMode="auto">
          <a:xfrm>
            <a:off x="152400" y="6155035"/>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2"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32564" y="3808552"/>
            <a:ext cx="3506874" cy="121866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1" name="Rectangle 3"/>
          <p:cNvSpPr>
            <a:spLocks noChangeArrowheads="1"/>
          </p:cNvSpPr>
          <p:nvPr/>
        </p:nvSpPr>
        <p:spPr bwMode="auto">
          <a:xfrm>
            <a:off x="532564" y="2841233"/>
            <a:ext cx="3506874" cy="91539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2" name="Rectangle 4"/>
          <p:cNvSpPr>
            <a:spLocks noChangeArrowheads="1"/>
          </p:cNvSpPr>
          <p:nvPr/>
        </p:nvSpPr>
        <p:spPr bwMode="auto">
          <a:xfrm>
            <a:off x="532564" y="5103498"/>
            <a:ext cx="3506874" cy="915392"/>
          </a:xfrm>
          <a:prstGeom prst="rect">
            <a:avLst/>
          </a:prstGeom>
          <a:solidFill>
            <a:srgbClr val="FF99CC"/>
          </a:solidFill>
          <a:ln w="9525">
            <a:solidFill>
              <a:schemeClr val="tx1"/>
            </a:solidFill>
            <a:miter lim="800000"/>
            <a:headEnd/>
            <a:tailEnd/>
          </a:ln>
        </p:spPr>
        <p:txBody>
          <a:bodyPr wrap="none" lIns="111904" tIns="55952" rIns="111904" bIns="55952" anchor="ctr"/>
          <a:lstStyle/>
          <a:p>
            <a:endParaRPr lang="en-US"/>
          </a:p>
        </p:txBody>
      </p:sp>
      <p:sp>
        <p:nvSpPr>
          <p:cNvPr id="48133" name="Rectangle 5"/>
          <p:cNvSpPr>
            <a:spLocks noGrp="1" noChangeArrowheads="1"/>
          </p:cNvSpPr>
          <p:nvPr>
            <p:ph type="title"/>
          </p:nvPr>
        </p:nvSpPr>
        <p:spPr/>
        <p:txBody>
          <a:bodyPr lIns="91425" tIns="45713" rIns="91425" bIns="45713" anchor="t"/>
          <a:lstStyle/>
          <a:p>
            <a:r>
              <a:rPr lang="en-US" dirty="0"/>
              <a:t>The Internet Protocol Stack</a:t>
            </a:r>
          </a:p>
        </p:txBody>
      </p:sp>
      <p:sp>
        <p:nvSpPr>
          <p:cNvPr id="20" name="Slide Number Placeholder 19"/>
          <p:cNvSpPr>
            <a:spLocks noGrp="1"/>
          </p:cNvSpPr>
          <p:nvPr>
            <p:ph type="sldNum" sz="quarter" idx="12"/>
          </p:nvPr>
        </p:nvSpPr>
        <p:spPr/>
        <p:txBody>
          <a:bodyPr/>
          <a:lstStyle/>
          <a:p>
            <a:fld id="{E7920FB5-4495-4E17-A252-DBA3F2AA6ECA}" type="slidenum">
              <a:rPr lang="en-US" smtClean="0"/>
              <a:pPr/>
              <a:t>10</a:t>
            </a:fld>
            <a:endParaRPr lang="en-US"/>
          </a:p>
        </p:txBody>
      </p:sp>
      <p:sp>
        <p:nvSpPr>
          <p:cNvPr id="48134" name="Text Box 6"/>
          <p:cNvSpPr txBox="1">
            <a:spLocks noChangeArrowheads="1"/>
          </p:cNvSpPr>
          <p:nvPr/>
        </p:nvSpPr>
        <p:spPr bwMode="auto">
          <a:xfrm>
            <a:off x="578785" y="2438400"/>
            <a:ext cx="3858567" cy="3601115"/>
          </a:xfrm>
          <a:prstGeom prst="rect">
            <a:avLst/>
          </a:prstGeom>
          <a:noFill/>
          <a:ln w="9525">
            <a:noFill/>
            <a:miter lim="800000"/>
            <a:headEnd/>
            <a:tailEnd/>
          </a:ln>
        </p:spPr>
        <p:txBody>
          <a:bodyPr lIns="111887" tIns="55944" rIns="111887" bIns="55944">
            <a:spAutoFit/>
          </a:bodyPr>
          <a:lstStyle/>
          <a:p>
            <a:pPr>
              <a:lnSpc>
                <a:spcPts val="3427"/>
              </a:lnSpc>
              <a:spcBef>
                <a:spcPct val="50000"/>
              </a:spcBef>
            </a:pPr>
            <a:br>
              <a:rPr lang="en-US" b="1" dirty="0"/>
            </a:br>
            <a:r>
              <a:rPr lang="en-US" sz="2000" dirty="0">
                <a:latin typeface="Montserrat SemiBold" panose="00000700000000000000" pitchFamily="2" charset="0"/>
              </a:rPr>
              <a:t>7.  Application Layer</a:t>
            </a:r>
            <a:br>
              <a:rPr lang="en-US" sz="2000" dirty="0">
                <a:latin typeface="Montserrat SemiBold" panose="00000700000000000000" pitchFamily="2" charset="0"/>
              </a:rPr>
            </a:br>
            <a:r>
              <a:rPr lang="en-US" sz="2000" dirty="0">
                <a:latin typeface="Montserrat SemiBold" panose="00000700000000000000" pitchFamily="2" charset="0"/>
              </a:rPr>
              <a:t>6.  Presentation layer</a:t>
            </a:r>
            <a:br>
              <a:rPr lang="en-US" sz="2000" dirty="0">
                <a:latin typeface="Montserrat SemiBold" panose="00000700000000000000" pitchFamily="2" charset="0"/>
              </a:rPr>
            </a:br>
            <a:r>
              <a:rPr lang="en-US" sz="2000" dirty="0">
                <a:latin typeface="Montserrat SemiBold" panose="00000700000000000000" pitchFamily="2" charset="0"/>
              </a:rPr>
              <a:t>5.  Session Layer</a:t>
            </a:r>
            <a:br>
              <a:rPr lang="en-US" sz="2000" dirty="0">
                <a:latin typeface="Montserrat SemiBold" panose="00000700000000000000" pitchFamily="2" charset="0"/>
              </a:rPr>
            </a:br>
            <a:r>
              <a:rPr lang="en-US" sz="2000" dirty="0">
                <a:latin typeface="Montserrat SemiBold" panose="00000700000000000000" pitchFamily="2" charset="0"/>
              </a:rPr>
              <a:t>4.  Transport Layer</a:t>
            </a:r>
            <a:br>
              <a:rPr lang="en-US" sz="2000" dirty="0">
                <a:latin typeface="Montserrat SemiBold" panose="00000700000000000000" pitchFamily="2" charset="0"/>
              </a:rPr>
            </a:br>
            <a:r>
              <a:rPr lang="en-US" sz="2000" dirty="0">
                <a:latin typeface="Montserrat SemiBold" panose="00000700000000000000" pitchFamily="2" charset="0"/>
              </a:rPr>
              <a:t>3.  Network Layer</a:t>
            </a:r>
            <a:br>
              <a:rPr lang="en-US" sz="2000" dirty="0">
                <a:latin typeface="Montserrat SemiBold" panose="00000700000000000000" pitchFamily="2" charset="0"/>
              </a:rPr>
            </a:br>
            <a:r>
              <a:rPr lang="en-US" sz="2000" dirty="0">
                <a:latin typeface="Montserrat SemiBold" panose="00000700000000000000" pitchFamily="2" charset="0"/>
              </a:rPr>
              <a:t>2.  Data Link Layer</a:t>
            </a:r>
            <a:br>
              <a:rPr lang="en-US" sz="2000" dirty="0">
                <a:latin typeface="Montserrat SemiBold" panose="00000700000000000000" pitchFamily="2" charset="0"/>
              </a:rPr>
            </a:br>
            <a:r>
              <a:rPr lang="en-US" sz="2000" dirty="0">
                <a:latin typeface="Montserrat SemiBold" panose="00000700000000000000" pitchFamily="2" charset="0"/>
              </a:rPr>
              <a:t>1. Physical Layer</a:t>
            </a:r>
          </a:p>
        </p:txBody>
      </p:sp>
      <p:sp>
        <p:nvSpPr>
          <p:cNvPr id="48136" name="Text Box 8"/>
          <p:cNvSpPr txBox="1">
            <a:spLocks noChangeArrowheads="1"/>
          </p:cNvSpPr>
          <p:nvPr/>
        </p:nvSpPr>
        <p:spPr bwMode="auto">
          <a:xfrm>
            <a:off x="4266030" y="2432772"/>
            <a:ext cx="4262510" cy="559257"/>
          </a:xfrm>
          <a:prstGeom prst="rect">
            <a:avLst/>
          </a:prstGeom>
          <a:noFill/>
          <a:ln w="9525">
            <a:noFill/>
            <a:miter lim="800000"/>
            <a:headEnd/>
            <a:tailEnd/>
          </a:ln>
        </p:spPr>
        <p:txBody>
          <a:bodyPr lIns="111887" tIns="55944" rIns="111887" bIns="55944">
            <a:spAutoFit/>
          </a:bodyPr>
          <a:lstStyle/>
          <a:p>
            <a:pPr algn="ctr">
              <a:spcBef>
                <a:spcPct val="50000"/>
              </a:spcBef>
            </a:pPr>
            <a:r>
              <a:rPr lang="en-US" b="1" dirty="0"/>
              <a:t>The Internet Model</a:t>
            </a:r>
            <a:endParaRPr lang="en-US" dirty="0"/>
          </a:p>
        </p:txBody>
      </p:sp>
      <p:sp>
        <p:nvSpPr>
          <p:cNvPr id="48137" name="Rectangle 9"/>
          <p:cNvSpPr>
            <a:spLocks noChangeArrowheads="1"/>
          </p:cNvSpPr>
          <p:nvPr/>
        </p:nvSpPr>
        <p:spPr bwMode="auto">
          <a:xfrm>
            <a:off x="4266531" y="3835750"/>
            <a:ext cx="4268540" cy="1097280"/>
          </a:xfrm>
          <a:prstGeom prst="rect">
            <a:avLst/>
          </a:prstGeom>
          <a:solidFill>
            <a:srgbClr val="FFFF99"/>
          </a:solidFill>
          <a:ln w="25400">
            <a:solidFill>
              <a:schemeClr val="tx1"/>
            </a:solidFill>
            <a:miter lim="800000"/>
            <a:headEnd/>
            <a:tailEnd/>
          </a:ln>
        </p:spPr>
        <p:txBody>
          <a:bodyPr lIns="167597" tIns="83798" rIns="167597" bIns="83798">
            <a:spAutoFit/>
          </a:bodyPr>
          <a:lstStyle/>
          <a:p>
            <a:endParaRPr lang="en-US"/>
          </a:p>
        </p:txBody>
      </p:sp>
      <p:sp>
        <p:nvSpPr>
          <p:cNvPr id="48138" name="Line 10"/>
          <p:cNvSpPr>
            <a:spLocks noChangeShapeType="1"/>
          </p:cNvSpPr>
          <p:nvPr/>
        </p:nvSpPr>
        <p:spPr bwMode="auto">
          <a:xfrm>
            <a:off x="4260501" y="4417883"/>
            <a:ext cx="4268540" cy="0"/>
          </a:xfrm>
          <a:prstGeom prst="line">
            <a:avLst/>
          </a:prstGeom>
          <a:noFill/>
          <a:ln w="25400">
            <a:solidFill>
              <a:schemeClr val="tx1"/>
            </a:solidFill>
            <a:round/>
            <a:headEnd/>
            <a:tailEnd/>
          </a:ln>
        </p:spPr>
        <p:txBody>
          <a:bodyPr lIns="167597" tIns="83798" rIns="167597" bIns="83798">
            <a:spAutoFit/>
          </a:bodyPr>
          <a:lstStyle/>
          <a:p>
            <a:endParaRPr lang="en-US"/>
          </a:p>
        </p:txBody>
      </p:sp>
      <p:sp>
        <p:nvSpPr>
          <p:cNvPr id="48139" name="Text Box 11"/>
          <p:cNvSpPr txBox="1">
            <a:spLocks noChangeArrowheads="1"/>
          </p:cNvSpPr>
          <p:nvPr/>
        </p:nvSpPr>
        <p:spPr bwMode="auto">
          <a:xfrm>
            <a:off x="4267090" y="3863619"/>
            <a:ext cx="4155998" cy="1061593"/>
          </a:xfrm>
          <a:prstGeom prst="rect">
            <a:avLst/>
          </a:prstGeom>
          <a:noFill/>
          <a:ln w="9525">
            <a:noFill/>
            <a:miter lim="800000"/>
            <a:headEnd/>
            <a:tailEnd/>
          </a:ln>
        </p:spPr>
        <p:txBody>
          <a:bodyPr lIns="136927" tIns="68463" rIns="136927" bIns="68463">
            <a:spAutoFit/>
          </a:bodyPr>
          <a:lstStyle/>
          <a:p>
            <a:pPr algn="ctr">
              <a:spcBef>
                <a:spcPct val="50000"/>
              </a:spcBef>
            </a:pPr>
            <a:r>
              <a:rPr lang="en-US" sz="2000" b="1" dirty="0">
                <a:latin typeface="Montserrat SemiBold" panose="00000700000000000000" pitchFamily="2" charset="0"/>
              </a:rPr>
              <a:t>TCP or UDP</a:t>
            </a:r>
            <a:br>
              <a:rPr lang="en-US" sz="2000" b="1" dirty="0">
                <a:latin typeface="Montserrat SemiBold" panose="00000700000000000000" pitchFamily="2" charset="0"/>
              </a:rPr>
            </a:br>
            <a:br>
              <a:rPr lang="en-US" sz="2000" b="1" dirty="0">
                <a:latin typeface="Montserrat SemiBold" panose="00000700000000000000" pitchFamily="2" charset="0"/>
              </a:rPr>
            </a:br>
            <a:r>
              <a:rPr lang="en-US" sz="2000" b="1" dirty="0">
                <a:latin typeface="Montserrat SemiBold" panose="00000700000000000000" pitchFamily="2" charset="0"/>
              </a:rPr>
              <a:t>Internet Protocol (IP)</a:t>
            </a:r>
          </a:p>
        </p:txBody>
      </p:sp>
      <p:sp>
        <p:nvSpPr>
          <p:cNvPr id="48146" name="Rectangle 14"/>
          <p:cNvSpPr>
            <a:spLocks noChangeArrowheads="1"/>
          </p:cNvSpPr>
          <p:nvPr/>
        </p:nvSpPr>
        <p:spPr bwMode="auto">
          <a:xfrm>
            <a:off x="4264521" y="5086757"/>
            <a:ext cx="4262510" cy="954755"/>
          </a:xfrm>
          <a:prstGeom prst="rect">
            <a:avLst/>
          </a:prstGeom>
          <a:solidFill>
            <a:srgbClr val="FFFF99"/>
          </a:solidFill>
          <a:ln w="25400">
            <a:solidFill>
              <a:schemeClr val="tx1"/>
            </a:solidFill>
            <a:miter lim="800000"/>
            <a:headEnd/>
            <a:tailEnd/>
          </a:ln>
        </p:spPr>
        <p:txBody>
          <a:bodyPr wrap="square" lIns="111887" tIns="55944" rIns="111887" bIns="447617">
            <a:spAutoFit/>
          </a:bodyPr>
          <a:lstStyle/>
          <a:p>
            <a:endParaRPr lang="en-US"/>
          </a:p>
        </p:txBody>
      </p:sp>
      <p:sp>
        <p:nvSpPr>
          <p:cNvPr id="48147" name="Text Box 15"/>
          <p:cNvSpPr txBox="1">
            <a:spLocks noChangeArrowheads="1"/>
          </p:cNvSpPr>
          <p:nvPr/>
        </p:nvSpPr>
        <p:spPr bwMode="auto">
          <a:xfrm>
            <a:off x="4228907" y="5165631"/>
            <a:ext cx="4455438" cy="666978"/>
          </a:xfrm>
          <a:prstGeom prst="rect">
            <a:avLst/>
          </a:prstGeom>
          <a:noFill/>
          <a:ln w="9525">
            <a:noFill/>
            <a:miter lim="800000"/>
            <a:headEnd/>
            <a:tailEnd/>
          </a:ln>
        </p:spPr>
        <p:txBody>
          <a:bodyPr lIns="111887" tIns="55944" rIns="111887" bIns="55944">
            <a:spAutoFit/>
          </a:bodyPr>
          <a:lstStyle/>
          <a:p>
            <a:pPr algn="ctr">
              <a:spcBef>
                <a:spcPct val="50000"/>
              </a:spcBef>
            </a:pPr>
            <a:r>
              <a:rPr lang="en-US" b="1" dirty="0">
                <a:latin typeface="Montserrat SemiBold" panose="00000700000000000000" pitchFamily="2" charset="0"/>
              </a:rPr>
              <a:t>Depends on underlying network</a:t>
            </a:r>
            <a:br>
              <a:rPr lang="en-US" b="1" dirty="0">
                <a:latin typeface="Montserrat SemiBold" panose="00000700000000000000" pitchFamily="2" charset="0"/>
              </a:rPr>
            </a:br>
            <a:r>
              <a:rPr lang="en-US" b="1" dirty="0">
                <a:latin typeface="Montserrat SemiBold" panose="00000700000000000000" pitchFamily="2" charset="0"/>
              </a:rPr>
              <a:t>Ethernet, WAN protocols, etc.</a:t>
            </a:r>
          </a:p>
        </p:txBody>
      </p:sp>
      <p:sp>
        <p:nvSpPr>
          <p:cNvPr id="48144" name="Rectangle 17"/>
          <p:cNvSpPr>
            <a:spLocks noChangeArrowheads="1"/>
          </p:cNvSpPr>
          <p:nvPr/>
        </p:nvSpPr>
        <p:spPr bwMode="auto">
          <a:xfrm>
            <a:off x="4266531" y="2816876"/>
            <a:ext cx="4276578" cy="914400"/>
          </a:xfrm>
          <a:prstGeom prst="rect">
            <a:avLst/>
          </a:prstGeom>
          <a:solidFill>
            <a:srgbClr val="FFFF99"/>
          </a:solidFill>
          <a:ln w="25400">
            <a:solidFill>
              <a:schemeClr val="tx1"/>
            </a:solidFill>
            <a:miter lim="800000"/>
            <a:headEnd/>
            <a:tailEnd/>
          </a:ln>
        </p:spPr>
        <p:txBody>
          <a:bodyPr lIns="91426" tIns="45713" rIns="91426" bIns="45713">
            <a:spAutoFit/>
          </a:bodyPr>
          <a:lstStyle/>
          <a:p>
            <a:endParaRPr lang="en-US"/>
          </a:p>
        </p:txBody>
      </p:sp>
      <p:sp>
        <p:nvSpPr>
          <p:cNvPr id="48145" name="Text Box 18"/>
          <p:cNvSpPr txBox="1">
            <a:spLocks noChangeArrowheads="1"/>
          </p:cNvSpPr>
          <p:nvPr/>
        </p:nvSpPr>
        <p:spPr bwMode="auto">
          <a:xfrm>
            <a:off x="4203226" y="3004392"/>
            <a:ext cx="4389120" cy="400095"/>
          </a:xfrm>
          <a:prstGeom prst="rect">
            <a:avLst/>
          </a:prstGeom>
          <a:noFill/>
          <a:ln w="9525">
            <a:noFill/>
            <a:miter lim="800000"/>
            <a:headEnd/>
            <a:tailEnd/>
          </a:ln>
        </p:spPr>
        <p:txBody>
          <a:bodyPr lIns="91426" tIns="45713" rIns="91426" bIns="45713">
            <a:spAutoFit/>
          </a:bodyPr>
          <a:lstStyle/>
          <a:p>
            <a:pPr algn="ctr">
              <a:spcBef>
                <a:spcPct val="50000"/>
              </a:spcBef>
            </a:pPr>
            <a:r>
              <a:rPr lang="en-US" sz="2000" b="1" dirty="0">
                <a:latin typeface="Montserrat SemiBold" panose="00000700000000000000" pitchFamily="2" charset="0"/>
              </a:rPr>
              <a:t>SMTP, HTTP, telnet, etc.</a:t>
            </a:r>
          </a:p>
        </p:txBody>
      </p:sp>
      <p:sp>
        <p:nvSpPr>
          <p:cNvPr id="48143" name="Text Box 19"/>
          <p:cNvSpPr txBox="1">
            <a:spLocks noChangeArrowheads="1"/>
          </p:cNvSpPr>
          <p:nvPr/>
        </p:nvSpPr>
        <p:spPr bwMode="auto">
          <a:xfrm>
            <a:off x="578785" y="2471094"/>
            <a:ext cx="3354139" cy="559257"/>
          </a:xfrm>
          <a:prstGeom prst="rect">
            <a:avLst/>
          </a:prstGeom>
          <a:noFill/>
          <a:ln w="9525">
            <a:noFill/>
            <a:miter lim="800000"/>
            <a:headEnd/>
            <a:tailEnd/>
          </a:ln>
        </p:spPr>
        <p:txBody>
          <a:bodyPr lIns="111887" tIns="55944" rIns="111887" bIns="55944">
            <a:spAutoFit/>
          </a:bodyPr>
          <a:lstStyle/>
          <a:p>
            <a:pPr algn="ctr">
              <a:spcBef>
                <a:spcPct val="50000"/>
              </a:spcBef>
            </a:pPr>
            <a:r>
              <a:rPr lang="en-US" b="1" dirty="0"/>
              <a:t>The OSI Model</a:t>
            </a:r>
            <a:endParaRPr lang="en-US" dirty="0"/>
          </a:p>
        </p:txBody>
      </p:sp>
      <p:sp>
        <p:nvSpPr>
          <p:cNvPr id="3" name="TextBox 2"/>
          <p:cNvSpPr txBox="1"/>
          <p:nvPr/>
        </p:nvSpPr>
        <p:spPr>
          <a:xfrm>
            <a:off x="439450" y="1498222"/>
            <a:ext cx="8534400" cy="1231106"/>
          </a:xfrm>
          <a:prstGeom prst="rect">
            <a:avLst/>
          </a:prstGeom>
          <a:noFill/>
        </p:spPr>
        <p:txBody>
          <a:bodyPr wrap="square" rtlCol="0">
            <a:spAutoFit/>
          </a:bodyPr>
          <a:lstStyle/>
          <a:p>
            <a:r>
              <a:rPr lang="en-US" sz="2800" dirty="0"/>
              <a:t>The Internet model is different from and simpler than the OSI model.</a:t>
            </a:r>
          </a:p>
          <a:p>
            <a:endParaRPr lang="en-US" dirty="0"/>
          </a:p>
        </p:txBody>
      </p:sp>
    </p:spTree>
    <p:extLst>
      <p:ext uri="{BB962C8B-B14F-4D97-AF65-F5344CB8AC3E}">
        <p14:creationId xmlns:p14="http://schemas.microsoft.com/office/powerpoint/2010/main" val="1630998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6"/>
          <p:cNvSpPr>
            <a:spLocks noGrp="1"/>
          </p:cNvSpPr>
          <p:nvPr>
            <p:ph type="title"/>
          </p:nvPr>
        </p:nvSpPr>
        <p:spPr/>
        <p:txBody>
          <a:bodyPr/>
          <a:lstStyle/>
          <a:p>
            <a:r>
              <a:rPr lang="en-US"/>
              <a:t>Operation of TCP/IP Model</a:t>
            </a:r>
          </a:p>
        </p:txBody>
      </p:sp>
      <p:sp>
        <p:nvSpPr>
          <p:cNvPr id="24581" name="Slide Number Placeholder 5"/>
          <p:cNvSpPr>
            <a:spLocks noGrp="1"/>
          </p:cNvSpPr>
          <p:nvPr>
            <p:ph type="sldNum" sz="quarter" idx="12"/>
          </p:nvPr>
        </p:nvSpPr>
        <p:spPr>
          <a:noFill/>
        </p:spPr>
        <p:txBody>
          <a:bodyPr/>
          <a:lstStyle/>
          <a:p>
            <a:fld id="{A3B307C1-A0CC-4495-B351-082798681EED}" type="slidenum">
              <a:rPr lang="en-US" smtClean="0"/>
              <a:pPr/>
              <a:t>11</a:t>
            </a:fld>
            <a:endParaRPr lang="en-US" dirty="0"/>
          </a:p>
        </p:txBody>
      </p:sp>
      <p:pic>
        <p:nvPicPr>
          <p:cNvPr id="5" name="Graphic 4">
            <a:extLst>
              <a:ext uri="{FF2B5EF4-FFF2-40B4-BE49-F238E27FC236}">
                <a16:creationId xmlns:a16="http://schemas.microsoft.com/office/drawing/2014/main" id="{5410B701-E8F1-417D-AF41-A387F124CA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4400" y="1155548"/>
            <a:ext cx="6938481" cy="5200802"/>
          </a:xfrm>
          <a:prstGeom prst="rect">
            <a:avLst/>
          </a:prstGeom>
        </p:spPr>
      </p:pic>
    </p:spTree>
    <p:extLst>
      <p:ext uri="{BB962C8B-B14F-4D97-AF65-F5344CB8AC3E}">
        <p14:creationId xmlns:p14="http://schemas.microsoft.com/office/powerpoint/2010/main" val="624355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62000" y="228600"/>
            <a:ext cx="7924800" cy="1143000"/>
          </a:xfrm>
        </p:spPr>
        <p:txBody>
          <a:bodyPr/>
          <a:lstStyle/>
          <a:p>
            <a:r>
              <a:rPr lang="en-US" sz="3900" dirty="0"/>
              <a:t>Domain Name System (DNS)</a:t>
            </a:r>
          </a:p>
        </p:txBody>
      </p:sp>
      <p:sp>
        <p:nvSpPr>
          <p:cNvPr id="10243" name="Content Placeholder 2"/>
          <p:cNvSpPr>
            <a:spLocks noGrp="1"/>
          </p:cNvSpPr>
          <p:nvPr>
            <p:ph idx="1"/>
          </p:nvPr>
        </p:nvSpPr>
        <p:spPr/>
        <p:txBody>
          <a:bodyPr/>
          <a:lstStyle/>
          <a:p>
            <a:pPr>
              <a:spcBef>
                <a:spcPts val="0"/>
              </a:spcBef>
            </a:pPr>
            <a:r>
              <a:rPr lang="en-US" sz="2900" dirty="0"/>
              <a:t>Principal service: domain name resolution – translates  domain names into IP addresses</a:t>
            </a:r>
          </a:p>
          <a:p>
            <a:pPr>
              <a:spcBef>
                <a:spcPts val="0"/>
              </a:spcBef>
            </a:pPr>
            <a:r>
              <a:rPr lang="en-US" sz="2900" dirty="0"/>
              <a:t>Can also translate IP addresses to domain names, sometimes.</a:t>
            </a:r>
          </a:p>
          <a:p>
            <a:pPr>
              <a:spcBef>
                <a:spcPts val="0"/>
              </a:spcBef>
            </a:pPr>
            <a:r>
              <a:rPr lang="en-US" sz="2900" dirty="0"/>
              <a:t>Can provide other services.</a:t>
            </a:r>
            <a:endParaRPr lang="en-US" sz="2400" dirty="0"/>
          </a:p>
          <a:p>
            <a:pPr>
              <a:spcBef>
                <a:spcPts val="0"/>
              </a:spcBef>
            </a:pPr>
            <a:r>
              <a:rPr lang="en-US" sz="2900" dirty="0"/>
              <a:t>Example: </a:t>
            </a:r>
            <a:r>
              <a:rPr lang="en-US" sz="2900" b="1" dirty="0"/>
              <a:t>www.kennesaw.edu</a:t>
            </a:r>
          </a:p>
        </p:txBody>
      </p:sp>
      <p:sp>
        <p:nvSpPr>
          <p:cNvPr id="10245" name="Slide Number Placeholder 4"/>
          <p:cNvSpPr>
            <a:spLocks noGrp="1"/>
          </p:cNvSpPr>
          <p:nvPr>
            <p:ph type="sldNum" sz="quarter" idx="12"/>
          </p:nvPr>
        </p:nvSpPr>
        <p:spPr>
          <a:noFill/>
        </p:spPr>
        <p:txBody>
          <a:bodyPr/>
          <a:lstStyle/>
          <a:p>
            <a:fld id="{94C1E068-C0B4-4A49-8814-D2974FB3EB7E}" type="slidenum">
              <a:rPr lang="en-US" smtClean="0"/>
              <a:pPr/>
              <a:t>12</a:t>
            </a:fld>
            <a:endParaRPr lang="en-US" dirty="0"/>
          </a:p>
        </p:txBody>
      </p:sp>
      <p:sp>
        <p:nvSpPr>
          <p:cNvPr id="2" name="TextBox 1">
            <a:extLst>
              <a:ext uri="{FF2B5EF4-FFF2-40B4-BE49-F238E27FC236}">
                <a16:creationId xmlns:a16="http://schemas.microsoft.com/office/drawing/2014/main" id="{BF59F3EF-521D-9E04-4406-8FA3276224C7}"/>
              </a:ext>
            </a:extLst>
          </p:cNvPr>
          <p:cNvSpPr txBox="1"/>
          <p:nvPr/>
        </p:nvSpPr>
        <p:spPr>
          <a:xfrm>
            <a:off x="2667000" y="4267200"/>
            <a:ext cx="3505200" cy="369332"/>
          </a:xfrm>
          <a:prstGeom prst="rect">
            <a:avLst/>
          </a:prstGeom>
          <a:noFill/>
        </p:spPr>
        <p:txBody>
          <a:bodyPr wrap="square" rtlCol="0">
            <a:spAutoFit/>
          </a:bodyPr>
          <a:lstStyle/>
          <a:p>
            <a:r>
              <a:rPr lang="en-US" b="1" dirty="0">
                <a:latin typeface="+mj-lt"/>
              </a:rPr>
              <a:t>host        domain          </a:t>
            </a:r>
            <a:r>
              <a:rPr lang="en-US" b="1" dirty="0" err="1">
                <a:latin typeface="+mj-lt"/>
              </a:rPr>
              <a:t>TLD</a:t>
            </a:r>
            <a:endParaRPr lang="en-US" b="1" dirty="0">
              <a:latin typeface="+mj-lt"/>
            </a:endParaRPr>
          </a:p>
        </p:txBody>
      </p:sp>
    </p:spTree>
    <p:extLst>
      <p:ext uri="{BB962C8B-B14F-4D97-AF65-F5344CB8AC3E}">
        <p14:creationId xmlns:p14="http://schemas.microsoft.com/office/powerpoint/2010/main" val="311449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963F3-C171-943A-C204-61B75A9224E0}"/>
              </a:ext>
            </a:extLst>
          </p:cNvPr>
          <p:cNvSpPr>
            <a:spLocks noGrp="1"/>
          </p:cNvSpPr>
          <p:nvPr>
            <p:ph type="title"/>
          </p:nvPr>
        </p:nvSpPr>
        <p:spPr/>
        <p:txBody>
          <a:bodyPr/>
          <a:lstStyle/>
          <a:p>
            <a:r>
              <a:rPr lang="en-US" dirty="0"/>
              <a:t>IPv4 and IPv6 Addresses</a:t>
            </a:r>
          </a:p>
        </p:txBody>
      </p:sp>
      <p:sp>
        <p:nvSpPr>
          <p:cNvPr id="3" name="Content Placeholder 2">
            <a:extLst>
              <a:ext uri="{FF2B5EF4-FFF2-40B4-BE49-F238E27FC236}">
                <a16:creationId xmlns:a16="http://schemas.microsoft.com/office/drawing/2014/main" id="{B601463F-7607-0DDE-352B-523E54909BB3}"/>
              </a:ext>
            </a:extLst>
          </p:cNvPr>
          <p:cNvSpPr>
            <a:spLocks noGrp="1"/>
          </p:cNvSpPr>
          <p:nvPr>
            <p:ph idx="1"/>
          </p:nvPr>
        </p:nvSpPr>
        <p:spPr/>
        <p:txBody>
          <a:bodyPr/>
          <a:lstStyle/>
          <a:p>
            <a:r>
              <a:rPr lang="en-US" dirty="0"/>
              <a:t>IPv4: 32-bit address, 206.3.42.6</a:t>
            </a:r>
          </a:p>
          <a:p>
            <a:r>
              <a:rPr lang="en-US" dirty="0"/>
              <a:t>We are out of IPv4 addresses.</a:t>
            </a:r>
          </a:p>
          <a:p>
            <a:r>
              <a:rPr lang="en-US" dirty="0"/>
              <a:t>IPv6: 128 bits, 2001:db8:85a3:0:0:8a2e:370:7334</a:t>
            </a:r>
          </a:p>
          <a:p>
            <a:r>
              <a:rPr lang="en-US" dirty="0"/>
              <a:t>Not interoperable with IPv4, so IPv4 is still the most common Internet address format.</a:t>
            </a:r>
          </a:p>
          <a:p>
            <a:r>
              <a:rPr lang="en-US" dirty="0"/>
              <a:t>Can coexist by having two protocol stacks.</a:t>
            </a:r>
          </a:p>
        </p:txBody>
      </p:sp>
    </p:spTree>
    <p:extLst>
      <p:ext uri="{BB962C8B-B14F-4D97-AF65-F5344CB8AC3E}">
        <p14:creationId xmlns:p14="http://schemas.microsoft.com/office/powerpoint/2010/main" val="38879692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Dynamic Host </a:t>
            </a:r>
            <a:br>
              <a:rPr lang="en-US" dirty="0"/>
            </a:br>
            <a:r>
              <a:rPr lang="en-US" dirty="0"/>
              <a:t>Configuration Protocol</a:t>
            </a:r>
          </a:p>
        </p:txBody>
      </p:sp>
      <p:sp>
        <p:nvSpPr>
          <p:cNvPr id="3" name="Content Placeholder 2"/>
          <p:cNvSpPr>
            <a:spLocks noGrp="1"/>
          </p:cNvSpPr>
          <p:nvPr>
            <p:ph idx="1"/>
          </p:nvPr>
        </p:nvSpPr>
        <p:spPr>
          <a:xfrm>
            <a:off x="809896" y="1676400"/>
            <a:ext cx="7773405" cy="4114800"/>
          </a:xfrm>
        </p:spPr>
        <p:txBody>
          <a:bodyPr>
            <a:normAutofit fontScale="92500"/>
          </a:bodyPr>
          <a:lstStyle/>
          <a:p>
            <a:pPr>
              <a:spcBef>
                <a:spcPts val="0"/>
              </a:spcBef>
            </a:pPr>
            <a:r>
              <a:rPr lang="en-US" sz="3400" dirty="0"/>
              <a:t>Referred to as DHCP.</a:t>
            </a:r>
          </a:p>
          <a:p>
            <a:pPr>
              <a:spcBef>
                <a:spcPts val="0"/>
              </a:spcBef>
            </a:pPr>
            <a:r>
              <a:rPr lang="en-US" sz="3400" dirty="0"/>
              <a:t>Manages available addresses.</a:t>
            </a:r>
          </a:p>
          <a:p>
            <a:pPr>
              <a:spcBef>
                <a:spcPts val="0"/>
              </a:spcBef>
            </a:pPr>
            <a:r>
              <a:rPr lang="en-US" sz="3400" dirty="0"/>
              <a:t>Uses broadcast-response to assign addresses to nodes (computers) as they come online.</a:t>
            </a:r>
          </a:p>
          <a:p>
            <a:pPr>
              <a:spcBef>
                <a:spcPts val="0"/>
              </a:spcBef>
            </a:pPr>
            <a:r>
              <a:rPr lang="en-US" sz="3400" dirty="0"/>
              <a:t>Also configures netmask, DNS servers, default gateway, etc.</a:t>
            </a:r>
          </a:p>
        </p:txBody>
      </p:sp>
      <p:sp>
        <p:nvSpPr>
          <p:cNvPr id="4" name="Slide Number Placeholder 3"/>
          <p:cNvSpPr>
            <a:spLocks noGrp="1"/>
          </p:cNvSpPr>
          <p:nvPr>
            <p:ph type="sldNum" sz="quarter" idx="12"/>
          </p:nvPr>
        </p:nvSpPr>
        <p:spPr/>
        <p:txBody>
          <a:bodyPr/>
          <a:lstStyle/>
          <a:p>
            <a:pPr>
              <a:defRPr/>
            </a:pPr>
            <a:fld id="{64EDFD13-7F5E-4825-9918-FAC0C0B9EEFF}" type="slidenum">
              <a:rPr lang="en-US" smtClean="0"/>
              <a:pPr>
                <a:defRPr/>
              </a:pPr>
              <a:t>14</a:t>
            </a:fld>
            <a:endParaRPr lang="en-US" dirty="0"/>
          </a:p>
        </p:txBody>
      </p:sp>
    </p:spTree>
    <p:extLst>
      <p:ext uri="{BB962C8B-B14F-4D97-AF65-F5344CB8AC3E}">
        <p14:creationId xmlns:p14="http://schemas.microsoft.com/office/powerpoint/2010/main" val="241770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ARP: Mapping IP Address to MAC</a:t>
            </a:r>
          </a:p>
        </p:txBody>
      </p:sp>
      <p:sp>
        <p:nvSpPr>
          <p:cNvPr id="3" name="Content Placeholder 2"/>
          <p:cNvSpPr>
            <a:spLocks noGrp="1"/>
          </p:cNvSpPr>
          <p:nvPr>
            <p:ph idx="1"/>
          </p:nvPr>
        </p:nvSpPr>
        <p:spPr/>
        <p:txBody>
          <a:bodyPr>
            <a:noAutofit/>
          </a:bodyPr>
          <a:lstStyle/>
          <a:p>
            <a:r>
              <a:rPr lang="en-US" sz="2800" dirty="0"/>
              <a:t>A node wants to communicate:</a:t>
            </a:r>
          </a:p>
          <a:p>
            <a:pPr lvl="1"/>
            <a:r>
              <a:rPr lang="en-US" sz="2400" dirty="0"/>
              <a:t>The destination IP is known, perhaps from DNS.</a:t>
            </a:r>
          </a:p>
          <a:p>
            <a:pPr lvl="1"/>
            <a:r>
              <a:rPr lang="en-US" sz="2400" dirty="0"/>
              <a:t>The destination MAC is unknown.</a:t>
            </a:r>
          </a:p>
          <a:p>
            <a:r>
              <a:rPr lang="en-US" sz="2800" dirty="0"/>
              <a:t>The node wanting to communicate sends a </a:t>
            </a:r>
            <a:r>
              <a:rPr lang="en-US" sz="2800" i="1" dirty="0"/>
              <a:t>broadcast message </a:t>
            </a:r>
            <a:r>
              <a:rPr lang="en-US" sz="2800" dirty="0"/>
              <a:t>containing the IP address it wants to contact.</a:t>
            </a:r>
          </a:p>
          <a:p>
            <a:r>
              <a:rPr lang="en-US" sz="2800" dirty="0"/>
              <a:t>The node with that IP address replies, giving its MAC address.</a:t>
            </a:r>
          </a:p>
          <a:p>
            <a:r>
              <a:rPr lang="en-US" sz="2800" dirty="0"/>
              <a:t>The original node saves (caches) the IP-to-MAC translation in an ARP table.</a:t>
            </a:r>
          </a:p>
        </p:txBody>
      </p:sp>
      <p:sp>
        <p:nvSpPr>
          <p:cNvPr id="4" name="Slide Number Placeholder 3"/>
          <p:cNvSpPr>
            <a:spLocks noGrp="1"/>
          </p:cNvSpPr>
          <p:nvPr>
            <p:ph type="sldNum" sz="quarter" idx="12"/>
          </p:nvPr>
        </p:nvSpPr>
        <p:spPr/>
        <p:txBody>
          <a:bodyPr/>
          <a:lstStyle/>
          <a:p>
            <a:fld id="{921E7DD1-A38C-4D3C-939A-6228F0F84939}" type="slidenum">
              <a:rPr lang="en-US" smtClean="0"/>
              <a:pPr/>
              <a:t>15</a:t>
            </a:fld>
            <a:endParaRPr lang="en-US"/>
          </a:p>
        </p:txBody>
      </p:sp>
    </p:spTree>
    <p:extLst>
      <p:ext uri="{BB962C8B-B14F-4D97-AF65-F5344CB8AC3E}">
        <p14:creationId xmlns:p14="http://schemas.microsoft.com/office/powerpoint/2010/main" val="363140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dirty="0"/>
              <a:t>Signaling Transmission Method</a:t>
            </a:r>
          </a:p>
        </p:txBody>
      </p:sp>
      <p:sp>
        <p:nvSpPr>
          <p:cNvPr id="10243" name="Rectangle 3"/>
          <p:cNvSpPr>
            <a:spLocks noGrp="1" noChangeArrowheads="1"/>
          </p:cNvSpPr>
          <p:nvPr>
            <p:ph idx="1"/>
          </p:nvPr>
        </p:nvSpPr>
        <p:spPr>
          <a:xfrm>
            <a:off x="424041" y="1642868"/>
            <a:ext cx="8719959" cy="3048000"/>
          </a:xfrm>
        </p:spPr>
        <p:txBody>
          <a:bodyPr>
            <a:noAutofit/>
          </a:bodyPr>
          <a:lstStyle/>
          <a:p>
            <a:r>
              <a:rPr lang="en-US" sz="2800" b="1" dirty="0"/>
              <a:t>Analog</a:t>
            </a:r>
            <a:r>
              <a:rPr lang="en-US" sz="2800" dirty="0"/>
              <a:t>: Signal takes on a </a:t>
            </a:r>
            <a:r>
              <a:rPr lang="en-US" sz="2800" i="1" dirty="0"/>
              <a:t>continuous range of values</a:t>
            </a:r>
          </a:p>
          <a:p>
            <a:r>
              <a:rPr lang="en-US" sz="2800" b="1" dirty="0"/>
              <a:t>Digital</a:t>
            </a:r>
            <a:r>
              <a:rPr lang="en-US" sz="2800" dirty="0"/>
              <a:t>: Binary  discrete signals.</a:t>
            </a:r>
          </a:p>
          <a:p>
            <a:r>
              <a:rPr lang="en-US" sz="2800" dirty="0"/>
              <a:t>Choice depends on the transmission medium.</a:t>
            </a:r>
          </a:p>
        </p:txBody>
      </p:sp>
      <p:sp>
        <p:nvSpPr>
          <p:cNvPr id="10244" name="Slide Number Placeholder 5"/>
          <p:cNvSpPr>
            <a:spLocks noGrp="1"/>
          </p:cNvSpPr>
          <p:nvPr>
            <p:ph type="sldNum" sz="quarter" idx="12"/>
          </p:nvPr>
        </p:nvSpPr>
        <p:spPr>
          <a:noFill/>
        </p:spPr>
        <p:txBody>
          <a:bodyPr/>
          <a:lstStyle/>
          <a:p>
            <a:fld id="{D302880C-1900-4F86-9C80-8BEC45934632}" type="slidenum">
              <a:rPr lang="en-US" smtClean="0"/>
              <a:pPr/>
              <a:t>16</a:t>
            </a:fld>
            <a:endParaRPr lang="en-US" dirty="0"/>
          </a:p>
        </p:txBody>
      </p:sp>
      <p:grpSp>
        <p:nvGrpSpPr>
          <p:cNvPr id="3" name="Group 2">
            <a:extLst>
              <a:ext uri="{FF2B5EF4-FFF2-40B4-BE49-F238E27FC236}">
                <a16:creationId xmlns:a16="http://schemas.microsoft.com/office/drawing/2014/main" id="{C1259645-F791-EF7A-7553-92EAA79BF20C}"/>
              </a:ext>
            </a:extLst>
          </p:cNvPr>
          <p:cNvGrpSpPr/>
          <p:nvPr/>
        </p:nvGrpSpPr>
        <p:grpSpPr>
          <a:xfrm>
            <a:off x="304800" y="3638235"/>
            <a:ext cx="7165109" cy="1885374"/>
            <a:chOff x="1597891" y="4495800"/>
            <a:chExt cx="7165109" cy="1885374"/>
          </a:xfrm>
        </p:grpSpPr>
        <p:pic>
          <p:nvPicPr>
            <p:cNvPr id="6" name="Picture 2" descr="A digital waveform.  It starts with a horizontal blue line near the baseline, then goes straight up vertically, then horizontal along the top before dropping vertically to the baseline.  This continues through four peaks.  Some of the high or low lines are longer than others indicating more than one one-bit or more than one zero b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5291" y="5448300"/>
              <a:ext cx="5016500"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descr="An analog wave form.  A blue line moves smoothly up and down, forming peaks and valleys.  The peaks are of different height.  "/>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49000"/>
                      </a14:imgEffect>
                    </a14:imgLayer>
                  </a14:imgProps>
                </a:ext>
                <a:ext uri="{28A0092B-C50C-407E-A947-70E740481C1C}">
                  <a14:useLocalDpi xmlns:a14="http://schemas.microsoft.com/office/drawing/2010/main" val="0"/>
                </a:ext>
              </a:extLst>
            </a:blip>
            <a:srcRect/>
            <a:stretch>
              <a:fillRect/>
            </a:stretch>
          </p:blipFill>
          <p:spPr bwMode="auto">
            <a:xfrm>
              <a:off x="3683000" y="4495800"/>
              <a:ext cx="50800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97891" y="4495800"/>
              <a:ext cx="2057400" cy="369332"/>
            </a:xfrm>
            <a:prstGeom prst="rect">
              <a:avLst/>
            </a:prstGeom>
            <a:noFill/>
          </p:spPr>
          <p:txBody>
            <a:bodyPr wrap="square" rtlCol="0">
              <a:spAutoFit/>
            </a:bodyPr>
            <a:lstStyle/>
            <a:p>
              <a:pPr algn="r"/>
              <a:r>
                <a:rPr lang="en-US" b="1" dirty="0">
                  <a:latin typeface="+mj-lt"/>
                </a:rPr>
                <a:t>Analog</a:t>
              </a:r>
            </a:p>
          </p:txBody>
        </p:sp>
        <p:sp>
          <p:nvSpPr>
            <p:cNvPr id="9" name="TextBox 8"/>
            <p:cNvSpPr txBox="1"/>
            <p:nvPr/>
          </p:nvSpPr>
          <p:spPr>
            <a:xfrm>
              <a:off x="1600200" y="5328791"/>
              <a:ext cx="2057400" cy="369332"/>
            </a:xfrm>
            <a:prstGeom prst="rect">
              <a:avLst/>
            </a:prstGeom>
            <a:noFill/>
          </p:spPr>
          <p:txBody>
            <a:bodyPr wrap="square" rtlCol="0">
              <a:spAutoFit/>
            </a:bodyPr>
            <a:lstStyle/>
            <a:p>
              <a:pPr algn="r"/>
              <a:r>
                <a:rPr lang="en-US" b="1" dirty="0">
                  <a:latin typeface="+mj-lt"/>
                </a:rPr>
                <a:t>Digital</a:t>
              </a:r>
            </a:p>
          </p:txBody>
        </p:sp>
        <p:sp>
          <p:nvSpPr>
            <p:cNvPr id="10" name="TextBox 9"/>
            <p:cNvSpPr txBox="1"/>
            <p:nvPr/>
          </p:nvSpPr>
          <p:spPr>
            <a:xfrm>
              <a:off x="1597891" y="5981064"/>
              <a:ext cx="2057400" cy="400110"/>
            </a:xfrm>
            <a:prstGeom prst="rect">
              <a:avLst/>
            </a:prstGeom>
            <a:noFill/>
          </p:spPr>
          <p:txBody>
            <a:bodyPr wrap="square" rtlCol="0">
              <a:spAutoFit/>
            </a:bodyPr>
            <a:lstStyle/>
            <a:p>
              <a:pPr algn="r"/>
              <a:r>
                <a:rPr lang="en-US" sz="2000" b="1" dirty="0">
                  <a:latin typeface="+mj-lt"/>
                </a:rPr>
                <a:t>Time</a:t>
              </a:r>
            </a:p>
          </p:txBody>
        </p:sp>
        <p:cxnSp>
          <p:nvCxnSpPr>
            <p:cNvPr id="4" name="Straight Arrow Connector 3"/>
            <p:cNvCxnSpPr/>
            <p:nvPr/>
          </p:nvCxnSpPr>
          <p:spPr>
            <a:xfrm>
              <a:off x="3683000" y="6190038"/>
              <a:ext cx="8890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8687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n-US" dirty="0"/>
              <a:t>Sine Waves as Carriers</a:t>
            </a:r>
          </a:p>
        </p:txBody>
      </p:sp>
      <p:sp>
        <p:nvSpPr>
          <p:cNvPr id="24579" name="Rectangle 3"/>
          <p:cNvSpPr>
            <a:spLocks noGrp="1" noChangeArrowheads="1"/>
          </p:cNvSpPr>
          <p:nvPr>
            <p:ph idx="1"/>
          </p:nvPr>
        </p:nvSpPr>
        <p:spPr>
          <a:xfrm>
            <a:off x="424040" y="1549303"/>
            <a:ext cx="8262761" cy="4648200"/>
          </a:xfrm>
        </p:spPr>
        <p:txBody>
          <a:bodyPr>
            <a:normAutofit/>
          </a:bodyPr>
          <a:lstStyle/>
          <a:p>
            <a:pPr>
              <a:lnSpc>
                <a:spcPct val="90000"/>
              </a:lnSpc>
            </a:pPr>
            <a:r>
              <a:rPr lang="en-US" sz="2900" dirty="0"/>
              <a:t>A sine wave produces a single, pure tone.  </a:t>
            </a:r>
            <a:br>
              <a:rPr lang="en-US" sz="2900" dirty="0"/>
            </a:br>
            <a:r>
              <a:rPr lang="en-US" sz="2600" dirty="0"/>
              <a:t>The orchestral note middle </a:t>
            </a:r>
            <a:r>
              <a:rPr lang="en-US" sz="2600" i="1" dirty="0"/>
              <a:t>A </a:t>
            </a:r>
            <a:r>
              <a:rPr lang="en-US" sz="2600" dirty="0"/>
              <a:t>is a</a:t>
            </a:r>
            <a:r>
              <a:rPr lang="en-US" sz="2600" i="1" dirty="0"/>
              <a:t> </a:t>
            </a:r>
            <a:r>
              <a:rPr lang="en-US" sz="2600" dirty="0"/>
              <a:t>440-Hz sine wave. </a:t>
            </a:r>
            <a:endParaRPr lang="en-US" sz="2600" i="1" dirty="0"/>
          </a:p>
          <a:p>
            <a:pPr>
              <a:lnSpc>
                <a:spcPct val="90000"/>
              </a:lnSpc>
            </a:pPr>
            <a:r>
              <a:rPr lang="en-US" sz="2900" dirty="0"/>
              <a:t>To represent the signal, </a:t>
            </a:r>
            <a:r>
              <a:rPr lang="en-US" sz="2900" b="1" dirty="0"/>
              <a:t>modulate</a:t>
            </a:r>
            <a:r>
              <a:rPr lang="en-US" sz="2900" dirty="0"/>
              <a:t> one of the three characteristics: </a:t>
            </a:r>
          </a:p>
          <a:p>
            <a:pPr lvl="1">
              <a:lnSpc>
                <a:spcPct val="90000"/>
              </a:lnSpc>
            </a:pPr>
            <a:r>
              <a:rPr lang="en-US" sz="2700" b="1" dirty="0"/>
              <a:t>amplitude, </a:t>
            </a:r>
          </a:p>
          <a:p>
            <a:pPr lvl="1">
              <a:lnSpc>
                <a:spcPct val="90000"/>
              </a:lnSpc>
            </a:pPr>
            <a:r>
              <a:rPr lang="en-US" sz="2700" b="1" dirty="0"/>
              <a:t>frequency, </a:t>
            </a:r>
          </a:p>
          <a:p>
            <a:pPr lvl="1">
              <a:lnSpc>
                <a:spcPct val="90000"/>
              </a:lnSpc>
            </a:pPr>
            <a:r>
              <a:rPr lang="en-US" sz="2700" b="1" dirty="0"/>
              <a:t>phase.</a:t>
            </a:r>
          </a:p>
          <a:p>
            <a:pPr>
              <a:lnSpc>
                <a:spcPct val="90000"/>
              </a:lnSpc>
            </a:pPr>
            <a:r>
              <a:rPr lang="en-US" sz="2900" b="1" dirty="0"/>
              <a:t>Demodulator</a:t>
            </a:r>
            <a:r>
              <a:rPr lang="en-US" sz="2900" dirty="0"/>
              <a:t> or detector recovers the original signal.</a:t>
            </a:r>
          </a:p>
        </p:txBody>
      </p:sp>
      <p:sp>
        <p:nvSpPr>
          <p:cNvPr id="24580" name="Slide Number Placeholder 5"/>
          <p:cNvSpPr>
            <a:spLocks noGrp="1"/>
          </p:cNvSpPr>
          <p:nvPr>
            <p:ph type="sldNum" sz="quarter" idx="12"/>
          </p:nvPr>
        </p:nvSpPr>
        <p:spPr>
          <a:noFill/>
        </p:spPr>
        <p:txBody>
          <a:bodyPr/>
          <a:lstStyle/>
          <a:p>
            <a:fld id="{15B008E5-10A4-4FC8-A2AC-73BB9DF0A5B3}" type="slidenum">
              <a:rPr lang="en-US" smtClean="0"/>
              <a:pPr/>
              <a:t>17</a:t>
            </a:fld>
            <a:endParaRPr lang="en-US" dirty="0"/>
          </a:p>
        </p:txBody>
      </p:sp>
    </p:spTree>
    <p:extLst>
      <p:ext uri="{BB962C8B-B14F-4D97-AF65-F5344CB8AC3E}">
        <p14:creationId xmlns:p14="http://schemas.microsoft.com/office/powerpoint/2010/main" val="210764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fade">
                                      <p:cBhvr>
                                        <p:cTn id="12" dur="500"/>
                                        <p:tgtEl>
                                          <p:spTgt spid="245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fade">
                                      <p:cBhvr>
                                        <p:cTn id="17" dur="500"/>
                                        <p:tgtEl>
                                          <p:spTgt spid="245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579">
                                            <p:txEl>
                                              <p:pRg st="4" end="4"/>
                                            </p:txEl>
                                          </p:spTgt>
                                        </p:tgtEl>
                                        <p:attrNameLst>
                                          <p:attrName>style.visibility</p:attrName>
                                        </p:attrNameLst>
                                      </p:cBhvr>
                                      <p:to>
                                        <p:strVal val="visible"/>
                                      </p:to>
                                    </p:set>
                                    <p:animEffect transition="in" filter="fade">
                                      <p:cBhvr>
                                        <p:cTn id="22" dur="500"/>
                                        <p:tgtEl>
                                          <p:spTgt spid="2457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579">
                                            <p:txEl>
                                              <p:pRg st="5" end="5"/>
                                            </p:txEl>
                                          </p:spTgt>
                                        </p:tgtEl>
                                        <p:attrNameLst>
                                          <p:attrName>style.visibility</p:attrName>
                                        </p:attrNameLst>
                                      </p:cBhvr>
                                      <p:to>
                                        <p:strVal val="visible"/>
                                      </p:to>
                                    </p:set>
                                    <p:animEffect transition="in" filter="fade">
                                      <p:cBhvr>
                                        <p:cTn id="27"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Autofit/>
          </a:bodyPr>
          <a:lstStyle/>
          <a:p>
            <a:r>
              <a:rPr lang="en-US" dirty="0"/>
              <a:t>Multiplexing: </a:t>
            </a:r>
            <a:br>
              <a:rPr lang="en-US" dirty="0"/>
            </a:br>
            <a:r>
              <a:rPr lang="en-US" dirty="0"/>
              <a:t>More than One Signal</a:t>
            </a:r>
          </a:p>
        </p:txBody>
      </p:sp>
      <p:sp>
        <p:nvSpPr>
          <p:cNvPr id="6" name="Content Placeholder 5">
            <a:extLst>
              <a:ext uri="{FF2B5EF4-FFF2-40B4-BE49-F238E27FC236}">
                <a16:creationId xmlns:a16="http://schemas.microsoft.com/office/drawing/2014/main" id="{E5F49E46-EE3F-F31F-B99B-5937599398CA}"/>
              </a:ext>
            </a:extLst>
          </p:cNvPr>
          <p:cNvSpPr>
            <a:spLocks noGrp="1"/>
          </p:cNvSpPr>
          <p:nvPr>
            <p:ph idx="1"/>
          </p:nvPr>
        </p:nvSpPr>
        <p:spPr/>
        <p:txBody>
          <a:bodyPr/>
          <a:lstStyle/>
          <a:p>
            <a:pPr>
              <a:spcBef>
                <a:spcPts val="0"/>
              </a:spcBef>
            </a:pPr>
            <a:r>
              <a:rPr lang="en-US" sz="2700" dirty="0"/>
              <a:t>In </a:t>
            </a:r>
            <a:r>
              <a:rPr lang="en-US" sz="2700" b="1" dirty="0"/>
              <a:t>time division multiplexing</a:t>
            </a:r>
            <a:r>
              <a:rPr lang="en-US" sz="2700" dirty="0"/>
              <a:t>, each signal gets a time slot on the transmission medium.</a:t>
            </a:r>
          </a:p>
          <a:p>
            <a:pPr>
              <a:spcBef>
                <a:spcPts val="0"/>
              </a:spcBef>
            </a:pPr>
            <a:r>
              <a:rPr lang="en-US" sz="2700" dirty="0"/>
              <a:t>In </a:t>
            </a:r>
            <a:r>
              <a:rPr lang="en-US" sz="2700" b="1" dirty="0"/>
              <a:t>frequency division multiplexing</a:t>
            </a:r>
            <a:r>
              <a:rPr lang="en-US" sz="2700" dirty="0"/>
              <a:t>, each signal occupies a </a:t>
            </a:r>
            <a:r>
              <a:rPr lang="en-US" sz="2700" i="1" dirty="0"/>
              <a:t>different frequency band </a:t>
            </a:r>
            <a:r>
              <a:rPr lang="en-US" sz="2700" dirty="0"/>
              <a:t>on the transmission medium.  Example: television channels.</a:t>
            </a:r>
          </a:p>
          <a:p>
            <a:pPr>
              <a:spcBef>
                <a:spcPts val="0"/>
              </a:spcBef>
            </a:pPr>
            <a:r>
              <a:rPr lang="en-US" sz="2700" dirty="0"/>
              <a:t>The optical form of frequency division multiplexing is wave division or </a:t>
            </a:r>
            <a:r>
              <a:rPr lang="el-GR" sz="2400" dirty="0"/>
              <a:t>λ</a:t>
            </a:r>
            <a:r>
              <a:rPr lang="en-US" sz="2700" dirty="0"/>
              <a:t> (lambda) division multiplexing.</a:t>
            </a:r>
          </a:p>
          <a:p>
            <a:endParaRPr lang="en-US" dirty="0"/>
          </a:p>
        </p:txBody>
      </p:sp>
      <p:sp>
        <p:nvSpPr>
          <p:cNvPr id="39940" name="Slide Number Placeholder 6"/>
          <p:cNvSpPr>
            <a:spLocks noGrp="1"/>
          </p:cNvSpPr>
          <p:nvPr>
            <p:ph type="sldNum" sz="quarter" idx="12"/>
          </p:nvPr>
        </p:nvSpPr>
        <p:spPr>
          <a:noFill/>
        </p:spPr>
        <p:txBody>
          <a:bodyPr/>
          <a:lstStyle/>
          <a:p>
            <a:fld id="{81410A39-C813-45BD-B2F3-03AF71AE3FD5}" type="slidenum">
              <a:rPr lang="en-US" smtClean="0"/>
              <a:pPr/>
              <a:t>18</a:t>
            </a:fld>
            <a:endParaRPr lang="en-US" dirty="0"/>
          </a:p>
        </p:txBody>
      </p:sp>
    </p:spTree>
    <p:extLst>
      <p:ext uri="{BB962C8B-B14F-4D97-AF65-F5344CB8AC3E}">
        <p14:creationId xmlns:p14="http://schemas.microsoft.com/office/powerpoint/2010/main" val="14019776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4CC885-C4F7-AC64-15A5-AF2BD04F5BCF}"/>
              </a:ext>
            </a:extLst>
          </p:cNvPr>
          <p:cNvSpPr>
            <a:spLocks noGrp="1"/>
          </p:cNvSpPr>
          <p:nvPr>
            <p:ph type="title"/>
          </p:nvPr>
        </p:nvSpPr>
        <p:spPr/>
        <p:txBody>
          <a:bodyPr>
            <a:normAutofit fontScale="90000"/>
          </a:bodyPr>
          <a:lstStyle/>
          <a:p>
            <a:r>
              <a:rPr lang="en-US" dirty="0"/>
              <a:t>Undecidable and </a:t>
            </a:r>
            <a:br>
              <a:rPr lang="en-US" dirty="0"/>
            </a:br>
            <a:r>
              <a:rPr lang="en-US" dirty="0"/>
              <a:t>Intractable Problems</a:t>
            </a:r>
          </a:p>
        </p:txBody>
      </p:sp>
      <p:sp>
        <p:nvSpPr>
          <p:cNvPr id="6" name="Content Placeholder 5">
            <a:extLst>
              <a:ext uri="{FF2B5EF4-FFF2-40B4-BE49-F238E27FC236}">
                <a16:creationId xmlns:a16="http://schemas.microsoft.com/office/drawing/2014/main" id="{899568CF-A884-A37B-DD56-1DE5DA28E45A}"/>
              </a:ext>
            </a:extLst>
          </p:cNvPr>
          <p:cNvSpPr>
            <a:spLocks noGrp="1"/>
          </p:cNvSpPr>
          <p:nvPr>
            <p:ph idx="1"/>
          </p:nvPr>
        </p:nvSpPr>
        <p:spPr/>
        <p:txBody>
          <a:bodyPr>
            <a:noAutofit/>
          </a:bodyPr>
          <a:lstStyle/>
          <a:p>
            <a:r>
              <a:rPr lang="en-US" sz="2700" dirty="0"/>
              <a:t>There is a class of problems that “look computable” but are not; they are </a:t>
            </a:r>
            <a:r>
              <a:rPr lang="en-US" sz="2700" b="1" dirty="0"/>
              <a:t>undecidable</a:t>
            </a:r>
            <a:r>
              <a:rPr lang="en-US" sz="2700" dirty="0"/>
              <a:t>.</a:t>
            </a:r>
          </a:p>
          <a:p>
            <a:r>
              <a:rPr lang="en-US" sz="2700" dirty="0"/>
              <a:t>The halting problem is a famous problem that was proven to be undecidable.</a:t>
            </a:r>
          </a:p>
          <a:p>
            <a:r>
              <a:rPr lang="en-US" sz="2700" b="1" dirty="0"/>
              <a:t>Intractable</a:t>
            </a:r>
            <a:r>
              <a:rPr lang="en-US" sz="2700" dirty="0"/>
              <a:t> problems are computable, but doing so with even the fastest computers would take an impractically long time.</a:t>
            </a:r>
          </a:p>
          <a:p>
            <a:r>
              <a:rPr lang="en-US" sz="2700" dirty="0"/>
              <a:t>The traveling salesman problem is intractable.</a:t>
            </a:r>
          </a:p>
          <a:p>
            <a:r>
              <a:rPr lang="en-US" sz="2700" dirty="0"/>
              <a:t>We estimate the time complexity of algorithms using Big-O notation.</a:t>
            </a:r>
          </a:p>
        </p:txBody>
      </p:sp>
    </p:spTree>
    <p:extLst>
      <p:ext uri="{BB962C8B-B14F-4D97-AF65-F5344CB8AC3E}">
        <p14:creationId xmlns:p14="http://schemas.microsoft.com/office/powerpoint/2010/main" val="2889062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dirty="0"/>
              <a:t>Data Communications</a:t>
            </a:r>
          </a:p>
        </p:txBody>
      </p:sp>
      <p:sp>
        <p:nvSpPr>
          <p:cNvPr id="7171" name="Content Placeholder 2"/>
          <p:cNvSpPr>
            <a:spLocks noGrp="1"/>
          </p:cNvSpPr>
          <p:nvPr>
            <p:ph idx="1"/>
          </p:nvPr>
        </p:nvSpPr>
        <p:spPr>
          <a:xfrm>
            <a:off x="533400" y="1524000"/>
            <a:ext cx="8382000" cy="4724400"/>
          </a:xfrm>
        </p:spPr>
        <p:txBody>
          <a:bodyPr>
            <a:noAutofit/>
          </a:bodyPr>
          <a:lstStyle/>
          <a:p>
            <a:pPr>
              <a:spcBef>
                <a:spcPts val="0"/>
              </a:spcBef>
            </a:pPr>
            <a:r>
              <a:rPr lang="en-US" sz="2700" b="1" dirty="0"/>
              <a:t>Messages</a:t>
            </a:r>
            <a:r>
              <a:rPr lang="en-US" sz="2700" dirty="0"/>
              <a:t>: data shared between sender and receiver.</a:t>
            </a:r>
          </a:p>
          <a:p>
            <a:pPr>
              <a:spcBef>
                <a:spcPts val="0"/>
              </a:spcBef>
            </a:pPr>
            <a:r>
              <a:rPr lang="en-US" sz="2700" dirty="0"/>
              <a:t>Communications </a:t>
            </a:r>
            <a:r>
              <a:rPr lang="en-US" sz="2700" b="1" dirty="0"/>
              <a:t>channels</a:t>
            </a:r>
            <a:r>
              <a:rPr lang="en-US" sz="2700" dirty="0"/>
              <a:t> that can capably and reliably transport messages.</a:t>
            </a:r>
          </a:p>
          <a:p>
            <a:pPr>
              <a:spcBef>
                <a:spcPts val="0"/>
              </a:spcBef>
            </a:pPr>
            <a:r>
              <a:rPr lang="en-US" sz="2700" b="1" dirty="0"/>
              <a:t>Protocols</a:t>
            </a:r>
            <a:r>
              <a:rPr lang="en-US" sz="2700" dirty="0"/>
              <a:t> establish </a:t>
            </a:r>
            <a:br>
              <a:rPr lang="en-US" sz="2700" dirty="0"/>
            </a:br>
            <a:r>
              <a:rPr lang="en-US" sz="2700" dirty="0"/>
              <a:t>accurate and appropriate </a:t>
            </a:r>
            <a:br>
              <a:rPr lang="en-US" sz="2700" dirty="0"/>
            </a:br>
            <a:r>
              <a:rPr lang="en-US" sz="2700" dirty="0"/>
              <a:t>meaning to the messages </a:t>
            </a:r>
            <a:br>
              <a:rPr lang="en-US" sz="2700" dirty="0"/>
            </a:br>
            <a:r>
              <a:rPr lang="en-US" sz="2700" dirty="0"/>
              <a:t>that are understood by both senders and receivers.</a:t>
            </a:r>
          </a:p>
          <a:p>
            <a:pPr>
              <a:spcBef>
                <a:spcPts val="0"/>
              </a:spcBef>
            </a:pPr>
            <a:r>
              <a:rPr lang="en-US" sz="2700" b="1" dirty="0"/>
              <a:t>Node:</a:t>
            </a:r>
            <a:r>
              <a:rPr lang="en-US" sz="2700" dirty="0"/>
              <a:t> any device attached to a network.</a:t>
            </a:r>
          </a:p>
          <a:p>
            <a:pPr>
              <a:spcBef>
                <a:spcPts val="0"/>
              </a:spcBef>
            </a:pPr>
            <a:r>
              <a:rPr lang="en-US" sz="2700" b="1" dirty="0"/>
              <a:t>Host:</a:t>
            </a:r>
            <a:r>
              <a:rPr lang="en-US" sz="2700" dirty="0"/>
              <a:t> a computer attached to a network. All hosts are nodes.</a:t>
            </a:r>
          </a:p>
        </p:txBody>
      </p:sp>
      <p:sp>
        <p:nvSpPr>
          <p:cNvPr id="7172" name="Slide Number Placeholder 5"/>
          <p:cNvSpPr>
            <a:spLocks noGrp="1"/>
          </p:cNvSpPr>
          <p:nvPr>
            <p:ph type="sldNum" sz="quarter" idx="12"/>
          </p:nvPr>
        </p:nvSpPr>
        <p:spPr>
          <a:noFill/>
        </p:spPr>
        <p:txBody>
          <a:bodyPr/>
          <a:lstStyle/>
          <a:p>
            <a:fld id="{53095EED-CA0C-44C6-8928-74597113E73B}" type="slidenum">
              <a:rPr lang="en-US" smtClean="0"/>
              <a:pPr/>
              <a:t>2</a:t>
            </a:fld>
            <a:endParaRPr lang="en-US" dirty="0"/>
          </a:p>
        </p:txBody>
      </p:sp>
      <p:pic>
        <p:nvPicPr>
          <p:cNvPr id="2" name="Picture 1" descr="Two rectangles labeled host, each containing a square labeled network interface. They are connected with a lightning bolt labeled channel.  Above is a biblical-looking scroll labeled protocols with arrows pointing to both hosts and to the channel">
            <a:extLst>
              <a:ext uri="{FF2B5EF4-FFF2-40B4-BE49-F238E27FC236}">
                <a16:creationId xmlns:a16="http://schemas.microsoft.com/office/drawing/2014/main" id="{2E0D02D4-ECBE-D079-5B47-8DB722370C73}"/>
              </a:ext>
            </a:extLst>
          </p:cNvPr>
          <p:cNvPicPr>
            <a:picLocks noChangeAspect="1"/>
          </p:cNvPicPr>
          <p:nvPr/>
        </p:nvPicPr>
        <p:blipFill>
          <a:blip r:embed="rId3"/>
          <a:stretch>
            <a:fillRect/>
          </a:stretch>
        </p:blipFill>
        <p:spPr>
          <a:xfrm>
            <a:off x="4876800" y="3048000"/>
            <a:ext cx="4038600" cy="1678263"/>
          </a:xfrm>
          <a:prstGeom prst="rect">
            <a:avLst/>
          </a:prstGeom>
        </p:spPr>
      </p:pic>
    </p:spTree>
    <p:extLst>
      <p:ext uri="{BB962C8B-B14F-4D97-AF65-F5344CB8AC3E}">
        <p14:creationId xmlns:p14="http://schemas.microsoft.com/office/powerpoint/2010/main" val="333824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500"/>
                                        <p:tgtEl>
                                          <p:spTgt spid="71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Effect transition="in" filter="fade">
                                      <p:cBhvr>
                                        <p:cTn id="19" dur="500"/>
                                        <p:tgtEl>
                                          <p:spTgt spid="7171">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171">
                                            <p:txEl>
                                              <p:pRg st="4" end="4"/>
                                            </p:txEl>
                                          </p:spTgt>
                                        </p:tgtEl>
                                        <p:attrNameLst>
                                          <p:attrName>style.visibility</p:attrName>
                                        </p:attrNameLst>
                                      </p:cBhvr>
                                      <p:to>
                                        <p:strVal val="visible"/>
                                      </p:to>
                                    </p:set>
                                    <p:animEffect transition="in" filter="fade">
                                      <p:cBhvr>
                                        <p:cTn id="24"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7F9BF-A81F-8640-4BC7-E6854CB978D6}"/>
              </a:ext>
            </a:extLst>
          </p:cNvPr>
          <p:cNvSpPr>
            <a:spLocks noGrp="1"/>
          </p:cNvSpPr>
          <p:nvPr>
            <p:ph type="title"/>
          </p:nvPr>
        </p:nvSpPr>
        <p:spPr/>
        <p:txBody>
          <a:bodyPr/>
          <a:lstStyle/>
          <a:p>
            <a:r>
              <a:rPr lang="en-US" dirty="0"/>
              <a:t>Programming Languages</a:t>
            </a:r>
          </a:p>
        </p:txBody>
      </p:sp>
      <p:sp>
        <p:nvSpPr>
          <p:cNvPr id="3" name="Content Placeholder 2">
            <a:extLst>
              <a:ext uri="{FF2B5EF4-FFF2-40B4-BE49-F238E27FC236}">
                <a16:creationId xmlns:a16="http://schemas.microsoft.com/office/drawing/2014/main" id="{15CD87E0-0524-F745-B37D-112DE209402D}"/>
              </a:ext>
            </a:extLst>
          </p:cNvPr>
          <p:cNvSpPr>
            <a:spLocks noGrp="1"/>
          </p:cNvSpPr>
          <p:nvPr>
            <p:ph idx="1"/>
          </p:nvPr>
        </p:nvSpPr>
        <p:spPr/>
        <p:txBody>
          <a:bodyPr/>
          <a:lstStyle/>
          <a:p>
            <a:r>
              <a:rPr lang="en-US" dirty="0"/>
              <a:t>Low-level languages like assembly language.</a:t>
            </a:r>
          </a:p>
          <a:p>
            <a:r>
              <a:rPr lang="en-US" dirty="0"/>
              <a:t>High-level languages like Python.</a:t>
            </a:r>
          </a:p>
          <a:p>
            <a:r>
              <a:rPr lang="en-US" dirty="0"/>
              <a:t>Object-oriented languages like Java.</a:t>
            </a:r>
          </a:p>
          <a:p>
            <a:r>
              <a:rPr lang="en-US" dirty="0"/>
              <a:t>Fourth generation languages like SQL.</a:t>
            </a:r>
          </a:p>
        </p:txBody>
      </p:sp>
    </p:spTree>
    <p:extLst>
      <p:ext uri="{BB962C8B-B14F-4D97-AF65-F5344CB8AC3E}">
        <p14:creationId xmlns:p14="http://schemas.microsoft.com/office/powerpoint/2010/main" val="14209445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7FFA3-7101-478E-D2F7-D8C35A2D07DE}"/>
              </a:ext>
            </a:extLst>
          </p:cNvPr>
          <p:cNvSpPr>
            <a:spLocks noGrp="1"/>
          </p:cNvSpPr>
          <p:nvPr>
            <p:ph type="title"/>
          </p:nvPr>
        </p:nvSpPr>
        <p:spPr/>
        <p:txBody>
          <a:bodyPr/>
          <a:lstStyle/>
          <a:p>
            <a:r>
              <a:rPr lang="en-US" dirty="0"/>
              <a:t>Language Translators</a:t>
            </a:r>
          </a:p>
        </p:txBody>
      </p:sp>
      <p:sp>
        <p:nvSpPr>
          <p:cNvPr id="3" name="Content Placeholder 2">
            <a:extLst>
              <a:ext uri="{FF2B5EF4-FFF2-40B4-BE49-F238E27FC236}">
                <a16:creationId xmlns:a16="http://schemas.microsoft.com/office/drawing/2014/main" id="{287E6AB0-268C-6AC0-6F7A-C09D2A7E73A2}"/>
              </a:ext>
            </a:extLst>
          </p:cNvPr>
          <p:cNvSpPr>
            <a:spLocks noGrp="1"/>
          </p:cNvSpPr>
          <p:nvPr>
            <p:ph idx="1"/>
          </p:nvPr>
        </p:nvSpPr>
        <p:spPr/>
        <p:txBody>
          <a:bodyPr>
            <a:noAutofit/>
          </a:bodyPr>
          <a:lstStyle/>
          <a:p>
            <a:r>
              <a:rPr lang="en-US" sz="2800" b="1" dirty="0"/>
              <a:t>Assemblers</a:t>
            </a:r>
            <a:r>
              <a:rPr lang="en-US" sz="2800" dirty="0"/>
              <a:t>:</a:t>
            </a:r>
          </a:p>
          <a:p>
            <a:pPr lvl="1"/>
            <a:r>
              <a:rPr lang="en-US" sz="2400" dirty="0"/>
              <a:t>One line of code = one machine instruction.</a:t>
            </a:r>
          </a:p>
          <a:p>
            <a:pPr lvl="1"/>
            <a:r>
              <a:rPr lang="en-US" sz="2400" dirty="0"/>
              <a:t>Machine architecture specific.</a:t>
            </a:r>
          </a:p>
          <a:p>
            <a:r>
              <a:rPr lang="en-US" sz="2800" b="1" dirty="0"/>
              <a:t>Compilers</a:t>
            </a:r>
            <a:r>
              <a:rPr lang="en-US" sz="2800" dirty="0"/>
              <a:t>: </a:t>
            </a:r>
          </a:p>
          <a:p>
            <a:pPr lvl="1"/>
            <a:r>
              <a:rPr lang="en-US" sz="2400" dirty="0"/>
              <a:t>One language statement generally produces many machine instructions.</a:t>
            </a:r>
          </a:p>
          <a:p>
            <a:pPr lvl="1"/>
            <a:r>
              <a:rPr lang="en-US" sz="2400" dirty="0"/>
              <a:t>Source and object programs.</a:t>
            </a:r>
          </a:p>
          <a:p>
            <a:r>
              <a:rPr lang="en-US" sz="2800" b="1" dirty="0"/>
              <a:t>Interpreters</a:t>
            </a:r>
            <a:r>
              <a:rPr lang="en-US" sz="2800" dirty="0"/>
              <a:t>: Read high-level or 4</a:t>
            </a:r>
            <a:r>
              <a:rPr lang="en-US" sz="2800" baseline="30000" dirty="0"/>
              <a:t>th</a:t>
            </a:r>
            <a:r>
              <a:rPr lang="en-US" sz="2800" dirty="0"/>
              <a:t> gen statements and execute equivalent machine instructions.</a:t>
            </a:r>
          </a:p>
        </p:txBody>
      </p:sp>
    </p:spTree>
    <p:extLst>
      <p:ext uri="{BB962C8B-B14F-4D97-AF65-F5344CB8AC3E}">
        <p14:creationId xmlns:p14="http://schemas.microsoft.com/office/powerpoint/2010/main" val="36417241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0D3EC-E27B-115C-D207-B7BD17FC9639}"/>
              </a:ext>
            </a:extLst>
          </p:cNvPr>
          <p:cNvSpPr>
            <a:spLocks noGrp="1"/>
          </p:cNvSpPr>
          <p:nvPr>
            <p:ph type="title"/>
          </p:nvPr>
        </p:nvSpPr>
        <p:spPr/>
        <p:txBody>
          <a:bodyPr>
            <a:normAutofit fontScale="90000"/>
          </a:bodyPr>
          <a:lstStyle/>
          <a:p>
            <a:r>
              <a:rPr lang="en-US" dirty="0"/>
              <a:t>What the OS Needs from </a:t>
            </a:r>
            <a:br>
              <a:rPr lang="en-US" dirty="0"/>
            </a:br>
            <a:r>
              <a:rPr lang="en-US" dirty="0"/>
              <a:t>the Hardware</a:t>
            </a:r>
          </a:p>
        </p:txBody>
      </p:sp>
      <p:sp>
        <p:nvSpPr>
          <p:cNvPr id="3" name="Content Placeholder 2">
            <a:extLst>
              <a:ext uri="{FF2B5EF4-FFF2-40B4-BE49-F238E27FC236}">
                <a16:creationId xmlns:a16="http://schemas.microsoft.com/office/drawing/2014/main" id="{7D4B43B8-7768-8984-7D76-E59447C32368}"/>
              </a:ext>
            </a:extLst>
          </p:cNvPr>
          <p:cNvSpPr>
            <a:spLocks noGrp="1"/>
          </p:cNvSpPr>
          <p:nvPr>
            <p:ph idx="1"/>
          </p:nvPr>
        </p:nvSpPr>
        <p:spPr/>
        <p:txBody>
          <a:bodyPr/>
          <a:lstStyle/>
          <a:p>
            <a:r>
              <a:rPr lang="en-US" dirty="0"/>
              <a:t>Hardware and software are logically equivalent only if both are error-free.</a:t>
            </a:r>
          </a:p>
          <a:p>
            <a:r>
              <a:rPr lang="en-US" dirty="0"/>
              <a:t>A robust multiprogramming operating system needs three things from the hardware:</a:t>
            </a:r>
          </a:p>
          <a:p>
            <a:pPr lvl="1"/>
            <a:r>
              <a:rPr lang="en-US" dirty="0"/>
              <a:t>Privileged instructions</a:t>
            </a:r>
          </a:p>
          <a:p>
            <a:pPr lvl="1"/>
            <a:r>
              <a:rPr lang="en-US" dirty="0"/>
              <a:t>Protected memory</a:t>
            </a:r>
          </a:p>
          <a:p>
            <a:pPr lvl="1"/>
            <a:r>
              <a:rPr lang="en-US" dirty="0"/>
              <a:t>A timer that can generate interrupts.</a:t>
            </a:r>
          </a:p>
        </p:txBody>
      </p:sp>
    </p:spTree>
    <p:extLst>
      <p:ext uri="{BB962C8B-B14F-4D97-AF65-F5344CB8AC3E}">
        <p14:creationId xmlns:p14="http://schemas.microsoft.com/office/powerpoint/2010/main" val="13523549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Memory Management</a:t>
            </a:r>
          </a:p>
        </p:txBody>
      </p:sp>
      <p:sp>
        <p:nvSpPr>
          <p:cNvPr id="3" name="Content Placeholder 2"/>
          <p:cNvSpPr>
            <a:spLocks noGrp="1"/>
          </p:cNvSpPr>
          <p:nvPr>
            <p:ph idx="1"/>
          </p:nvPr>
        </p:nvSpPr>
        <p:spPr/>
        <p:txBody>
          <a:bodyPr/>
          <a:lstStyle/>
          <a:p>
            <a:r>
              <a:rPr lang="en-US" dirty="0"/>
              <a:t>The operating system must allocate memory to multiple processes in a multiprogramming environment.</a:t>
            </a:r>
          </a:p>
          <a:p>
            <a:r>
              <a:rPr lang="en-US" dirty="0"/>
              <a:t>Physically, memory is just an array of bytes.</a:t>
            </a:r>
          </a:p>
          <a:p>
            <a:r>
              <a:rPr lang="en-US" dirty="0"/>
              <a:t>The operating system must make sense out of that.</a:t>
            </a:r>
          </a:p>
          <a:p>
            <a:r>
              <a:rPr lang="en-US" sz="3200" dirty="0"/>
              <a:t>If malicious or erroneous programs could read any area of memory, information could leak, or memory be corrupted.</a:t>
            </a:r>
          </a:p>
          <a:p>
            <a:endParaRPr lang="en-US" dirty="0"/>
          </a:p>
        </p:txBody>
      </p:sp>
      <p:sp>
        <p:nvSpPr>
          <p:cNvPr id="4" name="Slide Number Placeholder 3"/>
          <p:cNvSpPr>
            <a:spLocks noGrp="1"/>
          </p:cNvSpPr>
          <p:nvPr>
            <p:ph type="sldNum" sz="quarter" idx="12"/>
          </p:nvPr>
        </p:nvSpPr>
        <p:spPr/>
        <p:txBody>
          <a:bodyPr/>
          <a:lstStyle/>
          <a:p>
            <a:fld id="{CE6CBA24-E18B-42AC-A34E-360F8A268393}" type="slidenum">
              <a:rPr lang="en-US" smtClean="0"/>
              <a:pPr/>
              <a:t>23</a:t>
            </a:fld>
            <a:endParaRPr lang="en-US" dirty="0"/>
          </a:p>
        </p:txBody>
      </p:sp>
    </p:spTree>
    <p:extLst>
      <p:ext uri="{BB962C8B-B14F-4D97-AF65-F5344CB8AC3E}">
        <p14:creationId xmlns:p14="http://schemas.microsoft.com/office/powerpoint/2010/main" val="286805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lIns="92075" tIns="46038" rIns="92075" bIns="46038">
            <a:normAutofit/>
          </a:bodyPr>
          <a:lstStyle/>
          <a:p>
            <a:r>
              <a:rPr lang="en-US" dirty="0"/>
              <a:t>Virtual Memory</a:t>
            </a:r>
          </a:p>
        </p:txBody>
      </p:sp>
      <p:sp>
        <p:nvSpPr>
          <p:cNvPr id="23555" name="Rectangle 3"/>
          <p:cNvSpPr>
            <a:spLocks noGrp="1" noChangeArrowheads="1"/>
          </p:cNvSpPr>
          <p:nvPr>
            <p:ph idx="1"/>
          </p:nvPr>
        </p:nvSpPr>
        <p:spPr>
          <a:noFill/>
        </p:spPr>
        <p:txBody>
          <a:bodyPr lIns="92075" tIns="46038" rIns="92075" bIns="46038">
            <a:normAutofit lnSpcReduction="10000"/>
          </a:bodyPr>
          <a:lstStyle/>
          <a:p>
            <a:r>
              <a:rPr lang="en-US" dirty="0"/>
              <a:t>Virtual memory increases the </a:t>
            </a:r>
            <a:r>
              <a:rPr lang="en-US" i="1" dirty="0"/>
              <a:t>apparent</a:t>
            </a:r>
            <a:r>
              <a:rPr lang="en-US" dirty="0"/>
              <a:t> amount of memory by using far less expensive hard disk space.</a:t>
            </a:r>
          </a:p>
          <a:p>
            <a:r>
              <a:rPr lang="en-US" dirty="0"/>
              <a:t>Provides for process separation (memory protection.)</a:t>
            </a:r>
          </a:p>
          <a:p>
            <a:r>
              <a:rPr lang="en-US" dirty="0"/>
              <a:t>Demand paging: Pages brought into memory as needed.</a:t>
            </a:r>
          </a:p>
          <a:p>
            <a:r>
              <a:rPr lang="en-US" dirty="0"/>
              <a:t>Page table: Keeps track of what is in memory and what is still out on hard disk.</a:t>
            </a:r>
          </a:p>
        </p:txBody>
      </p:sp>
      <p:sp>
        <p:nvSpPr>
          <p:cNvPr id="4" name="Slide Number Placeholder 3"/>
          <p:cNvSpPr>
            <a:spLocks noGrp="1"/>
          </p:cNvSpPr>
          <p:nvPr>
            <p:ph type="sldNum" sz="quarter" idx="12"/>
          </p:nvPr>
        </p:nvSpPr>
        <p:spPr/>
        <p:txBody>
          <a:bodyPr/>
          <a:lstStyle/>
          <a:p>
            <a:fld id="{CE6CBA24-E18B-42AC-A34E-360F8A268393}" type="slidenum">
              <a:rPr lang="en-US" smtClean="0"/>
              <a:pPr/>
              <a:t>24</a:t>
            </a:fld>
            <a:endParaRPr lang="en-US" dirty="0"/>
          </a:p>
        </p:txBody>
      </p:sp>
    </p:spTree>
    <p:extLst>
      <p:ext uri="{BB962C8B-B14F-4D97-AF65-F5344CB8AC3E}">
        <p14:creationId xmlns:p14="http://schemas.microsoft.com/office/powerpoint/2010/main" val="139798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fade">
                                      <p:cBhvr>
                                        <p:cTn id="17"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Locality of Reference and Working Set</a:t>
            </a:r>
          </a:p>
        </p:txBody>
      </p:sp>
      <p:sp>
        <p:nvSpPr>
          <p:cNvPr id="3" name="Content Placeholder 2"/>
          <p:cNvSpPr>
            <a:spLocks noGrp="1"/>
          </p:cNvSpPr>
          <p:nvPr>
            <p:ph idx="1"/>
          </p:nvPr>
        </p:nvSpPr>
        <p:spPr/>
        <p:txBody>
          <a:bodyPr>
            <a:noAutofit/>
          </a:bodyPr>
          <a:lstStyle/>
          <a:p>
            <a:pPr>
              <a:spcBef>
                <a:spcPts val="600"/>
              </a:spcBef>
            </a:pPr>
            <a:r>
              <a:rPr lang="en-US" sz="2600" b="1" dirty="0"/>
              <a:t>Temporal</a:t>
            </a:r>
            <a:r>
              <a:rPr lang="en-US" sz="2600" dirty="0"/>
              <a:t> locality of reference:  If a page has been used recently, it is likely to be used again “soon.”</a:t>
            </a:r>
          </a:p>
          <a:p>
            <a:pPr>
              <a:spcBef>
                <a:spcPts val="600"/>
              </a:spcBef>
            </a:pPr>
            <a:r>
              <a:rPr lang="en-US" sz="2600" b="1" dirty="0"/>
              <a:t>Spatial</a:t>
            </a:r>
            <a:r>
              <a:rPr lang="en-US" sz="2600" dirty="0"/>
              <a:t> locality of reference: If an area of memory is accessed, nearby areas are likely to be accessed “soon.”</a:t>
            </a:r>
          </a:p>
          <a:p>
            <a:pPr>
              <a:spcBef>
                <a:spcPts val="600"/>
              </a:spcBef>
            </a:pPr>
            <a:r>
              <a:rPr lang="en-US" sz="2600" b="1" dirty="0"/>
              <a:t>Working set</a:t>
            </a:r>
            <a:r>
              <a:rPr lang="en-US" sz="2600" dirty="0"/>
              <a:t>:  Number of pages sufficient to run program normally, </a:t>
            </a:r>
            <a:r>
              <a:rPr lang="en-US" sz="2600" i="1" dirty="0"/>
              <a:t>i.e.</a:t>
            </a:r>
            <a:r>
              <a:rPr lang="en-US" sz="2600" dirty="0"/>
              <a:t>, satisfy locality of a particular program at a particular moment.</a:t>
            </a:r>
          </a:p>
          <a:p>
            <a:pPr>
              <a:spcBef>
                <a:spcPts val="600"/>
              </a:spcBef>
            </a:pPr>
            <a:r>
              <a:rPr lang="en-US" sz="2600" b="1" dirty="0"/>
              <a:t>Thrashing</a:t>
            </a:r>
            <a:r>
              <a:rPr lang="en-US" sz="2600" dirty="0"/>
              <a:t> (bad)  Too many page faults affect system performance.</a:t>
            </a:r>
          </a:p>
        </p:txBody>
      </p:sp>
      <p:sp>
        <p:nvSpPr>
          <p:cNvPr id="4" name="Slide Number Placeholder 3"/>
          <p:cNvSpPr>
            <a:spLocks noGrp="1"/>
          </p:cNvSpPr>
          <p:nvPr>
            <p:ph type="sldNum" sz="quarter" idx="12"/>
          </p:nvPr>
        </p:nvSpPr>
        <p:spPr/>
        <p:txBody>
          <a:bodyPr/>
          <a:lstStyle/>
          <a:p>
            <a:fld id="{CE6CBA24-E18B-42AC-A34E-360F8A268393}" type="slidenum">
              <a:rPr lang="en-US" smtClean="0"/>
              <a:pPr/>
              <a:t>25</a:t>
            </a:fld>
            <a:endParaRPr lang="en-US" dirty="0"/>
          </a:p>
        </p:txBody>
      </p:sp>
    </p:spTree>
    <p:extLst>
      <p:ext uri="{BB962C8B-B14F-4D97-AF65-F5344CB8AC3E}">
        <p14:creationId xmlns:p14="http://schemas.microsoft.com/office/powerpoint/2010/main" val="133135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8C281-EF2B-4A92-2721-AC97F482A304}"/>
              </a:ext>
            </a:extLst>
          </p:cNvPr>
          <p:cNvSpPr>
            <a:spLocks noGrp="1"/>
          </p:cNvSpPr>
          <p:nvPr>
            <p:ph type="title"/>
          </p:nvPr>
        </p:nvSpPr>
        <p:spPr/>
        <p:txBody>
          <a:bodyPr/>
          <a:lstStyle/>
          <a:p>
            <a:r>
              <a:rPr lang="en-US" dirty="0"/>
              <a:t>Address Translation</a:t>
            </a:r>
          </a:p>
        </p:txBody>
      </p:sp>
      <p:sp>
        <p:nvSpPr>
          <p:cNvPr id="3" name="Content Placeholder 2">
            <a:extLst>
              <a:ext uri="{FF2B5EF4-FFF2-40B4-BE49-F238E27FC236}">
                <a16:creationId xmlns:a16="http://schemas.microsoft.com/office/drawing/2014/main" id="{39C3568D-024E-6E55-B533-5AD37C8A4AF8}"/>
              </a:ext>
            </a:extLst>
          </p:cNvPr>
          <p:cNvSpPr>
            <a:spLocks noGrp="1"/>
          </p:cNvSpPr>
          <p:nvPr>
            <p:ph idx="1"/>
          </p:nvPr>
        </p:nvSpPr>
        <p:spPr/>
        <p:txBody>
          <a:bodyPr>
            <a:noAutofit/>
          </a:bodyPr>
          <a:lstStyle/>
          <a:p>
            <a:r>
              <a:rPr lang="en-US" sz="2700" dirty="0"/>
              <a:t>Any (logical) page can go in any (physical) frame.</a:t>
            </a:r>
          </a:p>
          <a:p>
            <a:r>
              <a:rPr lang="en-US" sz="2700" dirty="0"/>
              <a:t>Address translation maps logical addresses to physical addresses.</a:t>
            </a:r>
          </a:p>
          <a:p>
            <a:r>
              <a:rPr lang="en-US" sz="2700" dirty="0"/>
              <a:t>A </a:t>
            </a:r>
            <a:r>
              <a:rPr lang="en-US" sz="2700" b="1" dirty="0"/>
              <a:t>page table </a:t>
            </a:r>
            <a:r>
              <a:rPr lang="en-US" sz="2700" dirty="0"/>
              <a:t>is used for mapping.</a:t>
            </a:r>
          </a:p>
          <a:p>
            <a:r>
              <a:rPr lang="en-US" sz="2700" dirty="0"/>
              <a:t>Large address spaces use multi-level page tables.</a:t>
            </a:r>
          </a:p>
          <a:p>
            <a:r>
              <a:rPr lang="en-US" sz="2700" dirty="0"/>
              <a:t>Addresses within a page are </a:t>
            </a:r>
            <a:r>
              <a:rPr lang="en-US" sz="2700" b="1" dirty="0"/>
              <a:t>displacements</a:t>
            </a:r>
            <a:r>
              <a:rPr lang="en-US" sz="2700" dirty="0"/>
              <a:t>.</a:t>
            </a:r>
          </a:p>
          <a:p>
            <a:r>
              <a:rPr lang="en-US" sz="2700" dirty="0"/>
              <a:t>The </a:t>
            </a:r>
            <a:r>
              <a:rPr lang="en-US" sz="2700" b="1" dirty="0"/>
              <a:t>translation lookaside buffer </a:t>
            </a:r>
            <a:r>
              <a:rPr lang="en-US" sz="2700" dirty="0"/>
              <a:t>is a cache for page table entries.</a:t>
            </a:r>
          </a:p>
        </p:txBody>
      </p:sp>
    </p:spTree>
    <p:extLst>
      <p:ext uri="{BB962C8B-B14F-4D97-AF65-F5344CB8AC3E}">
        <p14:creationId xmlns:p14="http://schemas.microsoft.com/office/powerpoint/2010/main" val="8270596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Program Dispatching</a:t>
            </a:r>
          </a:p>
        </p:txBody>
      </p:sp>
      <p:sp>
        <p:nvSpPr>
          <p:cNvPr id="72" name="Slide Number Placeholder 71"/>
          <p:cNvSpPr>
            <a:spLocks noGrp="1"/>
          </p:cNvSpPr>
          <p:nvPr>
            <p:ph type="sldNum" sz="quarter" idx="12"/>
          </p:nvPr>
        </p:nvSpPr>
        <p:spPr/>
        <p:txBody>
          <a:bodyPr/>
          <a:lstStyle/>
          <a:p>
            <a:fld id="{DE92680F-60F8-43A8-8448-770068F7F39B}" type="slidenum">
              <a:rPr lang="en-US" smtClean="0"/>
              <a:pPr/>
              <a:t>27</a:t>
            </a:fld>
            <a:endParaRPr lang="en-US" dirty="0"/>
          </a:p>
        </p:txBody>
      </p:sp>
      <p:sp>
        <p:nvSpPr>
          <p:cNvPr id="12302" name="Freeform 21">
            <a:extLst>
              <a:ext uri="{C183D7F6-B498-43B3-948B-1728B52AA6E4}">
                <adec:decorative xmlns:adec="http://schemas.microsoft.com/office/drawing/2017/decorative" val="1"/>
              </a:ext>
            </a:extLst>
          </p:cNvPr>
          <p:cNvSpPr>
            <a:spLocks/>
          </p:cNvSpPr>
          <p:nvPr/>
        </p:nvSpPr>
        <p:spPr bwMode="auto">
          <a:xfrm>
            <a:off x="1479699" y="1735581"/>
            <a:ext cx="1039812" cy="4284219"/>
          </a:xfrm>
          <a:custGeom>
            <a:avLst/>
            <a:gdLst>
              <a:gd name="T0" fmla="*/ 868476 w 672"/>
              <a:gd name="T1" fmla="*/ 253018 h 2536"/>
              <a:gd name="T2" fmla="*/ 192995 w 672"/>
              <a:gd name="T3" fmla="*/ 610221 h 2536"/>
              <a:gd name="T4" fmla="*/ 192995 w 672"/>
              <a:gd name="T5" fmla="*/ 3914345 h 2536"/>
              <a:gd name="T6" fmla="*/ 1350962 w 672"/>
              <a:gd name="T7" fmla="*/ 4718050 h 2536"/>
              <a:gd name="T8" fmla="*/ 0 60000 65536"/>
              <a:gd name="T9" fmla="*/ 0 60000 65536"/>
              <a:gd name="T10" fmla="*/ 0 60000 65536"/>
              <a:gd name="T11" fmla="*/ 0 60000 65536"/>
              <a:gd name="T12" fmla="*/ 0 w 672"/>
              <a:gd name="T13" fmla="*/ 0 h 2536"/>
              <a:gd name="T14" fmla="*/ 672 w 672"/>
              <a:gd name="T15" fmla="*/ 2536 h 2536"/>
            </a:gdLst>
            <a:ahLst/>
            <a:cxnLst>
              <a:cxn ang="T8">
                <a:pos x="T0" y="T1"/>
              </a:cxn>
              <a:cxn ang="T9">
                <a:pos x="T2" y="T3"/>
              </a:cxn>
              <a:cxn ang="T10">
                <a:pos x="T4" y="T5"/>
              </a:cxn>
              <a:cxn ang="T11">
                <a:pos x="T6" y="T7"/>
              </a:cxn>
            </a:cxnLst>
            <a:rect l="T12" t="T13" r="T14" b="T15"/>
            <a:pathLst>
              <a:path w="672" h="2536">
                <a:moveTo>
                  <a:pt x="432" y="136"/>
                </a:moveTo>
                <a:cubicBezTo>
                  <a:pt x="292" y="68"/>
                  <a:pt x="152" y="0"/>
                  <a:pt x="96" y="328"/>
                </a:cubicBezTo>
                <a:cubicBezTo>
                  <a:pt x="40" y="656"/>
                  <a:pt x="0" y="1736"/>
                  <a:pt x="96" y="2104"/>
                </a:cubicBezTo>
                <a:cubicBezTo>
                  <a:pt x="192" y="2472"/>
                  <a:pt x="568" y="2464"/>
                  <a:pt x="672" y="2536"/>
                </a:cubicBezTo>
              </a:path>
            </a:pathLst>
          </a:custGeom>
          <a:noFill/>
          <a:ln w="25400">
            <a:solidFill>
              <a:srgbClr val="FF0000"/>
            </a:solidFill>
            <a:round/>
            <a:headEnd/>
            <a:tailEnd type="triangle" w="med" len="med"/>
          </a:ln>
        </p:spPr>
        <p:txBody>
          <a:bodyPr wrap="none" anchor="ctr"/>
          <a:lstStyle/>
          <a:p>
            <a:endParaRPr lang="en-US"/>
          </a:p>
        </p:txBody>
      </p:sp>
      <p:sp>
        <p:nvSpPr>
          <p:cNvPr id="12303" name="Freeform 22"/>
          <p:cNvSpPr>
            <a:spLocks/>
          </p:cNvSpPr>
          <p:nvPr/>
        </p:nvSpPr>
        <p:spPr bwMode="auto">
          <a:xfrm>
            <a:off x="3124200" y="5410200"/>
            <a:ext cx="1676400" cy="312516"/>
          </a:xfrm>
          <a:custGeom>
            <a:avLst/>
            <a:gdLst>
              <a:gd name="T0" fmla="*/ 1928812 w 1152"/>
              <a:gd name="T1" fmla="*/ 356507 h 224"/>
              <a:gd name="T2" fmla="*/ 482203 w 1152"/>
              <a:gd name="T3" fmla="*/ 356507 h 224"/>
              <a:gd name="T4" fmla="*/ 0 w 1152"/>
              <a:gd name="T5" fmla="*/ 0 h 224"/>
              <a:gd name="T6" fmla="*/ 0 60000 65536"/>
              <a:gd name="T7" fmla="*/ 0 60000 65536"/>
              <a:gd name="T8" fmla="*/ 0 60000 65536"/>
              <a:gd name="T9" fmla="*/ 0 w 1152"/>
              <a:gd name="T10" fmla="*/ 0 h 224"/>
              <a:gd name="T11" fmla="*/ 1152 w 1152"/>
              <a:gd name="T12" fmla="*/ 224 h 224"/>
            </a:gdLst>
            <a:ahLst/>
            <a:cxnLst>
              <a:cxn ang="T6">
                <a:pos x="T0" y="T1"/>
              </a:cxn>
              <a:cxn ang="T7">
                <a:pos x="T2" y="T3"/>
              </a:cxn>
              <a:cxn ang="T8">
                <a:pos x="T4" y="T5"/>
              </a:cxn>
            </a:cxnLst>
            <a:rect l="T9" t="T10" r="T11" b="T12"/>
            <a:pathLst>
              <a:path w="1152" h="224">
                <a:moveTo>
                  <a:pt x="1152" y="192"/>
                </a:moveTo>
                <a:cubicBezTo>
                  <a:pt x="816" y="208"/>
                  <a:pt x="480" y="224"/>
                  <a:pt x="288" y="192"/>
                </a:cubicBezTo>
                <a:cubicBezTo>
                  <a:pt x="96" y="160"/>
                  <a:pt x="48" y="32"/>
                  <a:pt x="0" y="0"/>
                </a:cubicBezTo>
              </a:path>
            </a:pathLst>
          </a:custGeom>
          <a:noFill/>
          <a:ln w="25400">
            <a:solidFill>
              <a:srgbClr val="FF0000"/>
            </a:solidFill>
            <a:round/>
            <a:headEnd/>
            <a:tailEnd type="triangle" w="med" len="med"/>
          </a:ln>
        </p:spPr>
        <p:txBody>
          <a:bodyPr wrap="none" anchor="ctr"/>
          <a:lstStyle/>
          <a:p>
            <a:endParaRPr lang="en-US"/>
          </a:p>
        </p:txBody>
      </p:sp>
      <p:sp>
        <p:nvSpPr>
          <p:cNvPr id="12304" name="Text Box 23"/>
          <p:cNvSpPr txBox="1">
            <a:spLocks noChangeArrowheads="1"/>
          </p:cNvSpPr>
          <p:nvPr/>
        </p:nvSpPr>
        <p:spPr bwMode="auto">
          <a:xfrm>
            <a:off x="4733925" y="5316094"/>
            <a:ext cx="4340225" cy="536575"/>
          </a:xfrm>
          <a:prstGeom prst="rect">
            <a:avLst/>
          </a:prstGeom>
          <a:noFill/>
          <a:ln w="9525" algn="ctr">
            <a:noFill/>
            <a:miter lim="800000"/>
            <a:headEnd/>
            <a:tailEnd/>
          </a:ln>
        </p:spPr>
        <p:txBody>
          <a:bodyPr lIns="111904" tIns="55952" rIns="111904" bIns="55952">
            <a:spAutoFit/>
          </a:bodyPr>
          <a:lstStyle/>
          <a:p>
            <a:pPr defTabSz="1119188">
              <a:spcBef>
                <a:spcPct val="50000"/>
              </a:spcBef>
            </a:pPr>
            <a:r>
              <a:rPr lang="en-US" sz="2900" dirty="0">
                <a:solidFill>
                  <a:srgbClr val="FF0000"/>
                </a:solidFill>
                <a:latin typeface="Comic Sans MS" pitchFamily="66" charset="0"/>
              </a:rPr>
              <a:t>OS loads new program</a:t>
            </a:r>
          </a:p>
        </p:txBody>
      </p:sp>
      <p:sp>
        <p:nvSpPr>
          <p:cNvPr id="12305" name="Text Box 24"/>
          <p:cNvSpPr txBox="1">
            <a:spLocks noChangeArrowheads="1"/>
          </p:cNvSpPr>
          <p:nvPr/>
        </p:nvSpPr>
        <p:spPr bwMode="auto">
          <a:xfrm>
            <a:off x="2563812" y="5711381"/>
            <a:ext cx="4340225" cy="536575"/>
          </a:xfrm>
          <a:prstGeom prst="rect">
            <a:avLst/>
          </a:prstGeom>
          <a:noFill/>
          <a:ln w="9525" algn="ctr">
            <a:noFill/>
            <a:miter lim="800000"/>
            <a:headEnd/>
            <a:tailEnd/>
          </a:ln>
        </p:spPr>
        <p:txBody>
          <a:bodyPr lIns="111904" tIns="55952" rIns="111904" bIns="55952">
            <a:spAutoFit/>
          </a:bodyPr>
          <a:lstStyle/>
          <a:p>
            <a:pPr algn="l" defTabSz="1119188">
              <a:spcBef>
                <a:spcPct val="50000"/>
              </a:spcBef>
            </a:pPr>
            <a:r>
              <a:rPr lang="en-US" sz="2900" dirty="0">
                <a:solidFill>
                  <a:srgbClr val="FF0000"/>
                </a:solidFill>
                <a:latin typeface="Comic Sans MS" pitchFamily="66" charset="0"/>
              </a:rPr>
              <a:t>Program ends</a:t>
            </a:r>
          </a:p>
        </p:txBody>
      </p:sp>
      <p:sp>
        <p:nvSpPr>
          <p:cNvPr id="12306" name="SMARTPenAnnotation10"/>
          <p:cNvSpPr>
            <a:spLocks noChangeArrowheads="1"/>
          </p:cNvSpPr>
          <p:nvPr/>
        </p:nvSpPr>
        <p:spPr bwMode="auto">
          <a:xfrm>
            <a:off x="7450138" y="0"/>
            <a:ext cx="0" cy="0"/>
          </a:xfrm>
          <a:custGeom>
            <a:avLst/>
            <a:gdLst>
              <a:gd name="T0" fmla="*/ 0 w 7"/>
              <a:gd name="T1" fmla="*/ 0 h 47"/>
              <a:gd name="T2" fmla="*/ 7 w 7"/>
              <a:gd name="T3" fmla="*/ 47 h 47"/>
            </a:gdLst>
            <a:ahLst/>
            <a:cxnLst>
              <a:cxn ang="0">
                <a:pos x="6" y="0"/>
              </a:cxn>
              <a:cxn ang="0">
                <a:pos x="4" y="1"/>
              </a:cxn>
              <a:cxn ang="0">
                <a:pos x="4" y="3"/>
              </a:cxn>
              <a:cxn ang="0">
                <a:pos x="4" y="4"/>
              </a:cxn>
              <a:cxn ang="0">
                <a:pos x="4" y="5"/>
              </a:cxn>
              <a:cxn ang="0">
                <a:pos x="3" y="6"/>
              </a:cxn>
              <a:cxn ang="0">
                <a:pos x="3" y="7"/>
              </a:cxn>
              <a:cxn ang="0">
                <a:pos x="3" y="8"/>
              </a:cxn>
              <a:cxn ang="0">
                <a:pos x="3" y="9"/>
              </a:cxn>
              <a:cxn ang="0">
                <a:pos x="3" y="10"/>
              </a:cxn>
              <a:cxn ang="0">
                <a:pos x="3" y="11"/>
              </a:cxn>
              <a:cxn ang="0">
                <a:pos x="3" y="13"/>
              </a:cxn>
              <a:cxn ang="0">
                <a:pos x="3" y="33"/>
              </a:cxn>
              <a:cxn ang="0">
                <a:pos x="3" y="35"/>
              </a:cxn>
              <a:cxn ang="0">
                <a:pos x="2" y="37"/>
              </a:cxn>
              <a:cxn ang="0">
                <a:pos x="2" y="39"/>
              </a:cxn>
              <a:cxn ang="0">
                <a:pos x="1" y="41"/>
              </a:cxn>
              <a:cxn ang="0">
                <a:pos x="1" y="42"/>
              </a:cxn>
              <a:cxn ang="0">
                <a:pos x="0" y="46"/>
              </a:cxn>
            </a:cxnLst>
            <a:rect l="T0" t="T1" r="T2" b="T3"/>
            <a:pathLst>
              <a:path w="7" h="47">
                <a:moveTo>
                  <a:pt x="6" y="0"/>
                </a:moveTo>
                <a:lnTo>
                  <a:pt x="4" y="1"/>
                </a:lnTo>
                <a:lnTo>
                  <a:pt x="4" y="3"/>
                </a:lnTo>
                <a:lnTo>
                  <a:pt x="4" y="4"/>
                </a:lnTo>
                <a:lnTo>
                  <a:pt x="4" y="5"/>
                </a:lnTo>
                <a:lnTo>
                  <a:pt x="3" y="6"/>
                </a:lnTo>
                <a:lnTo>
                  <a:pt x="3" y="7"/>
                </a:lnTo>
                <a:lnTo>
                  <a:pt x="3" y="8"/>
                </a:lnTo>
                <a:lnTo>
                  <a:pt x="3" y="9"/>
                </a:lnTo>
                <a:lnTo>
                  <a:pt x="3" y="10"/>
                </a:lnTo>
                <a:lnTo>
                  <a:pt x="3" y="11"/>
                </a:lnTo>
                <a:lnTo>
                  <a:pt x="3" y="13"/>
                </a:lnTo>
                <a:lnTo>
                  <a:pt x="3" y="33"/>
                </a:lnTo>
                <a:lnTo>
                  <a:pt x="3" y="35"/>
                </a:lnTo>
                <a:lnTo>
                  <a:pt x="2" y="37"/>
                </a:lnTo>
                <a:lnTo>
                  <a:pt x="2" y="39"/>
                </a:lnTo>
                <a:lnTo>
                  <a:pt x="1" y="41"/>
                </a:lnTo>
                <a:lnTo>
                  <a:pt x="1" y="42"/>
                </a:lnTo>
                <a:lnTo>
                  <a:pt x="0" y="46"/>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07" name="SMARTPenAnnotation11"/>
          <p:cNvSpPr>
            <a:spLocks noChangeArrowheads="1"/>
          </p:cNvSpPr>
          <p:nvPr/>
        </p:nvSpPr>
        <p:spPr bwMode="auto">
          <a:xfrm>
            <a:off x="7450138" y="0"/>
            <a:ext cx="0" cy="0"/>
          </a:xfrm>
          <a:custGeom>
            <a:avLst/>
            <a:gdLst>
              <a:gd name="T0" fmla="*/ 0 w 27"/>
              <a:gd name="T1" fmla="*/ 0 h 33"/>
              <a:gd name="T2" fmla="*/ 27 w 27"/>
              <a:gd name="T3" fmla="*/ 33 h 33"/>
            </a:gdLst>
            <a:ahLst/>
            <a:cxnLst>
              <a:cxn ang="0">
                <a:pos x="10" y="12"/>
              </a:cxn>
              <a:cxn ang="0">
                <a:pos x="9" y="14"/>
              </a:cxn>
              <a:cxn ang="0">
                <a:pos x="8" y="16"/>
              </a:cxn>
              <a:cxn ang="0">
                <a:pos x="8" y="18"/>
              </a:cxn>
              <a:cxn ang="0">
                <a:pos x="8" y="22"/>
              </a:cxn>
              <a:cxn ang="0">
                <a:pos x="8" y="31"/>
              </a:cxn>
              <a:cxn ang="0">
                <a:pos x="7" y="32"/>
              </a:cxn>
              <a:cxn ang="0">
                <a:pos x="6" y="31"/>
              </a:cxn>
              <a:cxn ang="0">
                <a:pos x="4" y="30"/>
              </a:cxn>
              <a:cxn ang="0">
                <a:pos x="4" y="28"/>
              </a:cxn>
              <a:cxn ang="0">
                <a:pos x="3" y="27"/>
              </a:cxn>
              <a:cxn ang="0">
                <a:pos x="3" y="24"/>
              </a:cxn>
              <a:cxn ang="0">
                <a:pos x="1" y="21"/>
              </a:cxn>
              <a:cxn ang="0">
                <a:pos x="1" y="19"/>
              </a:cxn>
              <a:cxn ang="0">
                <a:pos x="0" y="16"/>
              </a:cxn>
              <a:cxn ang="0">
                <a:pos x="0" y="14"/>
              </a:cxn>
              <a:cxn ang="0">
                <a:pos x="0" y="12"/>
              </a:cxn>
              <a:cxn ang="0">
                <a:pos x="1" y="10"/>
              </a:cxn>
              <a:cxn ang="0">
                <a:pos x="2" y="8"/>
              </a:cxn>
              <a:cxn ang="0">
                <a:pos x="3" y="6"/>
              </a:cxn>
              <a:cxn ang="0">
                <a:pos x="3" y="4"/>
              </a:cxn>
              <a:cxn ang="0">
                <a:pos x="4" y="2"/>
              </a:cxn>
              <a:cxn ang="0">
                <a:pos x="6" y="0"/>
              </a:cxn>
              <a:cxn ang="0">
                <a:pos x="8" y="0"/>
              </a:cxn>
              <a:cxn ang="0">
                <a:pos x="10" y="0"/>
              </a:cxn>
              <a:cxn ang="0">
                <a:pos x="12" y="0"/>
              </a:cxn>
              <a:cxn ang="0">
                <a:pos x="19" y="0"/>
              </a:cxn>
              <a:cxn ang="0">
                <a:pos x="21" y="0"/>
              </a:cxn>
              <a:cxn ang="0">
                <a:pos x="22" y="2"/>
              </a:cxn>
              <a:cxn ang="0">
                <a:pos x="24" y="3"/>
              </a:cxn>
              <a:cxn ang="0">
                <a:pos x="25" y="4"/>
              </a:cxn>
              <a:cxn ang="0">
                <a:pos x="26" y="7"/>
              </a:cxn>
              <a:cxn ang="0">
                <a:pos x="24" y="8"/>
              </a:cxn>
              <a:cxn ang="0">
                <a:pos x="24" y="10"/>
              </a:cxn>
              <a:cxn ang="0">
                <a:pos x="20" y="13"/>
              </a:cxn>
              <a:cxn ang="0">
                <a:pos x="18" y="14"/>
              </a:cxn>
              <a:cxn ang="0">
                <a:pos x="16" y="15"/>
              </a:cxn>
              <a:cxn ang="0">
                <a:pos x="14" y="15"/>
              </a:cxn>
              <a:cxn ang="0">
                <a:pos x="11" y="16"/>
              </a:cxn>
            </a:cxnLst>
            <a:rect l="T0" t="T1" r="T2" b="T3"/>
            <a:pathLst>
              <a:path w="27" h="33">
                <a:moveTo>
                  <a:pt x="10" y="7"/>
                </a:moveTo>
                <a:lnTo>
                  <a:pt x="10" y="12"/>
                </a:lnTo>
                <a:lnTo>
                  <a:pt x="9" y="13"/>
                </a:lnTo>
                <a:lnTo>
                  <a:pt x="9" y="14"/>
                </a:lnTo>
                <a:lnTo>
                  <a:pt x="9" y="15"/>
                </a:lnTo>
                <a:lnTo>
                  <a:pt x="8" y="16"/>
                </a:lnTo>
                <a:lnTo>
                  <a:pt x="8" y="17"/>
                </a:lnTo>
                <a:lnTo>
                  <a:pt x="8" y="18"/>
                </a:lnTo>
                <a:lnTo>
                  <a:pt x="8" y="20"/>
                </a:lnTo>
                <a:lnTo>
                  <a:pt x="8" y="22"/>
                </a:lnTo>
                <a:lnTo>
                  <a:pt x="8" y="29"/>
                </a:lnTo>
                <a:lnTo>
                  <a:pt x="8" y="31"/>
                </a:lnTo>
                <a:lnTo>
                  <a:pt x="8" y="32"/>
                </a:lnTo>
                <a:lnTo>
                  <a:pt x="7" y="32"/>
                </a:lnTo>
                <a:lnTo>
                  <a:pt x="6" y="32"/>
                </a:lnTo>
                <a:lnTo>
                  <a:pt x="6" y="31"/>
                </a:lnTo>
                <a:lnTo>
                  <a:pt x="5" y="31"/>
                </a:lnTo>
                <a:lnTo>
                  <a:pt x="4" y="30"/>
                </a:lnTo>
                <a:lnTo>
                  <a:pt x="4" y="29"/>
                </a:lnTo>
                <a:lnTo>
                  <a:pt x="4" y="28"/>
                </a:lnTo>
                <a:lnTo>
                  <a:pt x="3" y="28"/>
                </a:lnTo>
                <a:lnTo>
                  <a:pt x="3" y="27"/>
                </a:lnTo>
                <a:lnTo>
                  <a:pt x="3" y="26"/>
                </a:lnTo>
                <a:lnTo>
                  <a:pt x="3" y="24"/>
                </a:lnTo>
                <a:lnTo>
                  <a:pt x="2" y="22"/>
                </a:lnTo>
                <a:lnTo>
                  <a:pt x="1" y="21"/>
                </a:lnTo>
                <a:lnTo>
                  <a:pt x="1" y="20"/>
                </a:lnTo>
                <a:lnTo>
                  <a:pt x="1" y="19"/>
                </a:lnTo>
                <a:lnTo>
                  <a:pt x="0" y="17"/>
                </a:lnTo>
                <a:lnTo>
                  <a:pt x="0" y="16"/>
                </a:lnTo>
                <a:lnTo>
                  <a:pt x="0" y="15"/>
                </a:lnTo>
                <a:lnTo>
                  <a:pt x="0" y="14"/>
                </a:lnTo>
                <a:lnTo>
                  <a:pt x="0" y="13"/>
                </a:lnTo>
                <a:lnTo>
                  <a:pt x="0" y="12"/>
                </a:lnTo>
                <a:lnTo>
                  <a:pt x="0" y="11"/>
                </a:lnTo>
                <a:lnTo>
                  <a:pt x="1" y="10"/>
                </a:lnTo>
                <a:lnTo>
                  <a:pt x="1" y="9"/>
                </a:lnTo>
                <a:lnTo>
                  <a:pt x="2" y="8"/>
                </a:lnTo>
                <a:lnTo>
                  <a:pt x="2" y="7"/>
                </a:lnTo>
                <a:lnTo>
                  <a:pt x="3" y="6"/>
                </a:lnTo>
                <a:lnTo>
                  <a:pt x="3" y="5"/>
                </a:lnTo>
                <a:lnTo>
                  <a:pt x="3" y="4"/>
                </a:lnTo>
                <a:lnTo>
                  <a:pt x="4" y="3"/>
                </a:lnTo>
                <a:lnTo>
                  <a:pt x="4" y="2"/>
                </a:lnTo>
                <a:lnTo>
                  <a:pt x="5" y="1"/>
                </a:lnTo>
                <a:lnTo>
                  <a:pt x="6" y="0"/>
                </a:lnTo>
                <a:lnTo>
                  <a:pt x="7" y="0"/>
                </a:lnTo>
                <a:lnTo>
                  <a:pt x="8" y="0"/>
                </a:lnTo>
                <a:lnTo>
                  <a:pt x="9" y="0"/>
                </a:lnTo>
                <a:lnTo>
                  <a:pt x="10" y="0"/>
                </a:lnTo>
                <a:lnTo>
                  <a:pt x="11" y="0"/>
                </a:lnTo>
                <a:lnTo>
                  <a:pt x="12" y="0"/>
                </a:lnTo>
                <a:lnTo>
                  <a:pt x="14" y="0"/>
                </a:lnTo>
                <a:lnTo>
                  <a:pt x="19" y="0"/>
                </a:lnTo>
                <a:lnTo>
                  <a:pt x="20" y="0"/>
                </a:lnTo>
                <a:lnTo>
                  <a:pt x="21" y="0"/>
                </a:lnTo>
                <a:lnTo>
                  <a:pt x="21" y="1"/>
                </a:lnTo>
                <a:lnTo>
                  <a:pt x="22" y="2"/>
                </a:lnTo>
                <a:lnTo>
                  <a:pt x="23" y="2"/>
                </a:lnTo>
                <a:lnTo>
                  <a:pt x="24" y="3"/>
                </a:lnTo>
                <a:lnTo>
                  <a:pt x="24" y="4"/>
                </a:lnTo>
                <a:lnTo>
                  <a:pt x="25" y="4"/>
                </a:lnTo>
                <a:lnTo>
                  <a:pt x="25" y="5"/>
                </a:lnTo>
                <a:lnTo>
                  <a:pt x="26" y="7"/>
                </a:lnTo>
                <a:lnTo>
                  <a:pt x="25" y="8"/>
                </a:lnTo>
                <a:lnTo>
                  <a:pt x="24" y="8"/>
                </a:lnTo>
                <a:lnTo>
                  <a:pt x="24" y="9"/>
                </a:lnTo>
                <a:lnTo>
                  <a:pt x="24" y="10"/>
                </a:lnTo>
                <a:lnTo>
                  <a:pt x="21" y="12"/>
                </a:lnTo>
                <a:lnTo>
                  <a:pt x="20" y="13"/>
                </a:lnTo>
                <a:lnTo>
                  <a:pt x="19" y="14"/>
                </a:lnTo>
                <a:lnTo>
                  <a:pt x="18" y="14"/>
                </a:lnTo>
                <a:lnTo>
                  <a:pt x="17" y="14"/>
                </a:lnTo>
                <a:lnTo>
                  <a:pt x="16" y="15"/>
                </a:lnTo>
                <a:lnTo>
                  <a:pt x="15" y="15"/>
                </a:lnTo>
                <a:lnTo>
                  <a:pt x="14" y="15"/>
                </a:lnTo>
                <a:lnTo>
                  <a:pt x="12" y="16"/>
                </a:lnTo>
                <a:lnTo>
                  <a:pt x="11" y="16"/>
                </a:lnTo>
                <a:lnTo>
                  <a:pt x="5" y="16"/>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08" name="SMARTPenAnnotation12"/>
          <p:cNvSpPr>
            <a:spLocks noChangeArrowheads="1"/>
          </p:cNvSpPr>
          <p:nvPr/>
        </p:nvSpPr>
        <p:spPr bwMode="auto">
          <a:xfrm>
            <a:off x="7450138" y="0"/>
            <a:ext cx="0" cy="0"/>
          </a:xfrm>
          <a:custGeom>
            <a:avLst/>
            <a:gdLst>
              <a:gd name="T0" fmla="*/ 0 w 19"/>
              <a:gd name="T1" fmla="*/ 0 h 29"/>
              <a:gd name="T2" fmla="*/ 19 w 19"/>
              <a:gd name="T3" fmla="*/ 29 h 29"/>
            </a:gdLst>
            <a:ahLst/>
            <a:cxnLst>
              <a:cxn ang="0">
                <a:pos x="0" y="0"/>
              </a:cxn>
              <a:cxn ang="0">
                <a:pos x="1" y="2"/>
              </a:cxn>
              <a:cxn ang="0">
                <a:pos x="1" y="3"/>
              </a:cxn>
              <a:cxn ang="0">
                <a:pos x="2" y="5"/>
              </a:cxn>
              <a:cxn ang="0">
                <a:pos x="2" y="6"/>
              </a:cxn>
              <a:cxn ang="0">
                <a:pos x="2" y="7"/>
              </a:cxn>
              <a:cxn ang="0">
                <a:pos x="2" y="9"/>
              </a:cxn>
              <a:cxn ang="0">
                <a:pos x="2" y="10"/>
              </a:cxn>
              <a:cxn ang="0">
                <a:pos x="3" y="12"/>
              </a:cxn>
              <a:cxn ang="0">
                <a:pos x="3" y="13"/>
              </a:cxn>
              <a:cxn ang="0">
                <a:pos x="4" y="15"/>
              </a:cxn>
              <a:cxn ang="0">
                <a:pos x="4" y="16"/>
              </a:cxn>
              <a:cxn ang="0">
                <a:pos x="4" y="17"/>
              </a:cxn>
              <a:cxn ang="0">
                <a:pos x="4" y="18"/>
              </a:cxn>
              <a:cxn ang="0">
                <a:pos x="4" y="19"/>
              </a:cxn>
              <a:cxn ang="0">
                <a:pos x="4" y="20"/>
              </a:cxn>
              <a:cxn ang="0">
                <a:pos x="4" y="21"/>
              </a:cxn>
              <a:cxn ang="0">
                <a:pos x="4" y="22"/>
              </a:cxn>
              <a:cxn ang="0">
                <a:pos x="4" y="23"/>
              </a:cxn>
              <a:cxn ang="0">
                <a:pos x="4" y="24"/>
              </a:cxn>
              <a:cxn ang="0">
                <a:pos x="3" y="25"/>
              </a:cxn>
              <a:cxn ang="0">
                <a:pos x="3" y="26"/>
              </a:cxn>
              <a:cxn ang="0">
                <a:pos x="3" y="27"/>
              </a:cxn>
              <a:cxn ang="0">
                <a:pos x="3" y="28"/>
              </a:cxn>
              <a:cxn ang="0">
                <a:pos x="4" y="28"/>
              </a:cxn>
              <a:cxn ang="0">
                <a:pos x="4" y="27"/>
              </a:cxn>
              <a:cxn ang="0">
                <a:pos x="6" y="27"/>
              </a:cxn>
              <a:cxn ang="0">
                <a:pos x="8" y="26"/>
              </a:cxn>
              <a:cxn ang="0">
                <a:pos x="10" y="26"/>
              </a:cxn>
              <a:cxn ang="0">
                <a:pos x="11" y="26"/>
              </a:cxn>
              <a:cxn ang="0">
                <a:pos x="12" y="26"/>
              </a:cxn>
              <a:cxn ang="0">
                <a:pos x="13" y="26"/>
              </a:cxn>
              <a:cxn ang="0">
                <a:pos x="14" y="26"/>
              </a:cxn>
              <a:cxn ang="0">
                <a:pos x="18" y="26"/>
              </a:cxn>
            </a:cxnLst>
            <a:rect l="T0" t="T1" r="T2" b="T3"/>
            <a:pathLst>
              <a:path w="19" h="29">
                <a:moveTo>
                  <a:pt x="0" y="0"/>
                </a:moveTo>
                <a:lnTo>
                  <a:pt x="1" y="2"/>
                </a:lnTo>
                <a:lnTo>
                  <a:pt x="1" y="3"/>
                </a:lnTo>
                <a:lnTo>
                  <a:pt x="2" y="5"/>
                </a:lnTo>
                <a:lnTo>
                  <a:pt x="2" y="6"/>
                </a:lnTo>
                <a:lnTo>
                  <a:pt x="2" y="7"/>
                </a:lnTo>
                <a:lnTo>
                  <a:pt x="2" y="9"/>
                </a:lnTo>
                <a:lnTo>
                  <a:pt x="2" y="10"/>
                </a:lnTo>
                <a:lnTo>
                  <a:pt x="3" y="12"/>
                </a:lnTo>
                <a:lnTo>
                  <a:pt x="3" y="13"/>
                </a:lnTo>
                <a:lnTo>
                  <a:pt x="4" y="15"/>
                </a:lnTo>
                <a:lnTo>
                  <a:pt x="4" y="16"/>
                </a:lnTo>
                <a:lnTo>
                  <a:pt x="4" y="17"/>
                </a:lnTo>
                <a:lnTo>
                  <a:pt x="4" y="18"/>
                </a:lnTo>
                <a:lnTo>
                  <a:pt x="4" y="19"/>
                </a:lnTo>
                <a:lnTo>
                  <a:pt x="4" y="20"/>
                </a:lnTo>
                <a:lnTo>
                  <a:pt x="4" y="21"/>
                </a:lnTo>
                <a:lnTo>
                  <a:pt x="4" y="22"/>
                </a:lnTo>
                <a:lnTo>
                  <a:pt x="4" y="23"/>
                </a:lnTo>
                <a:lnTo>
                  <a:pt x="4" y="24"/>
                </a:lnTo>
                <a:lnTo>
                  <a:pt x="3" y="25"/>
                </a:lnTo>
                <a:lnTo>
                  <a:pt x="3" y="26"/>
                </a:lnTo>
                <a:lnTo>
                  <a:pt x="3" y="27"/>
                </a:lnTo>
                <a:lnTo>
                  <a:pt x="3" y="28"/>
                </a:lnTo>
                <a:lnTo>
                  <a:pt x="4" y="28"/>
                </a:lnTo>
                <a:lnTo>
                  <a:pt x="4" y="27"/>
                </a:lnTo>
                <a:lnTo>
                  <a:pt x="6" y="27"/>
                </a:lnTo>
                <a:lnTo>
                  <a:pt x="8" y="26"/>
                </a:lnTo>
                <a:lnTo>
                  <a:pt x="10" y="26"/>
                </a:lnTo>
                <a:lnTo>
                  <a:pt x="11" y="26"/>
                </a:lnTo>
                <a:lnTo>
                  <a:pt x="12" y="26"/>
                </a:lnTo>
                <a:lnTo>
                  <a:pt x="13" y="26"/>
                </a:lnTo>
                <a:lnTo>
                  <a:pt x="14" y="26"/>
                </a:lnTo>
                <a:lnTo>
                  <a:pt x="18" y="26"/>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09" name="SMARTPenAnnotation13"/>
          <p:cNvSpPr>
            <a:spLocks noChangeArrowheads="1"/>
          </p:cNvSpPr>
          <p:nvPr/>
        </p:nvSpPr>
        <p:spPr bwMode="auto">
          <a:xfrm>
            <a:off x="7450138" y="0"/>
            <a:ext cx="0" cy="0"/>
          </a:xfrm>
          <a:custGeom>
            <a:avLst/>
            <a:gdLst>
              <a:gd name="T0" fmla="*/ 0 w 7"/>
              <a:gd name="T1" fmla="*/ 0 h 3"/>
              <a:gd name="T2" fmla="*/ 7 w 7"/>
              <a:gd name="T3" fmla="*/ 3 h 3"/>
            </a:gdLst>
            <a:ahLst/>
            <a:cxnLst>
              <a:cxn ang="0">
                <a:pos x="0" y="2"/>
              </a:cxn>
              <a:cxn ang="0">
                <a:pos x="1" y="1"/>
              </a:cxn>
              <a:cxn ang="0">
                <a:pos x="2" y="0"/>
              </a:cxn>
              <a:cxn ang="0">
                <a:pos x="3" y="0"/>
              </a:cxn>
              <a:cxn ang="0">
                <a:pos x="4" y="0"/>
              </a:cxn>
              <a:cxn ang="0">
                <a:pos x="6" y="0"/>
              </a:cxn>
            </a:cxnLst>
            <a:rect l="T0" t="T1" r="T2" b="T3"/>
            <a:pathLst>
              <a:path w="7" h="3">
                <a:moveTo>
                  <a:pt x="0" y="2"/>
                </a:moveTo>
                <a:lnTo>
                  <a:pt x="1" y="1"/>
                </a:lnTo>
                <a:lnTo>
                  <a:pt x="2" y="0"/>
                </a:lnTo>
                <a:lnTo>
                  <a:pt x="3" y="0"/>
                </a:lnTo>
                <a:lnTo>
                  <a:pt x="4" y="0"/>
                </a:lnTo>
                <a:lnTo>
                  <a:pt x="6" y="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0" name="SMARTPenAnnotation14"/>
          <p:cNvSpPr>
            <a:spLocks noChangeArrowheads="1"/>
          </p:cNvSpPr>
          <p:nvPr/>
        </p:nvSpPr>
        <p:spPr bwMode="auto">
          <a:xfrm>
            <a:off x="7450138" y="0"/>
            <a:ext cx="0" cy="0"/>
          </a:xfrm>
          <a:custGeom>
            <a:avLst/>
            <a:gdLst>
              <a:gd name="T0" fmla="*/ 0 w 2"/>
              <a:gd name="T1" fmla="*/ 0 h 3"/>
              <a:gd name="T2" fmla="*/ 2 w 2"/>
              <a:gd name="T3" fmla="*/ 3 h 3"/>
            </a:gdLst>
            <a:ahLst/>
            <a:cxnLst>
              <a:cxn ang="0">
                <a:pos x="0" y="2"/>
              </a:cxn>
              <a:cxn ang="0">
                <a:pos x="0" y="1"/>
              </a:cxn>
              <a:cxn ang="0">
                <a:pos x="1" y="0"/>
              </a:cxn>
            </a:cxnLst>
            <a:rect l="T0" t="T1" r="T2" b="T3"/>
            <a:pathLst>
              <a:path w="2" h="3">
                <a:moveTo>
                  <a:pt x="0" y="2"/>
                </a:moveTo>
                <a:lnTo>
                  <a:pt x="0" y="1"/>
                </a:lnTo>
                <a:lnTo>
                  <a:pt x="1" y="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1" name="SMARTPenAnnotation15"/>
          <p:cNvSpPr>
            <a:spLocks noChangeArrowheads="1"/>
          </p:cNvSpPr>
          <p:nvPr/>
        </p:nvSpPr>
        <p:spPr bwMode="auto">
          <a:xfrm>
            <a:off x="7450138" y="0"/>
            <a:ext cx="0" cy="0"/>
          </a:xfrm>
          <a:custGeom>
            <a:avLst/>
            <a:gdLst>
              <a:gd name="T0" fmla="*/ 0 w 35"/>
              <a:gd name="T1" fmla="*/ 0 h 37"/>
              <a:gd name="T2" fmla="*/ 35 w 35"/>
              <a:gd name="T3" fmla="*/ 37 h 37"/>
            </a:gdLst>
            <a:ahLst/>
            <a:cxnLst>
              <a:cxn ang="0">
                <a:pos x="1" y="1"/>
              </a:cxn>
              <a:cxn ang="0">
                <a:pos x="1" y="3"/>
              </a:cxn>
              <a:cxn ang="0">
                <a:pos x="1" y="5"/>
              </a:cxn>
              <a:cxn ang="0">
                <a:pos x="1" y="9"/>
              </a:cxn>
              <a:cxn ang="0">
                <a:pos x="2" y="15"/>
              </a:cxn>
              <a:cxn ang="0">
                <a:pos x="2" y="20"/>
              </a:cxn>
              <a:cxn ang="0">
                <a:pos x="2" y="24"/>
              </a:cxn>
              <a:cxn ang="0">
                <a:pos x="3" y="21"/>
              </a:cxn>
              <a:cxn ang="0">
                <a:pos x="3" y="16"/>
              </a:cxn>
              <a:cxn ang="0">
                <a:pos x="4" y="14"/>
              </a:cxn>
              <a:cxn ang="0">
                <a:pos x="5" y="12"/>
              </a:cxn>
              <a:cxn ang="0">
                <a:pos x="6" y="9"/>
              </a:cxn>
              <a:cxn ang="0">
                <a:pos x="7" y="7"/>
              </a:cxn>
              <a:cxn ang="0">
                <a:pos x="9" y="5"/>
              </a:cxn>
              <a:cxn ang="0">
                <a:pos x="11" y="4"/>
              </a:cxn>
              <a:cxn ang="0">
                <a:pos x="13" y="4"/>
              </a:cxn>
              <a:cxn ang="0">
                <a:pos x="15" y="4"/>
              </a:cxn>
              <a:cxn ang="0">
                <a:pos x="16" y="6"/>
              </a:cxn>
              <a:cxn ang="0">
                <a:pos x="17" y="8"/>
              </a:cxn>
              <a:cxn ang="0">
                <a:pos x="18" y="10"/>
              </a:cxn>
              <a:cxn ang="0">
                <a:pos x="18" y="12"/>
              </a:cxn>
              <a:cxn ang="0">
                <a:pos x="18" y="14"/>
              </a:cxn>
              <a:cxn ang="0">
                <a:pos x="17" y="16"/>
              </a:cxn>
              <a:cxn ang="0">
                <a:pos x="16" y="18"/>
              </a:cxn>
              <a:cxn ang="0">
                <a:pos x="15" y="22"/>
              </a:cxn>
              <a:cxn ang="0">
                <a:pos x="15" y="25"/>
              </a:cxn>
              <a:cxn ang="0">
                <a:pos x="16" y="26"/>
              </a:cxn>
              <a:cxn ang="0">
                <a:pos x="16" y="28"/>
              </a:cxn>
              <a:cxn ang="0">
                <a:pos x="18" y="28"/>
              </a:cxn>
              <a:cxn ang="0">
                <a:pos x="20" y="29"/>
              </a:cxn>
              <a:cxn ang="0">
                <a:pos x="22" y="30"/>
              </a:cxn>
              <a:cxn ang="0">
                <a:pos x="24" y="31"/>
              </a:cxn>
              <a:cxn ang="0">
                <a:pos x="25" y="32"/>
              </a:cxn>
              <a:cxn ang="0">
                <a:pos x="27" y="32"/>
              </a:cxn>
              <a:cxn ang="0">
                <a:pos x="29" y="33"/>
              </a:cxn>
              <a:cxn ang="0">
                <a:pos x="31" y="33"/>
              </a:cxn>
              <a:cxn ang="0">
                <a:pos x="34" y="36"/>
              </a:cxn>
            </a:cxnLst>
            <a:rect l="T0" t="T1" r="T2" b="T3"/>
            <a:pathLst>
              <a:path w="35" h="37">
                <a:moveTo>
                  <a:pt x="0" y="0"/>
                </a:moveTo>
                <a:lnTo>
                  <a:pt x="1" y="1"/>
                </a:lnTo>
                <a:lnTo>
                  <a:pt x="1" y="2"/>
                </a:lnTo>
                <a:lnTo>
                  <a:pt x="1" y="3"/>
                </a:lnTo>
                <a:lnTo>
                  <a:pt x="1" y="4"/>
                </a:lnTo>
                <a:lnTo>
                  <a:pt x="1" y="5"/>
                </a:lnTo>
                <a:lnTo>
                  <a:pt x="1" y="7"/>
                </a:lnTo>
                <a:lnTo>
                  <a:pt x="1" y="9"/>
                </a:lnTo>
                <a:lnTo>
                  <a:pt x="2" y="12"/>
                </a:lnTo>
                <a:lnTo>
                  <a:pt x="2" y="15"/>
                </a:lnTo>
                <a:lnTo>
                  <a:pt x="2" y="17"/>
                </a:lnTo>
                <a:lnTo>
                  <a:pt x="2" y="20"/>
                </a:lnTo>
                <a:lnTo>
                  <a:pt x="2" y="22"/>
                </a:lnTo>
                <a:lnTo>
                  <a:pt x="2" y="24"/>
                </a:lnTo>
                <a:lnTo>
                  <a:pt x="3" y="26"/>
                </a:lnTo>
                <a:lnTo>
                  <a:pt x="3" y="21"/>
                </a:lnTo>
                <a:lnTo>
                  <a:pt x="3" y="18"/>
                </a:lnTo>
                <a:lnTo>
                  <a:pt x="3" y="16"/>
                </a:lnTo>
                <a:lnTo>
                  <a:pt x="4" y="15"/>
                </a:lnTo>
                <a:lnTo>
                  <a:pt x="4" y="14"/>
                </a:lnTo>
                <a:lnTo>
                  <a:pt x="5" y="13"/>
                </a:lnTo>
                <a:lnTo>
                  <a:pt x="5" y="12"/>
                </a:lnTo>
                <a:lnTo>
                  <a:pt x="5" y="11"/>
                </a:lnTo>
                <a:lnTo>
                  <a:pt x="6" y="9"/>
                </a:lnTo>
                <a:lnTo>
                  <a:pt x="6" y="8"/>
                </a:lnTo>
                <a:lnTo>
                  <a:pt x="7" y="7"/>
                </a:lnTo>
                <a:lnTo>
                  <a:pt x="8" y="6"/>
                </a:lnTo>
                <a:lnTo>
                  <a:pt x="9" y="5"/>
                </a:lnTo>
                <a:lnTo>
                  <a:pt x="10" y="5"/>
                </a:lnTo>
                <a:lnTo>
                  <a:pt x="11" y="4"/>
                </a:lnTo>
                <a:lnTo>
                  <a:pt x="12" y="4"/>
                </a:lnTo>
                <a:lnTo>
                  <a:pt x="13" y="4"/>
                </a:lnTo>
                <a:lnTo>
                  <a:pt x="14" y="4"/>
                </a:lnTo>
                <a:lnTo>
                  <a:pt x="15" y="4"/>
                </a:lnTo>
                <a:lnTo>
                  <a:pt x="15" y="5"/>
                </a:lnTo>
                <a:lnTo>
                  <a:pt x="16" y="6"/>
                </a:lnTo>
                <a:lnTo>
                  <a:pt x="17" y="7"/>
                </a:lnTo>
                <a:lnTo>
                  <a:pt x="17" y="8"/>
                </a:lnTo>
                <a:lnTo>
                  <a:pt x="18" y="9"/>
                </a:lnTo>
                <a:lnTo>
                  <a:pt x="18" y="10"/>
                </a:lnTo>
                <a:lnTo>
                  <a:pt x="18" y="11"/>
                </a:lnTo>
                <a:lnTo>
                  <a:pt x="18" y="12"/>
                </a:lnTo>
                <a:lnTo>
                  <a:pt x="18" y="13"/>
                </a:lnTo>
                <a:lnTo>
                  <a:pt x="18" y="14"/>
                </a:lnTo>
                <a:lnTo>
                  <a:pt x="17" y="15"/>
                </a:lnTo>
                <a:lnTo>
                  <a:pt x="17" y="16"/>
                </a:lnTo>
                <a:lnTo>
                  <a:pt x="17" y="17"/>
                </a:lnTo>
                <a:lnTo>
                  <a:pt x="16" y="18"/>
                </a:lnTo>
                <a:lnTo>
                  <a:pt x="16" y="19"/>
                </a:lnTo>
                <a:lnTo>
                  <a:pt x="15" y="22"/>
                </a:lnTo>
                <a:lnTo>
                  <a:pt x="15" y="23"/>
                </a:lnTo>
                <a:lnTo>
                  <a:pt x="15" y="25"/>
                </a:lnTo>
                <a:lnTo>
                  <a:pt x="15" y="26"/>
                </a:lnTo>
                <a:lnTo>
                  <a:pt x="16" y="26"/>
                </a:lnTo>
                <a:lnTo>
                  <a:pt x="16" y="27"/>
                </a:lnTo>
                <a:lnTo>
                  <a:pt x="16" y="28"/>
                </a:lnTo>
                <a:lnTo>
                  <a:pt x="17" y="28"/>
                </a:lnTo>
                <a:lnTo>
                  <a:pt x="18" y="28"/>
                </a:lnTo>
                <a:lnTo>
                  <a:pt x="19" y="29"/>
                </a:lnTo>
                <a:lnTo>
                  <a:pt x="20" y="29"/>
                </a:lnTo>
                <a:lnTo>
                  <a:pt x="21" y="29"/>
                </a:lnTo>
                <a:lnTo>
                  <a:pt x="22" y="30"/>
                </a:lnTo>
                <a:lnTo>
                  <a:pt x="23" y="30"/>
                </a:lnTo>
                <a:lnTo>
                  <a:pt x="24" y="31"/>
                </a:lnTo>
                <a:lnTo>
                  <a:pt x="25" y="31"/>
                </a:lnTo>
                <a:lnTo>
                  <a:pt x="25" y="32"/>
                </a:lnTo>
                <a:lnTo>
                  <a:pt x="26" y="32"/>
                </a:lnTo>
                <a:lnTo>
                  <a:pt x="27" y="32"/>
                </a:lnTo>
                <a:lnTo>
                  <a:pt x="28" y="32"/>
                </a:lnTo>
                <a:lnTo>
                  <a:pt x="29" y="33"/>
                </a:lnTo>
                <a:lnTo>
                  <a:pt x="30" y="33"/>
                </a:lnTo>
                <a:lnTo>
                  <a:pt x="31" y="33"/>
                </a:lnTo>
                <a:lnTo>
                  <a:pt x="32" y="34"/>
                </a:lnTo>
                <a:lnTo>
                  <a:pt x="34" y="36"/>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2" name="SMARTPenAnnotation16"/>
          <p:cNvSpPr>
            <a:spLocks noChangeArrowheads="1"/>
          </p:cNvSpPr>
          <p:nvPr/>
        </p:nvSpPr>
        <p:spPr bwMode="auto">
          <a:xfrm>
            <a:off x="7450138" y="0"/>
            <a:ext cx="0" cy="0"/>
          </a:xfrm>
          <a:custGeom>
            <a:avLst/>
            <a:gdLst>
              <a:gd name="T0" fmla="*/ 0 w 20"/>
              <a:gd name="T1" fmla="*/ 0 h 24"/>
              <a:gd name="T2" fmla="*/ 20 w 20"/>
              <a:gd name="T3" fmla="*/ 24 h 24"/>
            </a:gdLst>
            <a:ahLst/>
            <a:cxnLst>
              <a:cxn ang="0">
                <a:pos x="19" y="5"/>
              </a:cxn>
              <a:cxn ang="0">
                <a:pos x="18" y="2"/>
              </a:cxn>
              <a:cxn ang="0">
                <a:pos x="17" y="1"/>
              </a:cxn>
              <a:cxn ang="0">
                <a:pos x="16" y="1"/>
              </a:cxn>
              <a:cxn ang="0">
                <a:pos x="15" y="1"/>
              </a:cxn>
              <a:cxn ang="0">
                <a:pos x="14" y="0"/>
              </a:cxn>
              <a:cxn ang="0">
                <a:pos x="13" y="0"/>
              </a:cxn>
              <a:cxn ang="0">
                <a:pos x="12" y="0"/>
              </a:cxn>
              <a:cxn ang="0">
                <a:pos x="11" y="0"/>
              </a:cxn>
              <a:cxn ang="0">
                <a:pos x="10" y="0"/>
              </a:cxn>
              <a:cxn ang="0">
                <a:pos x="8" y="0"/>
              </a:cxn>
              <a:cxn ang="0">
                <a:pos x="7" y="1"/>
              </a:cxn>
              <a:cxn ang="0">
                <a:pos x="6" y="1"/>
              </a:cxn>
              <a:cxn ang="0">
                <a:pos x="5" y="1"/>
              </a:cxn>
              <a:cxn ang="0">
                <a:pos x="4" y="2"/>
              </a:cxn>
              <a:cxn ang="0">
                <a:pos x="3" y="3"/>
              </a:cxn>
              <a:cxn ang="0">
                <a:pos x="2" y="4"/>
              </a:cxn>
              <a:cxn ang="0">
                <a:pos x="1" y="4"/>
              </a:cxn>
              <a:cxn ang="0">
                <a:pos x="1" y="5"/>
              </a:cxn>
              <a:cxn ang="0">
                <a:pos x="1" y="6"/>
              </a:cxn>
              <a:cxn ang="0">
                <a:pos x="0" y="6"/>
              </a:cxn>
              <a:cxn ang="0">
                <a:pos x="0" y="7"/>
              </a:cxn>
              <a:cxn ang="0">
                <a:pos x="0" y="8"/>
              </a:cxn>
              <a:cxn ang="0">
                <a:pos x="0" y="10"/>
              </a:cxn>
              <a:cxn ang="0">
                <a:pos x="0" y="11"/>
              </a:cxn>
              <a:cxn ang="0">
                <a:pos x="0" y="12"/>
              </a:cxn>
              <a:cxn ang="0">
                <a:pos x="0" y="13"/>
              </a:cxn>
              <a:cxn ang="0">
                <a:pos x="0" y="14"/>
              </a:cxn>
              <a:cxn ang="0">
                <a:pos x="0" y="15"/>
              </a:cxn>
              <a:cxn ang="0">
                <a:pos x="1" y="16"/>
              </a:cxn>
              <a:cxn ang="0">
                <a:pos x="1" y="17"/>
              </a:cxn>
              <a:cxn ang="0">
                <a:pos x="1" y="18"/>
              </a:cxn>
              <a:cxn ang="0">
                <a:pos x="2" y="18"/>
              </a:cxn>
              <a:cxn ang="0">
                <a:pos x="3" y="19"/>
              </a:cxn>
              <a:cxn ang="0">
                <a:pos x="4" y="20"/>
              </a:cxn>
              <a:cxn ang="0">
                <a:pos x="5" y="20"/>
              </a:cxn>
              <a:cxn ang="0">
                <a:pos x="5" y="21"/>
              </a:cxn>
              <a:cxn ang="0">
                <a:pos x="6" y="21"/>
              </a:cxn>
              <a:cxn ang="0">
                <a:pos x="7" y="21"/>
              </a:cxn>
              <a:cxn ang="0">
                <a:pos x="9" y="22"/>
              </a:cxn>
              <a:cxn ang="0">
                <a:pos x="10" y="22"/>
              </a:cxn>
              <a:cxn ang="0">
                <a:pos x="11" y="22"/>
              </a:cxn>
              <a:cxn ang="0">
                <a:pos x="13" y="23"/>
              </a:cxn>
            </a:cxnLst>
            <a:rect l="T0" t="T1" r="T2" b="T3"/>
            <a:pathLst>
              <a:path w="20" h="24">
                <a:moveTo>
                  <a:pt x="19" y="5"/>
                </a:moveTo>
                <a:lnTo>
                  <a:pt x="18" y="2"/>
                </a:lnTo>
                <a:lnTo>
                  <a:pt x="17" y="1"/>
                </a:lnTo>
                <a:lnTo>
                  <a:pt x="16" y="1"/>
                </a:lnTo>
                <a:lnTo>
                  <a:pt x="15" y="1"/>
                </a:lnTo>
                <a:lnTo>
                  <a:pt x="14" y="0"/>
                </a:lnTo>
                <a:lnTo>
                  <a:pt x="13" y="0"/>
                </a:lnTo>
                <a:lnTo>
                  <a:pt x="12" y="0"/>
                </a:lnTo>
                <a:lnTo>
                  <a:pt x="11" y="0"/>
                </a:lnTo>
                <a:lnTo>
                  <a:pt x="10" y="0"/>
                </a:lnTo>
                <a:lnTo>
                  <a:pt x="8" y="0"/>
                </a:lnTo>
                <a:lnTo>
                  <a:pt x="7" y="1"/>
                </a:lnTo>
                <a:lnTo>
                  <a:pt x="6" y="1"/>
                </a:lnTo>
                <a:lnTo>
                  <a:pt x="5" y="1"/>
                </a:lnTo>
                <a:lnTo>
                  <a:pt x="4" y="2"/>
                </a:lnTo>
                <a:lnTo>
                  <a:pt x="3" y="3"/>
                </a:lnTo>
                <a:lnTo>
                  <a:pt x="2" y="4"/>
                </a:lnTo>
                <a:lnTo>
                  <a:pt x="1" y="4"/>
                </a:lnTo>
                <a:lnTo>
                  <a:pt x="1" y="5"/>
                </a:lnTo>
                <a:lnTo>
                  <a:pt x="1" y="6"/>
                </a:lnTo>
                <a:lnTo>
                  <a:pt x="0" y="6"/>
                </a:lnTo>
                <a:lnTo>
                  <a:pt x="0" y="7"/>
                </a:lnTo>
                <a:lnTo>
                  <a:pt x="0" y="8"/>
                </a:lnTo>
                <a:lnTo>
                  <a:pt x="0" y="10"/>
                </a:lnTo>
                <a:lnTo>
                  <a:pt x="0" y="11"/>
                </a:lnTo>
                <a:lnTo>
                  <a:pt x="0" y="12"/>
                </a:lnTo>
                <a:lnTo>
                  <a:pt x="0" y="13"/>
                </a:lnTo>
                <a:lnTo>
                  <a:pt x="0" y="14"/>
                </a:lnTo>
                <a:lnTo>
                  <a:pt x="0" y="15"/>
                </a:lnTo>
                <a:lnTo>
                  <a:pt x="1" y="16"/>
                </a:lnTo>
                <a:lnTo>
                  <a:pt x="1" y="17"/>
                </a:lnTo>
                <a:lnTo>
                  <a:pt x="1" y="18"/>
                </a:lnTo>
                <a:lnTo>
                  <a:pt x="2" y="18"/>
                </a:lnTo>
                <a:lnTo>
                  <a:pt x="3" y="19"/>
                </a:lnTo>
                <a:lnTo>
                  <a:pt x="4" y="20"/>
                </a:lnTo>
                <a:lnTo>
                  <a:pt x="5" y="20"/>
                </a:lnTo>
                <a:lnTo>
                  <a:pt x="5" y="21"/>
                </a:lnTo>
                <a:lnTo>
                  <a:pt x="6" y="21"/>
                </a:lnTo>
                <a:lnTo>
                  <a:pt x="7" y="21"/>
                </a:lnTo>
                <a:lnTo>
                  <a:pt x="9" y="22"/>
                </a:lnTo>
                <a:lnTo>
                  <a:pt x="10" y="22"/>
                </a:lnTo>
                <a:lnTo>
                  <a:pt x="11" y="22"/>
                </a:lnTo>
                <a:lnTo>
                  <a:pt x="13" y="23"/>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3" name="SMARTPenAnnotation17"/>
          <p:cNvSpPr>
            <a:spLocks noChangeArrowheads="1"/>
          </p:cNvSpPr>
          <p:nvPr/>
        </p:nvSpPr>
        <p:spPr bwMode="auto">
          <a:xfrm>
            <a:off x="7450138" y="0"/>
            <a:ext cx="0" cy="0"/>
          </a:xfrm>
          <a:custGeom>
            <a:avLst/>
            <a:gdLst>
              <a:gd name="T0" fmla="*/ 0 w 27"/>
              <a:gd name="T1" fmla="*/ 0 h 40"/>
              <a:gd name="T2" fmla="*/ 27 w 27"/>
              <a:gd name="T3" fmla="*/ 40 h 40"/>
            </a:gdLst>
            <a:ahLst/>
            <a:cxnLst>
              <a:cxn ang="0">
                <a:pos x="6" y="23"/>
              </a:cxn>
              <a:cxn ang="0">
                <a:pos x="7" y="26"/>
              </a:cxn>
              <a:cxn ang="0">
                <a:pos x="8" y="29"/>
              </a:cxn>
              <a:cxn ang="0">
                <a:pos x="8" y="32"/>
              </a:cxn>
              <a:cxn ang="0">
                <a:pos x="8" y="35"/>
              </a:cxn>
              <a:cxn ang="0">
                <a:pos x="8" y="38"/>
              </a:cxn>
              <a:cxn ang="0">
                <a:pos x="7" y="39"/>
              </a:cxn>
              <a:cxn ang="0">
                <a:pos x="5" y="39"/>
              </a:cxn>
              <a:cxn ang="0">
                <a:pos x="4" y="37"/>
              </a:cxn>
              <a:cxn ang="0">
                <a:pos x="4" y="35"/>
              </a:cxn>
              <a:cxn ang="0">
                <a:pos x="3" y="33"/>
              </a:cxn>
              <a:cxn ang="0">
                <a:pos x="2" y="30"/>
              </a:cxn>
              <a:cxn ang="0">
                <a:pos x="1" y="25"/>
              </a:cxn>
              <a:cxn ang="0">
                <a:pos x="1" y="21"/>
              </a:cxn>
              <a:cxn ang="0">
                <a:pos x="1" y="16"/>
              </a:cxn>
              <a:cxn ang="0">
                <a:pos x="1" y="13"/>
              </a:cxn>
              <a:cxn ang="0">
                <a:pos x="1" y="10"/>
              </a:cxn>
              <a:cxn ang="0">
                <a:pos x="1" y="8"/>
              </a:cxn>
              <a:cxn ang="0">
                <a:pos x="2" y="6"/>
              </a:cxn>
              <a:cxn ang="0">
                <a:pos x="4" y="5"/>
              </a:cxn>
              <a:cxn ang="0">
                <a:pos x="5" y="3"/>
              </a:cxn>
              <a:cxn ang="0">
                <a:pos x="7" y="2"/>
              </a:cxn>
              <a:cxn ang="0">
                <a:pos x="9" y="1"/>
              </a:cxn>
              <a:cxn ang="0">
                <a:pos x="11" y="1"/>
              </a:cxn>
              <a:cxn ang="0">
                <a:pos x="15" y="0"/>
              </a:cxn>
              <a:cxn ang="0">
                <a:pos x="17" y="0"/>
              </a:cxn>
              <a:cxn ang="0">
                <a:pos x="19" y="0"/>
              </a:cxn>
              <a:cxn ang="0">
                <a:pos x="21" y="1"/>
              </a:cxn>
              <a:cxn ang="0">
                <a:pos x="23" y="3"/>
              </a:cxn>
              <a:cxn ang="0">
                <a:pos x="25" y="5"/>
              </a:cxn>
              <a:cxn ang="0">
                <a:pos x="26" y="8"/>
              </a:cxn>
              <a:cxn ang="0">
                <a:pos x="26" y="10"/>
              </a:cxn>
              <a:cxn ang="0">
                <a:pos x="26" y="12"/>
              </a:cxn>
              <a:cxn ang="0">
                <a:pos x="25" y="14"/>
              </a:cxn>
              <a:cxn ang="0">
                <a:pos x="25" y="16"/>
              </a:cxn>
              <a:cxn ang="0">
                <a:pos x="23" y="17"/>
              </a:cxn>
              <a:cxn ang="0">
                <a:pos x="22" y="18"/>
              </a:cxn>
              <a:cxn ang="0">
                <a:pos x="20" y="18"/>
              </a:cxn>
              <a:cxn ang="0">
                <a:pos x="17" y="19"/>
              </a:cxn>
              <a:cxn ang="0">
                <a:pos x="13" y="19"/>
              </a:cxn>
              <a:cxn ang="0">
                <a:pos x="11" y="19"/>
              </a:cxn>
              <a:cxn ang="0">
                <a:pos x="9" y="18"/>
              </a:cxn>
              <a:cxn ang="0">
                <a:pos x="7" y="18"/>
              </a:cxn>
              <a:cxn ang="0">
                <a:pos x="5" y="17"/>
              </a:cxn>
              <a:cxn ang="0">
                <a:pos x="4" y="16"/>
              </a:cxn>
              <a:cxn ang="0">
                <a:pos x="0" y="15"/>
              </a:cxn>
            </a:cxnLst>
            <a:rect l="T0" t="T1" r="T2" b="T3"/>
            <a:pathLst>
              <a:path w="27" h="40">
                <a:moveTo>
                  <a:pt x="6" y="21"/>
                </a:moveTo>
                <a:lnTo>
                  <a:pt x="6" y="23"/>
                </a:lnTo>
                <a:lnTo>
                  <a:pt x="6" y="24"/>
                </a:lnTo>
                <a:lnTo>
                  <a:pt x="7" y="26"/>
                </a:lnTo>
                <a:lnTo>
                  <a:pt x="7" y="27"/>
                </a:lnTo>
                <a:lnTo>
                  <a:pt x="8" y="29"/>
                </a:lnTo>
                <a:lnTo>
                  <a:pt x="8" y="30"/>
                </a:lnTo>
                <a:lnTo>
                  <a:pt x="8" y="32"/>
                </a:lnTo>
                <a:lnTo>
                  <a:pt x="8" y="34"/>
                </a:lnTo>
                <a:lnTo>
                  <a:pt x="8" y="35"/>
                </a:lnTo>
                <a:lnTo>
                  <a:pt x="8" y="37"/>
                </a:lnTo>
                <a:lnTo>
                  <a:pt x="8" y="38"/>
                </a:lnTo>
                <a:lnTo>
                  <a:pt x="8" y="39"/>
                </a:lnTo>
                <a:lnTo>
                  <a:pt x="7" y="39"/>
                </a:lnTo>
                <a:lnTo>
                  <a:pt x="6" y="39"/>
                </a:lnTo>
                <a:lnTo>
                  <a:pt x="5" y="39"/>
                </a:lnTo>
                <a:lnTo>
                  <a:pt x="4" y="38"/>
                </a:lnTo>
                <a:lnTo>
                  <a:pt x="4" y="37"/>
                </a:lnTo>
                <a:lnTo>
                  <a:pt x="4" y="36"/>
                </a:lnTo>
                <a:lnTo>
                  <a:pt x="4" y="35"/>
                </a:lnTo>
                <a:lnTo>
                  <a:pt x="3" y="34"/>
                </a:lnTo>
                <a:lnTo>
                  <a:pt x="3" y="33"/>
                </a:lnTo>
                <a:lnTo>
                  <a:pt x="2" y="32"/>
                </a:lnTo>
                <a:lnTo>
                  <a:pt x="2" y="30"/>
                </a:lnTo>
                <a:lnTo>
                  <a:pt x="1" y="28"/>
                </a:lnTo>
                <a:lnTo>
                  <a:pt x="1" y="25"/>
                </a:lnTo>
                <a:lnTo>
                  <a:pt x="1" y="23"/>
                </a:lnTo>
                <a:lnTo>
                  <a:pt x="1" y="21"/>
                </a:lnTo>
                <a:lnTo>
                  <a:pt x="1" y="18"/>
                </a:lnTo>
                <a:lnTo>
                  <a:pt x="1" y="16"/>
                </a:lnTo>
                <a:lnTo>
                  <a:pt x="1" y="14"/>
                </a:lnTo>
                <a:lnTo>
                  <a:pt x="1" y="13"/>
                </a:lnTo>
                <a:lnTo>
                  <a:pt x="1" y="12"/>
                </a:lnTo>
                <a:lnTo>
                  <a:pt x="1" y="10"/>
                </a:lnTo>
                <a:lnTo>
                  <a:pt x="1" y="9"/>
                </a:lnTo>
                <a:lnTo>
                  <a:pt x="1" y="8"/>
                </a:lnTo>
                <a:lnTo>
                  <a:pt x="2" y="7"/>
                </a:lnTo>
                <a:lnTo>
                  <a:pt x="2" y="6"/>
                </a:lnTo>
                <a:lnTo>
                  <a:pt x="3" y="5"/>
                </a:lnTo>
                <a:lnTo>
                  <a:pt x="4" y="5"/>
                </a:lnTo>
                <a:lnTo>
                  <a:pt x="4" y="4"/>
                </a:lnTo>
                <a:lnTo>
                  <a:pt x="5" y="3"/>
                </a:lnTo>
                <a:lnTo>
                  <a:pt x="6" y="3"/>
                </a:lnTo>
                <a:lnTo>
                  <a:pt x="7" y="2"/>
                </a:lnTo>
                <a:lnTo>
                  <a:pt x="8" y="2"/>
                </a:lnTo>
                <a:lnTo>
                  <a:pt x="9" y="1"/>
                </a:lnTo>
                <a:lnTo>
                  <a:pt x="10" y="1"/>
                </a:lnTo>
                <a:lnTo>
                  <a:pt x="11" y="1"/>
                </a:lnTo>
                <a:lnTo>
                  <a:pt x="14" y="0"/>
                </a:lnTo>
                <a:lnTo>
                  <a:pt x="15" y="0"/>
                </a:lnTo>
                <a:lnTo>
                  <a:pt x="16" y="0"/>
                </a:lnTo>
                <a:lnTo>
                  <a:pt x="17" y="0"/>
                </a:lnTo>
                <a:lnTo>
                  <a:pt x="18" y="0"/>
                </a:lnTo>
                <a:lnTo>
                  <a:pt x="19" y="0"/>
                </a:lnTo>
                <a:lnTo>
                  <a:pt x="20" y="1"/>
                </a:lnTo>
                <a:lnTo>
                  <a:pt x="21" y="1"/>
                </a:lnTo>
                <a:lnTo>
                  <a:pt x="22" y="2"/>
                </a:lnTo>
                <a:lnTo>
                  <a:pt x="23" y="3"/>
                </a:lnTo>
                <a:lnTo>
                  <a:pt x="24" y="4"/>
                </a:lnTo>
                <a:lnTo>
                  <a:pt x="25" y="5"/>
                </a:lnTo>
                <a:lnTo>
                  <a:pt x="25" y="6"/>
                </a:lnTo>
                <a:lnTo>
                  <a:pt x="26" y="8"/>
                </a:lnTo>
                <a:lnTo>
                  <a:pt x="26" y="9"/>
                </a:lnTo>
                <a:lnTo>
                  <a:pt x="26" y="10"/>
                </a:lnTo>
                <a:lnTo>
                  <a:pt x="26" y="11"/>
                </a:lnTo>
                <a:lnTo>
                  <a:pt x="26" y="12"/>
                </a:lnTo>
                <a:lnTo>
                  <a:pt x="26" y="13"/>
                </a:lnTo>
                <a:lnTo>
                  <a:pt x="25" y="14"/>
                </a:lnTo>
                <a:lnTo>
                  <a:pt x="25" y="15"/>
                </a:lnTo>
                <a:lnTo>
                  <a:pt x="25" y="16"/>
                </a:lnTo>
                <a:lnTo>
                  <a:pt x="24" y="16"/>
                </a:lnTo>
                <a:lnTo>
                  <a:pt x="23" y="17"/>
                </a:lnTo>
                <a:lnTo>
                  <a:pt x="22" y="17"/>
                </a:lnTo>
                <a:lnTo>
                  <a:pt x="22" y="18"/>
                </a:lnTo>
                <a:lnTo>
                  <a:pt x="21" y="18"/>
                </a:lnTo>
                <a:lnTo>
                  <a:pt x="20" y="18"/>
                </a:lnTo>
                <a:lnTo>
                  <a:pt x="18" y="19"/>
                </a:lnTo>
                <a:lnTo>
                  <a:pt x="17" y="19"/>
                </a:lnTo>
                <a:lnTo>
                  <a:pt x="15" y="19"/>
                </a:lnTo>
                <a:lnTo>
                  <a:pt x="13" y="19"/>
                </a:lnTo>
                <a:lnTo>
                  <a:pt x="12" y="19"/>
                </a:lnTo>
                <a:lnTo>
                  <a:pt x="11" y="19"/>
                </a:lnTo>
                <a:lnTo>
                  <a:pt x="10" y="18"/>
                </a:lnTo>
                <a:lnTo>
                  <a:pt x="9" y="18"/>
                </a:lnTo>
                <a:lnTo>
                  <a:pt x="8" y="18"/>
                </a:lnTo>
                <a:lnTo>
                  <a:pt x="7" y="18"/>
                </a:lnTo>
                <a:lnTo>
                  <a:pt x="6" y="18"/>
                </a:lnTo>
                <a:lnTo>
                  <a:pt x="5" y="17"/>
                </a:lnTo>
                <a:lnTo>
                  <a:pt x="4" y="17"/>
                </a:lnTo>
                <a:lnTo>
                  <a:pt x="4" y="16"/>
                </a:lnTo>
                <a:lnTo>
                  <a:pt x="3" y="16"/>
                </a:lnTo>
                <a:lnTo>
                  <a:pt x="0" y="15"/>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4" name="SMARTPenAnnotation18"/>
          <p:cNvSpPr>
            <a:spLocks noChangeArrowheads="1"/>
          </p:cNvSpPr>
          <p:nvPr/>
        </p:nvSpPr>
        <p:spPr bwMode="auto">
          <a:xfrm>
            <a:off x="7450138" y="0"/>
            <a:ext cx="0" cy="0"/>
          </a:xfrm>
          <a:custGeom>
            <a:avLst/>
            <a:gdLst>
              <a:gd name="T0" fmla="*/ 0 w 42"/>
              <a:gd name="T1" fmla="*/ 0 h 41"/>
              <a:gd name="T2" fmla="*/ 42 w 42"/>
              <a:gd name="T3" fmla="*/ 41 h 41"/>
            </a:gdLst>
            <a:ahLst/>
            <a:cxnLst>
              <a:cxn ang="0">
                <a:pos x="1" y="1"/>
              </a:cxn>
              <a:cxn ang="0">
                <a:pos x="1" y="3"/>
              </a:cxn>
              <a:cxn ang="0">
                <a:pos x="1" y="4"/>
              </a:cxn>
              <a:cxn ang="0">
                <a:pos x="1" y="5"/>
              </a:cxn>
              <a:cxn ang="0">
                <a:pos x="1" y="6"/>
              </a:cxn>
              <a:cxn ang="0">
                <a:pos x="1" y="7"/>
              </a:cxn>
              <a:cxn ang="0">
                <a:pos x="0" y="8"/>
              </a:cxn>
              <a:cxn ang="0">
                <a:pos x="0" y="10"/>
              </a:cxn>
              <a:cxn ang="0">
                <a:pos x="1" y="12"/>
              </a:cxn>
              <a:cxn ang="0">
                <a:pos x="1" y="14"/>
              </a:cxn>
              <a:cxn ang="0">
                <a:pos x="1" y="16"/>
              </a:cxn>
              <a:cxn ang="0">
                <a:pos x="1" y="18"/>
              </a:cxn>
              <a:cxn ang="0">
                <a:pos x="2" y="20"/>
              </a:cxn>
              <a:cxn ang="0">
                <a:pos x="3" y="21"/>
              </a:cxn>
              <a:cxn ang="0">
                <a:pos x="4" y="22"/>
              </a:cxn>
              <a:cxn ang="0">
                <a:pos x="5" y="23"/>
              </a:cxn>
              <a:cxn ang="0">
                <a:pos x="5" y="24"/>
              </a:cxn>
              <a:cxn ang="0">
                <a:pos x="6" y="24"/>
              </a:cxn>
              <a:cxn ang="0">
                <a:pos x="7" y="25"/>
              </a:cxn>
              <a:cxn ang="0">
                <a:pos x="8" y="24"/>
              </a:cxn>
              <a:cxn ang="0">
                <a:pos x="9" y="23"/>
              </a:cxn>
              <a:cxn ang="0">
                <a:pos x="10" y="23"/>
              </a:cxn>
              <a:cxn ang="0">
                <a:pos x="11" y="22"/>
              </a:cxn>
              <a:cxn ang="0">
                <a:pos x="12" y="21"/>
              </a:cxn>
              <a:cxn ang="0">
                <a:pos x="13" y="19"/>
              </a:cxn>
              <a:cxn ang="0">
                <a:pos x="15" y="17"/>
              </a:cxn>
              <a:cxn ang="0">
                <a:pos x="15" y="16"/>
              </a:cxn>
              <a:cxn ang="0">
                <a:pos x="15" y="15"/>
              </a:cxn>
              <a:cxn ang="0">
                <a:pos x="16" y="14"/>
              </a:cxn>
              <a:cxn ang="0">
                <a:pos x="16" y="13"/>
              </a:cxn>
              <a:cxn ang="0">
                <a:pos x="17" y="12"/>
              </a:cxn>
              <a:cxn ang="0">
                <a:pos x="17" y="11"/>
              </a:cxn>
              <a:cxn ang="0">
                <a:pos x="18" y="10"/>
              </a:cxn>
              <a:cxn ang="0">
                <a:pos x="18" y="9"/>
              </a:cxn>
              <a:cxn ang="0">
                <a:pos x="19" y="8"/>
              </a:cxn>
              <a:cxn ang="0">
                <a:pos x="19" y="7"/>
              </a:cxn>
              <a:cxn ang="0">
                <a:pos x="19" y="6"/>
              </a:cxn>
              <a:cxn ang="0">
                <a:pos x="20" y="5"/>
              </a:cxn>
              <a:cxn ang="0">
                <a:pos x="20" y="4"/>
              </a:cxn>
              <a:cxn ang="0">
                <a:pos x="21" y="2"/>
              </a:cxn>
              <a:cxn ang="0">
                <a:pos x="21" y="1"/>
              </a:cxn>
              <a:cxn ang="0">
                <a:pos x="21" y="0"/>
              </a:cxn>
              <a:cxn ang="0">
                <a:pos x="21" y="1"/>
              </a:cxn>
              <a:cxn ang="0">
                <a:pos x="22" y="1"/>
              </a:cxn>
              <a:cxn ang="0">
                <a:pos x="22" y="4"/>
              </a:cxn>
              <a:cxn ang="0">
                <a:pos x="23" y="5"/>
              </a:cxn>
              <a:cxn ang="0">
                <a:pos x="23" y="6"/>
              </a:cxn>
              <a:cxn ang="0">
                <a:pos x="24" y="7"/>
              </a:cxn>
              <a:cxn ang="0">
                <a:pos x="24" y="9"/>
              </a:cxn>
              <a:cxn ang="0">
                <a:pos x="24" y="10"/>
              </a:cxn>
              <a:cxn ang="0">
                <a:pos x="25" y="11"/>
              </a:cxn>
              <a:cxn ang="0">
                <a:pos x="25" y="13"/>
              </a:cxn>
              <a:cxn ang="0">
                <a:pos x="26" y="14"/>
              </a:cxn>
              <a:cxn ang="0">
                <a:pos x="28" y="18"/>
              </a:cxn>
              <a:cxn ang="0">
                <a:pos x="31" y="23"/>
              </a:cxn>
              <a:cxn ang="0">
                <a:pos x="32" y="26"/>
              </a:cxn>
              <a:cxn ang="0">
                <a:pos x="33" y="28"/>
              </a:cxn>
              <a:cxn ang="0">
                <a:pos x="41" y="40"/>
              </a:cxn>
            </a:cxnLst>
            <a:rect l="T0" t="T1" r="T2" b="T3"/>
            <a:pathLst>
              <a:path w="42" h="41">
                <a:moveTo>
                  <a:pt x="1" y="1"/>
                </a:moveTo>
                <a:lnTo>
                  <a:pt x="1" y="3"/>
                </a:lnTo>
                <a:lnTo>
                  <a:pt x="1" y="4"/>
                </a:lnTo>
                <a:lnTo>
                  <a:pt x="1" y="5"/>
                </a:lnTo>
                <a:lnTo>
                  <a:pt x="1" y="6"/>
                </a:lnTo>
                <a:lnTo>
                  <a:pt x="1" y="7"/>
                </a:lnTo>
                <a:lnTo>
                  <a:pt x="0" y="8"/>
                </a:lnTo>
                <a:lnTo>
                  <a:pt x="0" y="10"/>
                </a:lnTo>
                <a:lnTo>
                  <a:pt x="1" y="12"/>
                </a:lnTo>
                <a:lnTo>
                  <a:pt x="1" y="14"/>
                </a:lnTo>
                <a:lnTo>
                  <a:pt x="1" y="16"/>
                </a:lnTo>
                <a:lnTo>
                  <a:pt x="1" y="18"/>
                </a:lnTo>
                <a:lnTo>
                  <a:pt x="2" y="20"/>
                </a:lnTo>
                <a:lnTo>
                  <a:pt x="3" y="21"/>
                </a:lnTo>
                <a:lnTo>
                  <a:pt x="4" y="22"/>
                </a:lnTo>
                <a:lnTo>
                  <a:pt x="5" y="23"/>
                </a:lnTo>
                <a:lnTo>
                  <a:pt x="5" y="24"/>
                </a:lnTo>
                <a:lnTo>
                  <a:pt x="6" y="24"/>
                </a:lnTo>
                <a:lnTo>
                  <a:pt x="7" y="25"/>
                </a:lnTo>
                <a:lnTo>
                  <a:pt x="8" y="24"/>
                </a:lnTo>
                <a:lnTo>
                  <a:pt x="9" y="23"/>
                </a:lnTo>
                <a:lnTo>
                  <a:pt x="10" y="23"/>
                </a:lnTo>
                <a:lnTo>
                  <a:pt x="11" y="22"/>
                </a:lnTo>
                <a:lnTo>
                  <a:pt x="12" y="21"/>
                </a:lnTo>
                <a:lnTo>
                  <a:pt x="13" y="19"/>
                </a:lnTo>
                <a:lnTo>
                  <a:pt x="15" y="17"/>
                </a:lnTo>
                <a:lnTo>
                  <a:pt x="15" y="16"/>
                </a:lnTo>
                <a:lnTo>
                  <a:pt x="15" y="15"/>
                </a:lnTo>
                <a:lnTo>
                  <a:pt x="16" y="14"/>
                </a:lnTo>
                <a:lnTo>
                  <a:pt x="16" y="13"/>
                </a:lnTo>
                <a:lnTo>
                  <a:pt x="17" y="12"/>
                </a:lnTo>
                <a:lnTo>
                  <a:pt x="17" y="11"/>
                </a:lnTo>
                <a:lnTo>
                  <a:pt x="18" y="10"/>
                </a:lnTo>
                <a:lnTo>
                  <a:pt x="18" y="9"/>
                </a:lnTo>
                <a:lnTo>
                  <a:pt x="19" y="8"/>
                </a:lnTo>
                <a:lnTo>
                  <a:pt x="19" y="7"/>
                </a:lnTo>
                <a:lnTo>
                  <a:pt x="19" y="6"/>
                </a:lnTo>
                <a:lnTo>
                  <a:pt x="20" y="5"/>
                </a:lnTo>
                <a:lnTo>
                  <a:pt x="20" y="4"/>
                </a:lnTo>
                <a:lnTo>
                  <a:pt x="21" y="2"/>
                </a:lnTo>
                <a:lnTo>
                  <a:pt x="21" y="1"/>
                </a:lnTo>
                <a:lnTo>
                  <a:pt x="21" y="0"/>
                </a:lnTo>
                <a:lnTo>
                  <a:pt x="21" y="1"/>
                </a:lnTo>
                <a:lnTo>
                  <a:pt x="22" y="1"/>
                </a:lnTo>
                <a:lnTo>
                  <a:pt x="22" y="4"/>
                </a:lnTo>
                <a:lnTo>
                  <a:pt x="23" y="5"/>
                </a:lnTo>
                <a:lnTo>
                  <a:pt x="23" y="6"/>
                </a:lnTo>
                <a:lnTo>
                  <a:pt x="24" y="7"/>
                </a:lnTo>
                <a:lnTo>
                  <a:pt x="24" y="9"/>
                </a:lnTo>
                <a:lnTo>
                  <a:pt x="24" y="10"/>
                </a:lnTo>
                <a:lnTo>
                  <a:pt x="25" y="11"/>
                </a:lnTo>
                <a:lnTo>
                  <a:pt x="25" y="13"/>
                </a:lnTo>
                <a:lnTo>
                  <a:pt x="26" y="14"/>
                </a:lnTo>
                <a:lnTo>
                  <a:pt x="28" y="18"/>
                </a:lnTo>
                <a:lnTo>
                  <a:pt x="31" y="23"/>
                </a:lnTo>
                <a:lnTo>
                  <a:pt x="32" y="26"/>
                </a:lnTo>
                <a:lnTo>
                  <a:pt x="33" y="28"/>
                </a:lnTo>
                <a:lnTo>
                  <a:pt x="41" y="4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5" name="SMARTPenAnnotation19"/>
          <p:cNvSpPr>
            <a:spLocks noChangeArrowheads="1"/>
          </p:cNvSpPr>
          <p:nvPr/>
        </p:nvSpPr>
        <p:spPr bwMode="auto">
          <a:xfrm>
            <a:off x="7450138" y="0"/>
            <a:ext cx="0" cy="0"/>
          </a:xfrm>
          <a:custGeom>
            <a:avLst/>
            <a:gdLst>
              <a:gd name="T0" fmla="*/ 0 w 38"/>
              <a:gd name="T1" fmla="*/ 0 h 47"/>
              <a:gd name="T2" fmla="*/ 38 w 38"/>
              <a:gd name="T3" fmla="*/ 47 h 47"/>
            </a:gdLst>
            <a:ahLst/>
            <a:cxnLst>
              <a:cxn ang="0">
                <a:pos x="0" y="0"/>
              </a:cxn>
              <a:cxn ang="0">
                <a:pos x="1" y="2"/>
              </a:cxn>
              <a:cxn ang="0">
                <a:pos x="1" y="3"/>
              </a:cxn>
              <a:cxn ang="0">
                <a:pos x="2" y="4"/>
              </a:cxn>
              <a:cxn ang="0">
                <a:pos x="2" y="5"/>
              </a:cxn>
              <a:cxn ang="0">
                <a:pos x="2" y="6"/>
              </a:cxn>
              <a:cxn ang="0">
                <a:pos x="2" y="7"/>
              </a:cxn>
              <a:cxn ang="0">
                <a:pos x="2" y="8"/>
              </a:cxn>
              <a:cxn ang="0">
                <a:pos x="2" y="11"/>
              </a:cxn>
              <a:cxn ang="0">
                <a:pos x="3" y="14"/>
              </a:cxn>
              <a:cxn ang="0">
                <a:pos x="3" y="27"/>
              </a:cxn>
              <a:cxn ang="0">
                <a:pos x="3" y="46"/>
              </a:cxn>
              <a:cxn ang="0">
                <a:pos x="2" y="46"/>
              </a:cxn>
              <a:cxn ang="0">
                <a:pos x="2" y="45"/>
              </a:cxn>
              <a:cxn ang="0">
                <a:pos x="2" y="44"/>
              </a:cxn>
              <a:cxn ang="0">
                <a:pos x="2" y="42"/>
              </a:cxn>
              <a:cxn ang="0">
                <a:pos x="2" y="41"/>
              </a:cxn>
              <a:cxn ang="0">
                <a:pos x="2" y="39"/>
              </a:cxn>
              <a:cxn ang="0">
                <a:pos x="2" y="37"/>
              </a:cxn>
              <a:cxn ang="0">
                <a:pos x="2" y="34"/>
              </a:cxn>
              <a:cxn ang="0">
                <a:pos x="2" y="32"/>
              </a:cxn>
              <a:cxn ang="0">
                <a:pos x="2" y="31"/>
              </a:cxn>
              <a:cxn ang="0">
                <a:pos x="3" y="29"/>
              </a:cxn>
              <a:cxn ang="0">
                <a:pos x="3" y="27"/>
              </a:cxn>
              <a:cxn ang="0">
                <a:pos x="4" y="26"/>
              </a:cxn>
              <a:cxn ang="0">
                <a:pos x="5" y="25"/>
              </a:cxn>
              <a:cxn ang="0">
                <a:pos x="5" y="23"/>
              </a:cxn>
              <a:cxn ang="0">
                <a:pos x="5" y="22"/>
              </a:cxn>
              <a:cxn ang="0">
                <a:pos x="6" y="21"/>
              </a:cxn>
              <a:cxn ang="0">
                <a:pos x="7" y="19"/>
              </a:cxn>
              <a:cxn ang="0">
                <a:pos x="8" y="18"/>
              </a:cxn>
              <a:cxn ang="0">
                <a:pos x="8" y="17"/>
              </a:cxn>
              <a:cxn ang="0">
                <a:pos x="9" y="16"/>
              </a:cxn>
              <a:cxn ang="0">
                <a:pos x="10" y="16"/>
              </a:cxn>
              <a:cxn ang="0">
                <a:pos x="11" y="15"/>
              </a:cxn>
              <a:cxn ang="0">
                <a:pos x="12" y="15"/>
              </a:cxn>
              <a:cxn ang="0">
                <a:pos x="13" y="14"/>
              </a:cxn>
              <a:cxn ang="0">
                <a:pos x="14" y="14"/>
              </a:cxn>
              <a:cxn ang="0">
                <a:pos x="15" y="14"/>
              </a:cxn>
              <a:cxn ang="0">
                <a:pos x="16" y="14"/>
              </a:cxn>
              <a:cxn ang="0">
                <a:pos x="17" y="14"/>
              </a:cxn>
              <a:cxn ang="0">
                <a:pos x="18" y="14"/>
              </a:cxn>
              <a:cxn ang="0">
                <a:pos x="19" y="15"/>
              </a:cxn>
              <a:cxn ang="0">
                <a:pos x="20" y="15"/>
              </a:cxn>
              <a:cxn ang="0">
                <a:pos x="22" y="16"/>
              </a:cxn>
              <a:cxn ang="0">
                <a:pos x="22" y="17"/>
              </a:cxn>
              <a:cxn ang="0">
                <a:pos x="24" y="18"/>
              </a:cxn>
              <a:cxn ang="0">
                <a:pos x="25" y="19"/>
              </a:cxn>
              <a:cxn ang="0">
                <a:pos x="26" y="20"/>
              </a:cxn>
              <a:cxn ang="0">
                <a:pos x="27" y="21"/>
              </a:cxn>
              <a:cxn ang="0">
                <a:pos x="28" y="21"/>
              </a:cxn>
              <a:cxn ang="0">
                <a:pos x="29" y="22"/>
              </a:cxn>
              <a:cxn ang="0">
                <a:pos x="29" y="23"/>
              </a:cxn>
              <a:cxn ang="0">
                <a:pos x="30" y="24"/>
              </a:cxn>
              <a:cxn ang="0">
                <a:pos x="31" y="25"/>
              </a:cxn>
              <a:cxn ang="0">
                <a:pos x="32" y="26"/>
              </a:cxn>
              <a:cxn ang="0">
                <a:pos x="33" y="27"/>
              </a:cxn>
              <a:cxn ang="0">
                <a:pos x="34" y="28"/>
              </a:cxn>
              <a:cxn ang="0">
                <a:pos x="35" y="29"/>
              </a:cxn>
              <a:cxn ang="0">
                <a:pos x="36" y="30"/>
              </a:cxn>
              <a:cxn ang="0">
                <a:pos x="37" y="31"/>
              </a:cxn>
            </a:cxnLst>
            <a:rect l="T0" t="T1" r="T2" b="T3"/>
            <a:pathLst>
              <a:path w="38" h="47">
                <a:moveTo>
                  <a:pt x="0" y="0"/>
                </a:moveTo>
                <a:lnTo>
                  <a:pt x="1" y="2"/>
                </a:lnTo>
                <a:lnTo>
                  <a:pt x="1" y="3"/>
                </a:lnTo>
                <a:lnTo>
                  <a:pt x="2" y="4"/>
                </a:lnTo>
                <a:lnTo>
                  <a:pt x="2" y="5"/>
                </a:lnTo>
                <a:lnTo>
                  <a:pt x="2" y="6"/>
                </a:lnTo>
                <a:lnTo>
                  <a:pt x="2" y="7"/>
                </a:lnTo>
                <a:lnTo>
                  <a:pt x="2" y="8"/>
                </a:lnTo>
                <a:lnTo>
                  <a:pt x="2" y="11"/>
                </a:lnTo>
                <a:lnTo>
                  <a:pt x="3" y="14"/>
                </a:lnTo>
                <a:lnTo>
                  <a:pt x="3" y="27"/>
                </a:lnTo>
                <a:lnTo>
                  <a:pt x="3" y="46"/>
                </a:lnTo>
                <a:lnTo>
                  <a:pt x="2" y="46"/>
                </a:lnTo>
                <a:lnTo>
                  <a:pt x="2" y="45"/>
                </a:lnTo>
                <a:lnTo>
                  <a:pt x="2" y="44"/>
                </a:lnTo>
                <a:lnTo>
                  <a:pt x="2" y="42"/>
                </a:lnTo>
                <a:lnTo>
                  <a:pt x="2" y="41"/>
                </a:lnTo>
                <a:lnTo>
                  <a:pt x="2" y="39"/>
                </a:lnTo>
                <a:lnTo>
                  <a:pt x="2" y="37"/>
                </a:lnTo>
                <a:lnTo>
                  <a:pt x="2" y="34"/>
                </a:lnTo>
                <a:lnTo>
                  <a:pt x="2" y="32"/>
                </a:lnTo>
                <a:lnTo>
                  <a:pt x="2" y="31"/>
                </a:lnTo>
                <a:lnTo>
                  <a:pt x="3" y="29"/>
                </a:lnTo>
                <a:lnTo>
                  <a:pt x="3" y="27"/>
                </a:lnTo>
                <a:lnTo>
                  <a:pt x="4" y="26"/>
                </a:lnTo>
                <a:lnTo>
                  <a:pt x="5" y="25"/>
                </a:lnTo>
                <a:lnTo>
                  <a:pt x="5" y="23"/>
                </a:lnTo>
                <a:lnTo>
                  <a:pt x="5" y="22"/>
                </a:lnTo>
                <a:lnTo>
                  <a:pt x="6" y="21"/>
                </a:lnTo>
                <a:lnTo>
                  <a:pt x="7" y="19"/>
                </a:lnTo>
                <a:lnTo>
                  <a:pt x="8" y="18"/>
                </a:lnTo>
                <a:lnTo>
                  <a:pt x="8" y="17"/>
                </a:lnTo>
                <a:lnTo>
                  <a:pt x="9" y="16"/>
                </a:lnTo>
                <a:lnTo>
                  <a:pt x="10" y="16"/>
                </a:lnTo>
                <a:lnTo>
                  <a:pt x="11" y="15"/>
                </a:lnTo>
                <a:lnTo>
                  <a:pt x="12" y="15"/>
                </a:lnTo>
                <a:lnTo>
                  <a:pt x="13" y="14"/>
                </a:lnTo>
                <a:lnTo>
                  <a:pt x="14" y="14"/>
                </a:lnTo>
                <a:lnTo>
                  <a:pt x="15" y="14"/>
                </a:lnTo>
                <a:lnTo>
                  <a:pt x="16" y="14"/>
                </a:lnTo>
                <a:lnTo>
                  <a:pt x="17" y="14"/>
                </a:lnTo>
                <a:lnTo>
                  <a:pt x="18" y="14"/>
                </a:lnTo>
                <a:lnTo>
                  <a:pt x="19" y="15"/>
                </a:lnTo>
                <a:lnTo>
                  <a:pt x="20" y="15"/>
                </a:lnTo>
                <a:lnTo>
                  <a:pt x="22" y="16"/>
                </a:lnTo>
                <a:lnTo>
                  <a:pt x="22" y="17"/>
                </a:lnTo>
                <a:lnTo>
                  <a:pt x="24" y="18"/>
                </a:lnTo>
                <a:lnTo>
                  <a:pt x="25" y="19"/>
                </a:lnTo>
                <a:lnTo>
                  <a:pt x="26" y="20"/>
                </a:lnTo>
                <a:lnTo>
                  <a:pt x="27" y="21"/>
                </a:lnTo>
                <a:lnTo>
                  <a:pt x="28" y="21"/>
                </a:lnTo>
                <a:lnTo>
                  <a:pt x="29" y="22"/>
                </a:lnTo>
                <a:lnTo>
                  <a:pt x="29" y="23"/>
                </a:lnTo>
                <a:lnTo>
                  <a:pt x="30" y="24"/>
                </a:lnTo>
                <a:lnTo>
                  <a:pt x="31" y="25"/>
                </a:lnTo>
                <a:lnTo>
                  <a:pt x="32" y="26"/>
                </a:lnTo>
                <a:lnTo>
                  <a:pt x="33" y="27"/>
                </a:lnTo>
                <a:lnTo>
                  <a:pt x="34" y="28"/>
                </a:lnTo>
                <a:lnTo>
                  <a:pt x="35" y="29"/>
                </a:lnTo>
                <a:lnTo>
                  <a:pt x="36" y="30"/>
                </a:lnTo>
                <a:lnTo>
                  <a:pt x="37" y="31"/>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6" name="SMARTPenAnnotation20"/>
          <p:cNvSpPr>
            <a:spLocks noChangeArrowheads="1"/>
          </p:cNvSpPr>
          <p:nvPr/>
        </p:nvSpPr>
        <p:spPr bwMode="auto">
          <a:xfrm>
            <a:off x="7450138" y="0"/>
            <a:ext cx="0" cy="0"/>
          </a:xfrm>
          <a:custGeom>
            <a:avLst/>
            <a:gdLst>
              <a:gd name="T0" fmla="*/ 0 w 39"/>
              <a:gd name="T1" fmla="*/ 0 h 41"/>
              <a:gd name="T2" fmla="*/ 39 w 39"/>
              <a:gd name="T3" fmla="*/ 41 h 41"/>
            </a:gdLst>
            <a:ahLst/>
            <a:cxnLst>
              <a:cxn ang="0">
                <a:pos x="7" y="7"/>
              </a:cxn>
              <a:cxn ang="0">
                <a:pos x="6" y="12"/>
              </a:cxn>
              <a:cxn ang="0">
                <a:pos x="5" y="18"/>
              </a:cxn>
              <a:cxn ang="0">
                <a:pos x="4" y="22"/>
              </a:cxn>
              <a:cxn ang="0">
                <a:pos x="4" y="25"/>
              </a:cxn>
              <a:cxn ang="0">
                <a:pos x="3" y="27"/>
              </a:cxn>
              <a:cxn ang="0">
                <a:pos x="2" y="31"/>
              </a:cxn>
              <a:cxn ang="0">
                <a:pos x="1" y="32"/>
              </a:cxn>
              <a:cxn ang="0">
                <a:pos x="0" y="30"/>
              </a:cxn>
              <a:cxn ang="0">
                <a:pos x="0" y="27"/>
              </a:cxn>
              <a:cxn ang="0">
                <a:pos x="0" y="25"/>
              </a:cxn>
              <a:cxn ang="0">
                <a:pos x="0" y="22"/>
              </a:cxn>
              <a:cxn ang="0">
                <a:pos x="0" y="17"/>
              </a:cxn>
              <a:cxn ang="0">
                <a:pos x="2" y="11"/>
              </a:cxn>
              <a:cxn ang="0">
                <a:pos x="3" y="7"/>
              </a:cxn>
              <a:cxn ang="0">
                <a:pos x="6" y="5"/>
              </a:cxn>
              <a:cxn ang="0">
                <a:pos x="7" y="2"/>
              </a:cxn>
              <a:cxn ang="0">
                <a:pos x="9" y="1"/>
              </a:cxn>
              <a:cxn ang="0">
                <a:pos x="11" y="1"/>
              </a:cxn>
              <a:cxn ang="0">
                <a:pos x="12" y="1"/>
              </a:cxn>
              <a:cxn ang="0">
                <a:pos x="16" y="3"/>
              </a:cxn>
              <a:cxn ang="0">
                <a:pos x="19" y="5"/>
              </a:cxn>
              <a:cxn ang="0">
                <a:pos x="21" y="8"/>
              </a:cxn>
              <a:cxn ang="0">
                <a:pos x="23" y="10"/>
              </a:cxn>
              <a:cxn ang="0">
                <a:pos x="24" y="13"/>
              </a:cxn>
              <a:cxn ang="0">
                <a:pos x="25" y="15"/>
              </a:cxn>
              <a:cxn ang="0">
                <a:pos x="29" y="22"/>
              </a:cxn>
              <a:cxn ang="0">
                <a:pos x="31" y="26"/>
              </a:cxn>
              <a:cxn ang="0">
                <a:pos x="33" y="30"/>
              </a:cxn>
              <a:cxn ang="0">
                <a:pos x="34" y="32"/>
              </a:cxn>
              <a:cxn ang="0">
                <a:pos x="35" y="35"/>
              </a:cxn>
              <a:cxn ang="0">
                <a:pos x="37" y="37"/>
              </a:cxn>
              <a:cxn ang="0">
                <a:pos x="38" y="40"/>
              </a:cxn>
            </a:cxnLst>
            <a:rect l="T0" t="T1" r="T2" b="T3"/>
            <a:pathLst>
              <a:path w="39" h="41">
                <a:moveTo>
                  <a:pt x="7" y="5"/>
                </a:moveTo>
                <a:lnTo>
                  <a:pt x="7" y="7"/>
                </a:lnTo>
                <a:lnTo>
                  <a:pt x="7" y="9"/>
                </a:lnTo>
                <a:lnTo>
                  <a:pt x="6" y="12"/>
                </a:lnTo>
                <a:lnTo>
                  <a:pt x="6" y="15"/>
                </a:lnTo>
                <a:lnTo>
                  <a:pt x="5" y="18"/>
                </a:lnTo>
                <a:lnTo>
                  <a:pt x="5" y="20"/>
                </a:lnTo>
                <a:lnTo>
                  <a:pt x="4" y="22"/>
                </a:lnTo>
                <a:lnTo>
                  <a:pt x="4" y="23"/>
                </a:lnTo>
                <a:lnTo>
                  <a:pt x="4" y="25"/>
                </a:lnTo>
                <a:lnTo>
                  <a:pt x="3" y="26"/>
                </a:lnTo>
                <a:lnTo>
                  <a:pt x="3" y="27"/>
                </a:lnTo>
                <a:lnTo>
                  <a:pt x="3" y="28"/>
                </a:lnTo>
                <a:lnTo>
                  <a:pt x="2" y="31"/>
                </a:lnTo>
                <a:lnTo>
                  <a:pt x="2" y="32"/>
                </a:lnTo>
                <a:lnTo>
                  <a:pt x="1" y="32"/>
                </a:lnTo>
                <a:lnTo>
                  <a:pt x="1" y="31"/>
                </a:lnTo>
                <a:lnTo>
                  <a:pt x="0" y="30"/>
                </a:lnTo>
                <a:lnTo>
                  <a:pt x="0" y="28"/>
                </a:lnTo>
                <a:lnTo>
                  <a:pt x="0" y="27"/>
                </a:lnTo>
                <a:lnTo>
                  <a:pt x="0" y="26"/>
                </a:lnTo>
                <a:lnTo>
                  <a:pt x="0" y="25"/>
                </a:lnTo>
                <a:lnTo>
                  <a:pt x="0" y="23"/>
                </a:lnTo>
                <a:lnTo>
                  <a:pt x="0" y="22"/>
                </a:lnTo>
                <a:lnTo>
                  <a:pt x="0" y="20"/>
                </a:lnTo>
                <a:lnTo>
                  <a:pt x="0" y="17"/>
                </a:lnTo>
                <a:lnTo>
                  <a:pt x="1" y="14"/>
                </a:lnTo>
                <a:lnTo>
                  <a:pt x="2" y="11"/>
                </a:lnTo>
                <a:lnTo>
                  <a:pt x="3" y="9"/>
                </a:lnTo>
                <a:lnTo>
                  <a:pt x="3" y="7"/>
                </a:lnTo>
                <a:lnTo>
                  <a:pt x="5" y="6"/>
                </a:lnTo>
                <a:lnTo>
                  <a:pt x="6" y="5"/>
                </a:lnTo>
                <a:lnTo>
                  <a:pt x="7" y="4"/>
                </a:lnTo>
                <a:lnTo>
                  <a:pt x="7" y="2"/>
                </a:lnTo>
                <a:lnTo>
                  <a:pt x="8" y="2"/>
                </a:lnTo>
                <a:lnTo>
                  <a:pt x="9" y="1"/>
                </a:lnTo>
                <a:lnTo>
                  <a:pt x="10" y="1"/>
                </a:lnTo>
                <a:lnTo>
                  <a:pt x="11" y="1"/>
                </a:lnTo>
                <a:lnTo>
                  <a:pt x="11" y="0"/>
                </a:lnTo>
                <a:lnTo>
                  <a:pt x="12" y="1"/>
                </a:lnTo>
                <a:lnTo>
                  <a:pt x="13" y="1"/>
                </a:lnTo>
                <a:lnTo>
                  <a:pt x="16" y="3"/>
                </a:lnTo>
                <a:lnTo>
                  <a:pt x="17" y="4"/>
                </a:lnTo>
                <a:lnTo>
                  <a:pt x="19" y="5"/>
                </a:lnTo>
                <a:lnTo>
                  <a:pt x="21" y="7"/>
                </a:lnTo>
                <a:lnTo>
                  <a:pt x="21" y="8"/>
                </a:lnTo>
                <a:lnTo>
                  <a:pt x="22" y="9"/>
                </a:lnTo>
                <a:lnTo>
                  <a:pt x="23" y="10"/>
                </a:lnTo>
                <a:lnTo>
                  <a:pt x="24" y="12"/>
                </a:lnTo>
                <a:lnTo>
                  <a:pt x="24" y="13"/>
                </a:lnTo>
                <a:lnTo>
                  <a:pt x="24" y="14"/>
                </a:lnTo>
                <a:lnTo>
                  <a:pt x="25" y="15"/>
                </a:lnTo>
                <a:lnTo>
                  <a:pt x="26" y="17"/>
                </a:lnTo>
                <a:lnTo>
                  <a:pt x="29" y="22"/>
                </a:lnTo>
                <a:lnTo>
                  <a:pt x="31" y="24"/>
                </a:lnTo>
                <a:lnTo>
                  <a:pt x="31" y="26"/>
                </a:lnTo>
                <a:lnTo>
                  <a:pt x="32" y="28"/>
                </a:lnTo>
                <a:lnTo>
                  <a:pt x="33" y="30"/>
                </a:lnTo>
                <a:lnTo>
                  <a:pt x="34" y="31"/>
                </a:lnTo>
                <a:lnTo>
                  <a:pt x="34" y="32"/>
                </a:lnTo>
                <a:lnTo>
                  <a:pt x="34" y="34"/>
                </a:lnTo>
                <a:lnTo>
                  <a:pt x="35" y="35"/>
                </a:lnTo>
                <a:lnTo>
                  <a:pt x="37" y="36"/>
                </a:lnTo>
                <a:lnTo>
                  <a:pt x="37" y="37"/>
                </a:lnTo>
                <a:lnTo>
                  <a:pt x="38" y="37"/>
                </a:lnTo>
                <a:lnTo>
                  <a:pt x="38" y="4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7" name="SMARTPenAnnotation21"/>
          <p:cNvSpPr>
            <a:spLocks noChangeArrowheads="1"/>
          </p:cNvSpPr>
          <p:nvPr/>
        </p:nvSpPr>
        <p:spPr bwMode="auto">
          <a:xfrm>
            <a:off x="7450138" y="0"/>
            <a:ext cx="0" cy="0"/>
          </a:xfrm>
          <a:custGeom>
            <a:avLst/>
            <a:gdLst>
              <a:gd name="T0" fmla="*/ 0 w 39"/>
              <a:gd name="T1" fmla="*/ 0 h 43"/>
              <a:gd name="T2" fmla="*/ 39 w 39"/>
              <a:gd name="T3" fmla="*/ 43 h 43"/>
            </a:gdLst>
            <a:ahLst/>
            <a:cxnLst>
              <a:cxn ang="0">
                <a:pos x="0" y="3"/>
              </a:cxn>
              <a:cxn ang="0">
                <a:pos x="1" y="6"/>
              </a:cxn>
              <a:cxn ang="0">
                <a:pos x="1" y="10"/>
              </a:cxn>
              <a:cxn ang="0">
                <a:pos x="3" y="16"/>
              </a:cxn>
              <a:cxn ang="0">
                <a:pos x="5" y="27"/>
              </a:cxn>
              <a:cxn ang="0">
                <a:pos x="5" y="31"/>
              </a:cxn>
              <a:cxn ang="0">
                <a:pos x="6" y="35"/>
              </a:cxn>
              <a:cxn ang="0">
                <a:pos x="6" y="38"/>
              </a:cxn>
              <a:cxn ang="0">
                <a:pos x="6" y="40"/>
              </a:cxn>
              <a:cxn ang="0">
                <a:pos x="7" y="42"/>
              </a:cxn>
              <a:cxn ang="0">
                <a:pos x="6" y="40"/>
              </a:cxn>
              <a:cxn ang="0">
                <a:pos x="6" y="13"/>
              </a:cxn>
              <a:cxn ang="0">
                <a:pos x="7" y="9"/>
              </a:cxn>
              <a:cxn ang="0">
                <a:pos x="7" y="6"/>
              </a:cxn>
              <a:cxn ang="0">
                <a:pos x="8" y="4"/>
              </a:cxn>
              <a:cxn ang="0">
                <a:pos x="9" y="2"/>
              </a:cxn>
              <a:cxn ang="0">
                <a:pos x="11" y="3"/>
              </a:cxn>
              <a:cxn ang="0">
                <a:pos x="13" y="5"/>
              </a:cxn>
              <a:cxn ang="0">
                <a:pos x="16" y="7"/>
              </a:cxn>
              <a:cxn ang="0">
                <a:pos x="18" y="10"/>
              </a:cxn>
              <a:cxn ang="0">
                <a:pos x="21" y="13"/>
              </a:cxn>
              <a:cxn ang="0">
                <a:pos x="22" y="16"/>
              </a:cxn>
              <a:cxn ang="0">
                <a:pos x="24" y="19"/>
              </a:cxn>
              <a:cxn ang="0">
                <a:pos x="28" y="24"/>
              </a:cxn>
              <a:cxn ang="0">
                <a:pos x="30" y="28"/>
              </a:cxn>
              <a:cxn ang="0">
                <a:pos x="32" y="31"/>
              </a:cxn>
              <a:cxn ang="0">
                <a:pos x="34" y="34"/>
              </a:cxn>
              <a:cxn ang="0">
                <a:pos x="35" y="37"/>
              </a:cxn>
              <a:cxn ang="0">
                <a:pos x="37" y="39"/>
              </a:cxn>
              <a:cxn ang="0">
                <a:pos x="35" y="37"/>
              </a:cxn>
              <a:cxn ang="0">
                <a:pos x="31" y="34"/>
              </a:cxn>
              <a:cxn ang="0">
                <a:pos x="30" y="33"/>
              </a:cxn>
              <a:cxn ang="0">
                <a:pos x="28" y="31"/>
              </a:cxn>
              <a:cxn ang="0">
                <a:pos x="26" y="31"/>
              </a:cxn>
              <a:cxn ang="0">
                <a:pos x="24" y="30"/>
              </a:cxn>
              <a:cxn ang="0">
                <a:pos x="22" y="30"/>
              </a:cxn>
              <a:cxn ang="0">
                <a:pos x="19" y="30"/>
              </a:cxn>
              <a:cxn ang="0">
                <a:pos x="17" y="30"/>
              </a:cxn>
              <a:cxn ang="0">
                <a:pos x="15" y="30"/>
              </a:cxn>
              <a:cxn ang="0">
                <a:pos x="14" y="31"/>
              </a:cxn>
              <a:cxn ang="0">
                <a:pos x="12" y="32"/>
              </a:cxn>
            </a:cxnLst>
            <a:rect l="T0" t="T1" r="T2" b="T3"/>
            <a:pathLst>
              <a:path w="39" h="43">
                <a:moveTo>
                  <a:pt x="0" y="0"/>
                </a:moveTo>
                <a:lnTo>
                  <a:pt x="0" y="3"/>
                </a:lnTo>
                <a:lnTo>
                  <a:pt x="1" y="5"/>
                </a:lnTo>
                <a:lnTo>
                  <a:pt x="1" y="6"/>
                </a:lnTo>
                <a:lnTo>
                  <a:pt x="1" y="8"/>
                </a:lnTo>
                <a:lnTo>
                  <a:pt x="1" y="10"/>
                </a:lnTo>
                <a:lnTo>
                  <a:pt x="2" y="11"/>
                </a:lnTo>
                <a:lnTo>
                  <a:pt x="3" y="16"/>
                </a:lnTo>
                <a:lnTo>
                  <a:pt x="4" y="24"/>
                </a:lnTo>
                <a:lnTo>
                  <a:pt x="5" y="27"/>
                </a:lnTo>
                <a:lnTo>
                  <a:pt x="5" y="29"/>
                </a:lnTo>
                <a:lnTo>
                  <a:pt x="5" y="31"/>
                </a:lnTo>
                <a:lnTo>
                  <a:pt x="6" y="33"/>
                </a:lnTo>
                <a:lnTo>
                  <a:pt x="6" y="35"/>
                </a:lnTo>
                <a:lnTo>
                  <a:pt x="6" y="36"/>
                </a:lnTo>
                <a:lnTo>
                  <a:pt x="6" y="38"/>
                </a:lnTo>
                <a:lnTo>
                  <a:pt x="6" y="39"/>
                </a:lnTo>
                <a:lnTo>
                  <a:pt x="6" y="40"/>
                </a:lnTo>
                <a:lnTo>
                  <a:pt x="7" y="41"/>
                </a:lnTo>
                <a:lnTo>
                  <a:pt x="7" y="42"/>
                </a:lnTo>
                <a:lnTo>
                  <a:pt x="6" y="42"/>
                </a:lnTo>
                <a:lnTo>
                  <a:pt x="6" y="40"/>
                </a:lnTo>
                <a:lnTo>
                  <a:pt x="6" y="16"/>
                </a:lnTo>
                <a:lnTo>
                  <a:pt x="6" y="13"/>
                </a:lnTo>
                <a:lnTo>
                  <a:pt x="7" y="11"/>
                </a:lnTo>
                <a:lnTo>
                  <a:pt x="7" y="9"/>
                </a:lnTo>
                <a:lnTo>
                  <a:pt x="7" y="8"/>
                </a:lnTo>
                <a:lnTo>
                  <a:pt x="7" y="6"/>
                </a:lnTo>
                <a:lnTo>
                  <a:pt x="8" y="5"/>
                </a:lnTo>
                <a:lnTo>
                  <a:pt x="8" y="4"/>
                </a:lnTo>
                <a:lnTo>
                  <a:pt x="9" y="3"/>
                </a:lnTo>
                <a:lnTo>
                  <a:pt x="9" y="2"/>
                </a:lnTo>
                <a:lnTo>
                  <a:pt x="10" y="2"/>
                </a:lnTo>
                <a:lnTo>
                  <a:pt x="11" y="3"/>
                </a:lnTo>
                <a:lnTo>
                  <a:pt x="13" y="4"/>
                </a:lnTo>
                <a:lnTo>
                  <a:pt x="13" y="5"/>
                </a:lnTo>
                <a:lnTo>
                  <a:pt x="14" y="5"/>
                </a:lnTo>
                <a:lnTo>
                  <a:pt x="16" y="7"/>
                </a:lnTo>
                <a:lnTo>
                  <a:pt x="17" y="9"/>
                </a:lnTo>
                <a:lnTo>
                  <a:pt x="18" y="10"/>
                </a:lnTo>
                <a:lnTo>
                  <a:pt x="20" y="11"/>
                </a:lnTo>
                <a:lnTo>
                  <a:pt x="21" y="13"/>
                </a:lnTo>
                <a:lnTo>
                  <a:pt x="21" y="14"/>
                </a:lnTo>
                <a:lnTo>
                  <a:pt x="22" y="16"/>
                </a:lnTo>
                <a:lnTo>
                  <a:pt x="24" y="17"/>
                </a:lnTo>
                <a:lnTo>
                  <a:pt x="24" y="19"/>
                </a:lnTo>
                <a:lnTo>
                  <a:pt x="26" y="21"/>
                </a:lnTo>
                <a:lnTo>
                  <a:pt x="28" y="24"/>
                </a:lnTo>
                <a:lnTo>
                  <a:pt x="28" y="26"/>
                </a:lnTo>
                <a:lnTo>
                  <a:pt x="30" y="28"/>
                </a:lnTo>
                <a:lnTo>
                  <a:pt x="31" y="29"/>
                </a:lnTo>
                <a:lnTo>
                  <a:pt x="32" y="31"/>
                </a:lnTo>
                <a:lnTo>
                  <a:pt x="33" y="32"/>
                </a:lnTo>
                <a:lnTo>
                  <a:pt x="34" y="34"/>
                </a:lnTo>
                <a:lnTo>
                  <a:pt x="35" y="36"/>
                </a:lnTo>
                <a:lnTo>
                  <a:pt x="35" y="37"/>
                </a:lnTo>
                <a:lnTo>
                  <a:pt x="38" y="39"/>
                </a:lnTo>
                <a:lnTo>
                  <a:pt x="37" y="39"/>
                </a:lnTo>
                <a:lnTo>
                  <a:pt x="36" y="38"/>
                </a:lnTo>
                <a:lnTo>
                  <a:pt x="35" y="37"/>
                </a:lnTo>
                <a:lnTo>
                  <a:pt x="34" y="36"/>
                </a:lnTo>
                <a:lnTo>
                  <a:pt x="31" y="34"/>
                </a:lnTo>
                <a:lnTo>
                  <a:pt x="31" y="33"/>
                </a:lnTo>
                <a:lnTo>
                  <a:pt x="30" y="33"/>
                </a:lnTo>
                <a:lnTo>
                  <a:pt x="28" y="32"/>
                </a:lnTo>
                <a:lnTo>
                  <a:pt x="28" y="31"/>
                </a:lnTo>
                <a:lnTo>
                  <a:pt x="27" y="31"/>
                </a:lnTo>
                <a:lnTo>
                  <a:pt x="26" y="31"/>
                </a:lnTo>
                <a:lnTo>
                  <a:pt x="25" y="31"/>
                </a:lnTo>
                <a:lnTo>
                  <a:pt x="24" y="30"/>
                </a:lnTo>
                <a:lnTo>
                  <a:pt x="23" y="30"/>
                </a:lnTo>
                <a:lnTo>
                  <a:pt x="22" y="30"/>
                </a:lnTo>
                <a:lnTo>
                  <a:pt x="21" y="30"/>
                </a:lnTo>
                <a:lnTo>
                  <a:pt x="19" y="30"/>
                </a:lnTo>
                <a:lnTo>
                  <a:pt x="18" y="30"/>
                </a:lnTo>
                <a:lnTo>
                  <a:pt x="17" y="30"/>
                </a:lnTo>
                <a:lnTo>
                  <a:pt x="16" y="30"/>
                </a:lnTo>
                <a:lnTo>
                  <a:pt x="15" y="30"/>
                </a:lnTo>
                <a:lnTo>
                  <a:pt x="14" y="30"/>
                </a:lnTo>
                <a:lnTo>
                  <a:pt x="14" y="31"/>
                </a:lnTo>
                <a:lnTo>
                  <a:pt x="13" y="32"/>
                </a:lnTo>
                <a:lnTo>
                  <a:pt x="12" y="32"/>
                </a:lnTo>
                <a:lnTo>
                  <a:pt x="10" y="33"/>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8" name="SMARTPenAnnotation22"/>
          <p:cNvSpPr>
            <a:spLocks noChangeArrowheads="1"/>
          </p:cNvSpPr>
          <p:nvPr/>
        </p:nvSpPr>
        <p:spPr bwMode="auto">
          <a:xfrm>
            <a:off x="7450138" y="0"/>
            <a:ext cx="0" cy="0"/>
          </a:xfrm>
          <a:custGeom>
            <a:avLst/>
            <a:gdLst>
              <a:gd name="T0" fmla="*/ 0 w 36"/>
              <a:gd name="T1" fmla="*/ 0 h 33"/>
              <a:gd name="T2" fmla="*/ 36 w 36"/>
              <a:gd name="T3" fmla="*/ 33 h 33"/>
            </a:gdLst>
            <a:ahLst/>
            <a:cxnLst>
              <a:cxn ang="0">
                <a:pos x="0" y="0"/>
              </a:cxn>
              <a:cxn ang="0">
                <a:pos x="1" y="2"/>
              </a:cxn>
              <a:cxn ang="0">
                <a:pos x="1" y="3"/>
              </a:cxn>
              <a:cxn ang="0">
                <a:pos x="1" y="5"/>
              </a:cxn>
              <a:cxn ang="0">
                <a:pos x="1" y="6"/>
              </a:cxn>
              <a:cxn ang="0">
                <a:pos x="2" y="8"/>
              </a:cxn>
              <a:cxn ang="0">
                <a:pos x="2" y="10"/>
              </a:cxn>
              <a:cxn ang="0">
                <a:pos x="2" y="12"/>
              </a:cxn>
              <a:cxn ang="0">
                <a:pos x="3" y="14"/>
              </a:cxn>
              <a:cxn ang="0">
                <a:pos x="3" y="16"/>
              </a:cxn>
              <a:cxn ang="0">
                <a:pos x="3" y="18"/>
              </a:cxn>
              <a:cxn ang="0">
                <a:pos x="3" y="19"/>
              </a:cxn>
              <a:cxn ang="0">
                <a:pos x="3" y="22"/>
              </a:cxn>
              <a:cxn ang="0">
                <a:pos x="3" y="24"/>
              </a:cxn>
              <a:cxn ang="0">
                <a:pos x="4" y="26"/>
              </a:cxn>
              <a:cxn ang="0">
                <a:pos x="4" y="27"/>
              </a:cxn>
              <a:cxn ang="0">
                <a:pos x="4" y="29"/>
              </a:cxn>
              <a:cxn ang="0">
                <a:pos x="4" y="30"/>
              </a:cxn>
              <a:cxn ang="0">
                <a:pos x="4" y="31"/>
              </a:cxn>
              <a:cxn ang="0">
                <a:pos x="4" y="32"/>
              </a:cxn>
              <a:cxn ang="0">
                <a:pos x="4" y="31"/>
              </a:cxn>
              <a:cxn ang="0">
                <a:pos x="4" y="30"/>
              </a:cxn>
              <a:cxn ang="0">
                <a:pos x="4" y="29"/>
              </a:cxn>
              <a:cxn ang="0">
                <a:pos x="4" y="15"/>
              </a:cxn>
              <a:cxn ang="0">
                <a:pos x="5" y="14"/>
              </a:cxn>
              <a:cxn ang="0">
                <a:pos x="5" y="12"/>
              </a:cxn>
              <a:cxn ang="0">
                <a:pos x="5" y="11"/>
              </a:cxn>
              <a:cxn ang="0">
                <a:pos x="6" y="10"/>
              </a:cxn>
              <a:cxn ang="0">
                <a:pos x="7" y="10"/>
              </a:cxn>
              <a:cxn ang="0">
                <a:pos x="7" y="9"/>
              </a:cxn>
              <a:cxn ang="0">
                <a:pos x="8" y="9"/>
              </a:cxn>
              <a:cxn ang="0">
                <a:pos x="9" y="8"/>
              </a:cxn>
              <a:cxn ang="0">
                <a:pos x="10" y="8"/>
              </a:cxn>
              <a:cxn ang="0">
                <a:pos x="11" y="8"/>
              </a:cxn>
              <a:cxn ang="0">
                <a:pos x="12" y="9"/>
              </a:cxn>
              <a:cxn ang="0">
                <a:pos x="13" y="9"/>
              </a:cxn>
              <a:cxn ang="0">
                <a:pos x="14" y="10"/>
              </a:cxn>
              <a:cxn ang="0">
                <a:pos x="15" y="11"/>
              </a:cxn>
              <a:cxn ang="0">
                <a:pos x="16" y="12"/>
              </a:cxn>
              <a:cxn ang="0">
                <a:pos x="18" y="13"/>
              </a:cxn>
              <a:cxn ang="0">
                <a:pos x="19" y="14"/>
              </a:cxn>
              <a:cxn ang="0">
                <a:pos x="21" y="15"/>
              </a:cxn>
              <a:cxn ang="0">
                <a:pos x="22" y="16"/>
              </a:cxn>
              <a:cxn ang="0">
                <a:pos x="24" y="17"/>
              </a:cxn>
              <a:cxn ang="0">
                <a:pos x="24" y="18"/>
              </a:cxn>
              <a:cxn ang="0">
                <a:pos x="26" y="19"/>
              </a:cxn>
              <a:cxn ang="0">
                <a:pos x="27" y="19"/>
              </a:cxn>
              <a:cxn ang="0">
                <a:pos x="28" y="20"/>
              </a:cxn>
              <a:cxn ang="0">
                <a:pos x="29" y="21"/>
              </a:cxn>
              <a:cxn ang="0">
                <a:pos x="30" y="21"/>
              </a:cxn>
              <a:cxn ang="0">
                <a:pos x="31" y="21"/>
              </a:cxn>
              <a:cxn ang="0">
                <a:pos x="32" y="21"/>
              </a:cxn>
              <a:cxn ang="0">
                <a:pos x="33" y="21"/>
              </a:cxn>
              <a:cxn ang="0">
                <a:pos x="35" y="21"/>
              </a:cxn>
            </a:cxnLst>
            <a:rect l="T0" t="T1" r="T2" b="T3"/>
            <a:pathLst>
              <a:path w="36" h="33">
                <a:moveTo>
                  <a:pt x="0" y="0"/>
                </a:moveTo>
                <a:lnTo>
                  <a:pt x="1" y="2"/>
                </a:lnTo>
                <a:lnTo>
                  <a:pt x="1" y="3"/>
                </a:lnTo>
                <a:lnTo>
                  <a:pt x="1" y="5"/>
                </a:lnTo>
                <a:lnTo>
                  <a:pt x="1" y="6"/>
                </a:lnTo>
                <a:lnTo>
                  <a:pt x="2" y="8"/>
                </a:lnTo>
                <a:lnTo>
                  <a:pt x="2" y="10"/>
                </a:lnTo>
                <a:lnTo>
                  <a:pt x="2" y="12"/>
                </a:lnTo>
                <a:lnTo>
                  <a:pt x="3" y="14"/>
                </a:lnTo>
                <a:lnTo>
                  <a:pt x="3" y="16"/>
                </a:lnTo>
                <a:lnTo>
                  <a:pt x="3" y="18"/>
                </a:lnTo>
                <a:lnTo>
                  <a:pt x="3" y="19"/>
                </a:lnTo>
                <a:lnTo>
                  <a:pt x="3" y="22"/>
                </a:lnTo>
                <a:lnTo>
                  <a:pt x="3" y="24"/>
                </a:lnTo>
                <a:lnTo>
                  <a:pt x="4" y="26"/>
                </a:lnTo>
                <a:lnTo>
                  <a:pt x="4" y="27"/>
                </a:lnTo>
                <a:lnTo>
                  <a:pt x="4" y="29"/>
                </a:lnTo>
                <a:lnTo>
                  <a:pt x="4" y="30"/>
                </a:lnTo>
                <a:lnTo>
                  <a:pt x="4" y="31"/>
                </a:lnTo>
                <a:lnTo>
                  <a:pt x="4" y="32"/>
                </a:lnTo>
                <a:lnTo>
                  <a:pt x="4" y="31"/>
                </a:lnTo>
                <a:lnTo>
                  <a:pt x="4" y="30"/>
                </a:lnTo>
                <a:lnTo>
                  <a:pt x="4" y="29"/>
                </a:lnTo>
                <a:lnTo>
                  <a:pt x="4" y="15"/>
                </a:lnTo>
                <a:lnTo>
                  <a:pt x="5" y="14"/>
                </a:lnTo>
                <a:lnTo>
                  <a:pt x="5" y="12"/>
                </a:lnTo>
                <a:lnTo>
                  <a:pt x="5" y="11"/>
                </a:lnTo>
                <a:lnTo>
                  <a:pt x="6" y="10"/>
                </a:lnTo>
                <a:lnTo>
                  <a:pt x="7" y="10"/>
                </a:lnTo>
                <a:lnTo>
                  <a:pt x="7" y="9"/>
                </a:lnTo>
                <a:lnTo>
                  <a:pt x="8" y="9"/>
                </a:lnTo>
                <a:lnTo>
                  <a:pt x="9" y="8"/>
                </a:lnTo>
                <a:lnTo>
                  <a:pt x="10" y="8"/>
                </a:lnTo>
                <a:lnTo>
                  <a:pt x="11" y="8"/>
                </a:lnTo>
                <a:lnTo>
                  <a:pt x="12" y="9"/>
                </a:lnTo>
                <a:lnTo>
                  <a:pt x="13" y="9"/>
                </a:lnTo>
                <a:lnTo>
                  <a:pt x="14" y="10"/>
                </a:lnTo>
                <a:lnTo>
                  <a:pt x="15" y="11"/>
                </a:lnTo>
                <a:lnTo>
                  <a:pt x="16" y="12"/>
                </a:lnTo>
                <a:lnTo>
                  <a:pt x="18" y="13"/>
                </a:lnTo>
                <a:lnTo>
                  <a:pt x="19" y="14"/>
                </a:lnTo>
                <a:lnTo>
                  <a:pt x="21" y="15"/>
                </a:lnTo>
                <a:lnTo>
                  <a:pt x="22" y="16"/>
                </a:lnTo>
                <a:lnTo>
                  <a:pt x="24" y="17"/>
                </a:lnTo>
                <a:lnTo>
                  <a:pt x="24" y="18"/>
                </a:lnTo>
                <a:lnTo>
                  <a:pt x="26" y="19"/>
                </a:lnTo>
                <a:lnTo>
                  <a:pt x="27" y="19"/>
                </a:lnTo>
                <a:lnTo>
                  <a:pt x="28" y="20"/>
                </a:lnTo>
                <a:lnTo>
                  <a:pt x="29" y="21"/>
                </a:lnTo>
                <a:lnTo>
                  <a:pt x="30" y="21"/>
                </a:lnTo>
                <a:lnTo>
                  <a:pt x="31" y="21"/>
                </a:lnTo>
                <a:lnTo>
                  <a:pt x="32" y="21"/>
                </a:lnTo>
                <a:lnTo>
                  <a:pt x="33" y="21"/>
                </a:lnTo>
                <a:lnTo>
                  <a:pt x="35" y="21"/>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19" name="SMARTPenAnnotation23"/>
          <p:cNvSpPr>
            <a:spLocks noChangeArrowheads="1"/>
          </p:cNvSpPr>
          <p:nvPr/>
        </p:nvSpPr>
        <p:spPr bwMode="auto">
          <a:xfrm>
            <a:off x="7450138" y="0"/>
            <a:ext cx="0" cy="0"/>
          </a:xfrm>
          <a:custGeom>
            <a:avLst/>
            <a:gdLst>
              <a:gd name="T0" fmla="*/ 0 w 5"/>
              <a:gd name="T1" fmla="*/ 0 h 33"/>
              <a:gd name="T2" fmla="*/ 5 w 5"/>
              <a:gd name="T3" fmla="*/ 33 h 33"/>
            </a:gdLst>
            <a:ahLst/>
            <a:cxnLst>
              <a:cxn ang="0">
                <a:pos x="0" y="0"/>
              </a:cxn>
              <a:cxn ang="0">
                <a:pos x="0" y="15"/>
              </a:cxn>
              <a:cxn ang="0">
                <a:pos x="1" y="18"/>
              </a:cxn>
              <a:cxn ang="0">
                <a:pos x="1" y="21"/>
              </a:cxn>
              <a:cxn ang="0">
                <a:pos x="1" y="24"/>
              </a:cxn>
              <a:cxn ang="0">
                <a:pos x="2" y="26"/>
              </a:cxn>
              <a:cxn ang="0">
                <a:pos x="3" y="28"/>
              </a:cxn>
              <a:cxn ang="0">
                <a:pos x="4" y="32"/>
              </a:cxn>
            </a:cxnLst>
            <a:rect l="T0" t="T1" r="T2" b="T3"/>
            <a:pathLst>
              <a:path w="5" h="33">
                <a:moveTo>
                  <a:pt x="0" y="0"/>
                </a:moveTo>
                <a:lnTo>
                  <a:pt x="0" y="15"/>
                </a:lnTo>
                <a:lnTo>
                  <a:pt x="1" y="18"/>
                </a:lnTo>
                <a:lnTo>
                  <a:pt x="1" y="21"/>
                </a:lnTo>
                <a:lnTo>
                  <a:pt x="1" y="24"/>
                </a:lnTo>
                <a:lnTo>
                  <a:pt x="2" y="26"/>
                </a:lnTo>
                <a:lnTo>
                  <a:pt x="3" y="28"/>
                </a:lnTo>
                <a:lnTo>
                  <a:pt x="4" y="32"/>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0" name="SMARTPenAnnotation24"/>
          <p:cNvSpPr>
            <a:spLocks noChangeArrowheads="1"/>
          </p:cNvSpPr>
          <p:nvPr/>
        </p:nvSpPr>
        <p:spPr bwMode="auto">
          <a:xfrm>
            <a:off x="7450138" y="0"/>
            <a:ext cx="0" cy="0"/>
          </a:xfrm>
          <a:custGeom>
            <a:avLst/>
            <a:gdLst>
              <a:gd name="T0" fmla="*/ 0 w 25"/>
              <a:gd name="T1" fmla="*/ 0 h 66"/>
              <a:gd name="T2" fmla="*/ 25 w 25"/>
              <a:gd name="T3" fmla="*/ 66 h 66"/>
            </a:gdLst>
            <a:ahLst/>
            <a:cxnLst>
              <a:cxn ang="0">
                <a:pos x="23" y="0"/>
              </a:cxn>
              <a:cxn ang="0">
                <a:pos x="23" y="3"/>
              </a:cxn>
              <a:cxn ang="0">
                <a:pos x="23" y="4"/>
              </a:cxn>
              <a:cxn ang="0">
                <a:pos x="23" y="5"/>
              </a:cxn>
              <a:cxn ang="0">
                <a:pos x="24" y="6"/>
              </a:cxn>
              <a:cxn ang="0">
                <a:pos x="24" y="8"/>
              </a:cxn>
              <a:cxn ang="0">
                <a:pos x="24" y="9"/>
              </a:cxn>
              <a:cxn ang="0">
                <a:pos x="23" y="10"/>
              </a:cxn>
              <a:cxn ang="0">
                <a:pos x="23" y="11"/>
              </a:cxn>
              <a:cxn ang="0">
                <a:pos x="23" y="12"/>
              </a:cxn>
              <a:cxn ang="0">
                <a:pos x="23" y="13"/>
              </a:cxn>
              <a:cxn ang="0">
                <a:pos x="23" y="14"/>
              </a:cxn>
              <a:cxn ang="0">
                <a:pos x="23" y="16"/>
              </a:cxn>
              <a:cxn ang="0">
                <a:pos x="22" y="18"/>
              </a:cxn>
              <a:cxn ang="0">
                <a:pos x="21" y="20"/>
              </a:cxn>
              <a:cxn ang="0">
                <a:pos x="20" y="23"/>
              </a:cxn>
              <a:cxn ang="0">
                <a:pos x="19" y="25"/>
              </a:cxn>
              <a:cxn ang="0">
                <a:pos x="18" y="27"/>
              </a:cxn>
              <a:cxn ang="0">
                <a:pos x="17" y="29"/>
              </a:cxn>
              <a:cxn ang="0">
                <a:pos x="16" y="31"/>
              </a:cxn>
              <a:cxn ang="0">
                <a:pos x="16" y="32"/>
              </a:cxn>
              <a:cxn ang="0">
                <a:pos x="16" y="34"/>
              </a:cxn>
              <a:cxn ang="0">
                <a:pos x="15" y="35"/>
              </a:cxn>
              <a:cxn ang="0">
                <a:pos x="15" y="36"/>
              </a:cxn>
              <a:cxn ang="0">
                <a:pos x="14" y="38"/>
              </a:cxn>
              <a:cxn ang="0">
                <a:pos x="13" y="39"/>
              </a:cxn>
              <a:cxn ang="0">
                <a:pos x="13" y="41"/>
              </a:cxn>
              <a:cxn ang="0">
                <a:pos x="12" y="43"/>
              </a:cxn>
              <a:cxn ang="0">
                <a:pos x="10" y="45"/>
              </a:cxn>
              <a:cxn ang="0">
                <a:pos x="9" y="47"/>
              </a:cxn>
              <a:cxn ang="0">
                <a:pos x="9" y="48"/>
              </a:cxn>
              <a:cxn ang="0">
                <a:pos x="8" y="50"/>
              </a:cxn>
              <a:cxn ang="0">
                <a:pos x="7" y="51"/>
              </a:cxn>
              <a:cxn ang="0">
                <a:pos x="6" y="53"/>
              </a:cxn>
              <a:cxn ang="0">
                <a:pos x="6" y="54"/>
              </a:cxn>
              <a:cxn ang="0">
                <a:pos x="6" y="55"/>
              </a:cxn>
              <a:cxn ang="0">
                <a:pos x="5" y="56"/>
              </a:cxn>
              <a:cxn ang="0">
                <a:pos x="5" y="57"/>
              </a:cxn>
              <a:cxn ang="0">
                <a:pos x="4" y="58"/>
              </a:cxn>
              <a:cxn ang="0">
                <a:pos x="3" y="59"/>
              </a:cxn>
              <a:cxn ang="0">
                <a:pos x="3" y="60"/>
              </a:cxn>
              <a:cxn ang="0">
                <a:pos x="2" y="60"/>
              </a:cxn>
              <a:cxn ang="0">
                <a:pos x="2" y="61"/>
              </a:cxn>
              <a:cxn ang="0">
                <a:pos x="2" y="62"/>
              </a:cxn>
              <a:cxn ang="0">
                <a:pos x="1" y="63"/>
              </a:cxn>
              <a:cxn ang="0">
                <a:pos x="0" y="65"/>
              </a:cxn>
            </a:cxnLst>
            <a:rect l="T0" t="T1" r="T2" b="T3"/>
            <a:pathLst>
              <a:path w="25" h="66">
                <a:moveTo>
                  <a:pt x="23" y="0"/>
                </a:moveTo>
                <a:lnTo>
                  <a:pt x="23" y="3"/>
                </a:lnTo>
                <a:lnTo>
                  <a:pt x="23" y="4"/>
                </a:lnTo>
                <a:lnTo>
                  <a:pt x="23" y="5"/>
                </a:lnTo>
                <a:lnTo>
                  <a:pt x="24" y="6"/>
                </a:lnTo>
                <a:lnTo>
                  <a:pt x="24" y="8"/>
                </a:lnTo>
                <a:lnTo>
                  <a:pt x="24" y="9"/>
                </a:lnTo>
                <a:lnTo>
                  <a:pt x="23" y="10"/>
                </a:lnTo>
                <a:lnTo>
                  <a:pt x="23" y="11"/>
                </a:lnTo>
                <a:lnTo>
                  <a:pt x="23" y="12"/>
                </a:lnTo>
                <a:lnTo>
                  <a:pt x="23" y="13"/>
                </a:lnTo>
                <a:lnTo>
                  <a:pt x="23" y="14"/>
                </a:lnTo>
                <a:lnTo>
                  <a:pt x="23" y="16"/>
                </a:lnTo>
                <a:lnTo>
                  <a:pt x="22" y="18"/>
                </a:lnTo>
                <a:lnTo>
                  <a:pt x="21" y="20"/>
                </a:lnTo>
                <a:lnTo>
                  <a:pt x="20" y="23"/>
                </a:lnTo>
                <a:lnTo>
                  <a:pt x="19" y="25"/>
                </a:lnTo>
                <a:lnTo>
                  <a:pt x="18" y="27"/>
                </a:lnTo>
                <a:lnTo>
                  <a:pt x="17" y="29"/>
                </a:lnTo>
                <a:lnTo>
                  <a:pt x="16" y="31"/>
                </a:lnTo>
                <a:lnTo>
                  <a:pt x="16" y="32"/>
                </a:lnTo>
                <a:lnTo>
                  <a:pt x="16" y="34"/>
                </a:lnTo>
                <a:lnTo>
                  <a:pt x="15" y="35"/>
                </a:lnTo>
                <a:lnTo>
                  <a:pt x="15" y="36"/>
                </a:lnTo>
                <a:lnTo>
                  <a:pt x="14" y="38"/>
                </a:lnTo>
                <a:lnTo>
                  <a:pt x="13" y="39"/>
                </a:lnTo>
                <a:lnTo>
                  <a:pt x="13" y="41"/>
                </a:lnTo>
                <a:lnTo>
                  <a:pt x="12" y="43"/>
                </a:lnTo>
                <a:lnTo>
                  <a:pt x="10" y="45"/>
                </a:lnTo>
                <a:lnTo>
                  <a:pt x="9" y="47"/>
                </a:lnTo>
                <a:lnTo>
                  <a:pt x="9" y="48"/>
                </a:lnTo>
                <a:lnTo>
                  <a:pt x="8" y="50"/>
                </a:lnTo>
                <a:lnTo>
                  <a:pt x="7" y="51"/>
                </a:lnTo>
                <a:lnTo>
                  <a:pt x="6" y="53"/>
                </a:lnTo>
                <a:lnTo>
                  <a:pt x="6" y="54"/>
                </a:lnTo>
                <a:lnTo>
                  <a:pt x="6" y="55"/>
                </a:lnTo>
                <a:lnTo>
                  <a:pt x="5" y="56"/>
                </a:lnTo>
                <a:lnTo>
                  <a:pt x="5" y="57"/>
                </a:lnTo>
                <a:lnTo>
                  <a:pt x="4" y="58"/>
                </a:lnTo>
                <a:lnTo>
                  <a:pt x="3" y="59"/>
                </a:lnTo>
                <a:lnTo>
                  <a:pt x="3" y="60"/>
                </a:lnTo>
                <a:lnTo>
                  <a:pt x="2" y="60"/>
                </a:lnTo>
                <a:lnTo>
                  <a:pt x="2" y="61"/>
                </a:lnTo>
                <a:lnTo>
                  <a:pt x="2" y="62"/>
                </a:lnTo>
                <a:lnTo>
                  <a:pt x="1" y="63"/>
                </a:lnTo>
                <a:lnTo>
                  <a:pt x="0" y="65"/>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1" name="SMARTPenAnnotation25"/>
          <p:cNvSpPr>
            <a:spLocks noChangeArrowheads="1"/>
          </p:cNvSpPr>
          <p:nvPr/>
        </p:nvSpPr>
        <p:spPr bwMode="auto">
          <a:xfrm>
            <a:off x="7450138" y="0"/>
            <a:ext cx="0" cy="0"/>
          </a:xfrm>
          <a:custGeom>
            <a:avLst/>
            <a:gdLst>
              <a:gd name="T0" fmla="*/ 0 w 32"/>
              <a:gd name="T1" fmla="*/ 0 h 15"/>
              <a:gd name="T2" fmla="*/ 32 w 32"/>
              <a:gd name="T3" fmla="*/ 15 h 15"/>
            </a:gdLst>
            <a:ahLst/>
            <a:cxnLst>
              <a:cxn ang="0">
                <a:pos x="0" y="0"/>
              </a:cxn>
              <a:cxn ang="0">
                <a:pos x="3" y="2"/>
              </a:cxn>
              <a:cxn ang="0">
                <a:pos x="4" y="3"/>
              </a:cxn>
              <a:cxn ang="0">
                <a:pos x="5" y="3"/>
              </a:cxn>
              <a:cxn ang="0">
                <a:pos x="6" y="4"/>
              </a:cxn>
              <a:cxn ang="0">
                <a:pos x="7" y="4"/>
              </a:cxn>
              <a:cxn ang="0">
                <a:pos x="11" y="5"/>
              </a:cxn>
              <a:cxn ang="0">
                <a:pos x="13" y="6"/>
              </a:cxn>
              <a:cxn ang="0">
                <a:pos x="14" y="6"/>
              </a:cxn>
              <a:cxn ang="0">
                <a:pos x="15" y="6"/>
              </a:cxn>
              <a:cxn ang="0">
                <a:pos x="16" y="6"/>
              </a:cxn>
              <a:cxn ang="0">
                <a:pos x="17" y="7"/>
              </a:cxn>
              <a:cxn ang="0">
                <a:pos x="18" y="7"/>
              </a:cxn>
              <a:cxn ang="0">
                <a:pos x="19" y="7"/>
              </a:cxn>
              <a:cxn ang="0">
                <a:pos x="20" y="8"/>
              </a:cxn>
              <a:cxn ang="0">
                <a:pos x="21" y="8"/>
              </a:cxn>
              <a:cxn ang="0">
                <a:pos x="22" y="9"/>
              </a:cxn>
              <a:cxn ang="0">
                <a:pos x="23" y="9"/>
              </a:cxn>
              <a:cxn ang="0">
                <a:pos x="24" y="9"/>
              </a:cxn>
              <a:cxn ang="0">
                <a:pos x="24" y="10"/>
              </a:cxn>
              <a:cxn ang="0">
                <a:pos x="25" y="11"/>
              </a:cxn>
              <a:cxn ang="0">
                <a:pos x="26" y="11"/>
              </a:cxn>
              <a:cxn ang="0">
                <a:pos x="27" y="12"/>
              </a:cxn>
              <a:cxn ang="0">
                <a:pos x="31" y="14"/>
              </a:cxn>
            </a:cxnLst>
            <a:rect l="T0" t="T1" r="T2" b="T3"/>
            <a:pathLst>
              <a:path w="32" h="15">
                <a:moveTo>
                  <a:pt x="0" y="0"/>
                </a:moveTo>
                <a:lnTo>
                  <a:pt x="3" y="2"/>
                </a:lnTo>
                <a:lnTo>
                  <a:pt x="4" y="3"/>
                </a:lnTo>
                <a:lnTo>
                  <a:pt x="5" y="3"/>
                </a:lnTo>
                <a:lnTo>
                  <a:pt x="6" y="4"/>
                </a:lnTo>
                <a:lnTo>
                  <a:pt x="7" y="4"/>
                </a:lnTo>
                <a:lnTo>
                  <a:pt x="11" y="5"/>
                </a:lnTo>
                <a:lnTo>
                  <a:pt x="13" y="6"/>
                </a:lnTo>
                <a:lnTo>
                  <a:pt x="14" y="6"/>
                </a:lnTo>
                <a:lnTo>
                  <a:pt x="15" y="6"/>
                </a:lnTo>
                <a:lnTo>
                  <a:pt x="16" y="6"/>
                </a:lnTo>
                <a:lnTo>
                  <a:pt x="17" y="7"/>
                </a:lnTo>
                <a:lnTo>
                  <a:pt x="18" y="7"/>
                </a:lnTo>
                <a:lnTo>
                  <a:pt x="19" y="7"/>
                </a:lnTo>
                <a:lnTo>
                  <a:pt x="20" y="8"/>
                </a:lnTo>
                <a:lnTo>
                  <a:pt x="21" y="8"/>
                </a:lnTo>
                <a:lnTo>
                  <a:pt x="22" y="9"/>
                </a:lnTo>
                <a:lnTo>
                  <a:pt x="23" y="9"/>
                </a:lnTo>
                <a:lnTo>
                  <a:pt x="24" y="9"/>
                </a:lnTo>
                <a:lnTo>
                  <a:pt x="24" y="10"/>
                </a:lnTo>
                <a:lnTo>
                  <a:pt x="25" y="11"/>
                </a:lnTo>
                <a:lnTo>
                  <a:pt x="26" y="11"/>
                </a:lnTo>
                <a:lnTo>
                  <a:pt x="27" y="12"/>
                </a:lnTo>
                <a:lnTo>
                  <a:pt x="31" y="14"/>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2" name="SMARTPenAnnotation26"/>
          <p:cNvSpPr>
            <a:spLocks noChangeArrowheads="1"/>
          </p:cNvSpPr>
          <p:nvPr/>
        </p:nvSpPr>
        <p:spPr bwMode="auto">
          <a:xfrm>
            <a:off x="7450138" y="0"/>
            <a:ext cx="0" cy="0"/>
          </a:xfrm>
          <a:custGeom>
            <a:avLst/>
            <a:gdLst>
              <a:gd name="T0" fmla="*/ 0 w 33"/>
              <a:gd name="T1" fmla="*/ 0 h 40"/>
              <a:gd name="T2" fmla="*/ 33 w 33"/>
              <a:gd name="T3" fmla="*/ 40 h 40"/>
            </a:gdLst>
            <a:ahLst/>
            <a:cxnLst>
              <a:cxn ang="0">
                <a:pos x="10" y="4"/>
              </a:cxn>
              <a:cxn ang="0">
                <a:pos x="10" y="6"/>
              </a:cxn>
              <a:cxn ang="0">
                <a:pos x="10" y="8"/>
              </a:cxn>
              <a:cxn ang="0">
                <a:pos x="9" y="13"/>
              </a:cxn>
              <a:cxn ang="0">
                <a:pos x="8" y="17"/>
              </a:cxn>
              <a:cxn ang="0">
                <a:pos x="7" y="19"/>
              </a:cxn>
              <a:cxn ang="0">
                <a:pos x="7" y="22"/>
              </a:cxn>
              <a:cxn ang="0">
                <a:pos x="6" y="25"/>
              </a:cxn>
              <a:cxn ang="0">
                <a:pos x="5" y="27"/>
              </a:cxn>
              <a:cxn ang="0">
                <a:pos x="5" y="29"/>
              </a:cxn>
              <a:cxn ang="0">
                <a:pos x="4" y="31"/>
              </a:cxn>
              <a:cxn ang="0">
                <a:pos x="3" y="33"/>
              </a:cxn>
              <a:cxn ang="0">
                <a:pos x="2" y="37"/>
              </a:cxn>
              <a:cxn ang="0">
                <a:pos x="1" y="39"/>
              </a:cxn>
              <a:cxn ang="0">
                <a:pos x="0" y="38"/>
              </a:cxn>
              <a:cxn ang="0">
                <a:pos x="0" y="36"/>
              </a:cxn>
              <a:cxn ang="0">
                <a:pos x="0" y="34"/>
              </a:cxn>
              <a:cxn ang="0">
                <a:pos x="2" y="27"/>
              </a:cxn>
              <a:cxn ang="0">
                <a:pos x="3" y="22"/>
              </a:cxn>
              <a:cxn ang="0">
                <a:pos x="5" y="19"/>
              </a:cxn>
              <a:cxn ang="0">
                <a:pos x="7" y="17"/>
              </a:cxn>
              <a:cxn ang="0">
                <a:pos x="7" y="15"/>
              </a:cxn>
              <a:cxn ang="0">
                <a:pos x="8" y="14"/>
              </a:cxn>
              <a:cxn ang="0">
                <a:pos x="10" y="12"/>
              </a:cxn>
              <a:cxn ang="0">
                <a:pos x="12" y="12"/>
              </a:cxn>
              <a:cxn ang="0">
                <a:pos x="13" y="11"/>
              </a:cxn>
              <a:cxn ang="0">
                <a:pos x="14" y="11"/>
              </a:cxn>
              <a:cxn ang="0">
                <a:pos x="17" y="12"/>
              </a:cxn>
              <a:cxn ang="0">
                <a:pos x="18" y="13"/>
              </a:cxn>
              <a:cxn ang="0">
                <a:pos x="20" y="15"/>
              </a:cxn>
              <a:cxn ang="0">
                <a:pos x="22" y="16"/>
              </a:cxn>
              <a:cxn ang="0">
                <a:pos x="23" y="17"/>
              </a:cxn>
              <a:cxn ang="0">
                <a:pos x="24" y="18"/>
              </a:cxn>
              <a:cxn ang="0">
                <a:pos x="25" y="20"/>
              </a:cxn>
              <a:cxn ang="0">
                <a:pos x="27" y="21"/>
              </a:cxn>
              <a:cxn ang="0">
                <a:pos x="27" y="23"/>
              </a:cxn>
              <a:cxn ang="0">
                <a:pos x="28" y="24"/>
              </a:cxn>
              <a:cxn ang="0">
                <a:pos x="28" y="26"/>
              </a:cxn>
              <a:cxn ang="0">
                <a:pos x="29" y="28"/>
              </a:cxn>
              <a:cxn ang="0">
                <a:pos x="32" y="30"/>
              </a:cxn>
            </a:cxnLst>
            <a:rect l="T0" t="T1" r="T2" b="T3"/>
            <a:pathLst>
              <a:path w="33" h="40">
                <a:moveTo>
                  <a:pt x="10" y="0"/>
                </a:moveTo>
                <a:lnTo>
                  <a:pt x="10" y="4"/>
                </a:lnTo>
                <a:lnTo>
                  <a:pt x="10" y="5"/>
                </a:lnTo>
                <a:lnTo>
                  <a:pt x="10" y="6"/>
                </a:lnTo>
                <a:lnTo>
                  <a:pt x="10" y="7"/>
                </a:lnTo>
                <a:lnTo>
                  <a:pt x="10" y="8"/>
                </a:lnTo>
                <a:lnTo>
                  <a:pt x="9" y="11"/>
                </a:lnTo>
                <a:lnTo>
                  <a:pt x="9" y="13"/>
                </a:lnTo>
                <a:lnTo>
                  <a:pt x="8" y="15"/>
                </a:lnTo>
                <a:lnTo>
                  <a:pt x="8" y="17"/>
                </a:lnTo>
                <a:lnTo>
                  <a:pt x="7" y="18"/>
                </a:lnTo>
                <a:lnTo>
                  <a:pt x="7" y="19"/>
                </a:lnTo>
                <a:lnTo>
                  <a:pt x="7" y="21"/>
                </a:lnTo>
                <a:lnTo>
                  <a:pt x="7" y="22"/>
                </a:lnTo>
                <a:lnTo>
                  <a:pt x="7" y="24"/>
                </a:lnTo>
                <a:lnTo>
                  <a:pt x="6" y="25"/>
                </a:lnTo>
                <a:lnTo>
                  <a:pt x="6" y="26"/>
                </a:lnTo>
                <a:lnTo>
                  <a:pt x="5" y="27"/>
                </a:lnTo>
                <a:lnTo>
                  <a:pt x="5" y="28"/>
                </a:lnTo>
                <a:lnTo>
                  <a:pt x="5" y="29"/>
                </a:lnTo>
                <a:lnTo>
                  <a:pt x="5" y="30"/>
                </a:lnTo>
                <a:lnTo>
                  <a:pt x="4" y="31"/>
                </a:lnTo>
                <a:lnTo>
                  <a:pt x="4" y="32"/>
                </a:lnTo>
                <a:lnTo>
                  <a:pt x="3" y="33"/>
                </a:lnTo>
                <a:lnTo>
                  <a:pt x="3" y="34"/>
                </a:lnTo>
                <a:lnTo>
                  <a:pt x="2" y="37"/>
                </a:lnTo>
                <a:lnTo>
                  <a:pt x="2" y="38"/>
                </a:lnTo>
                <a:lnTo>
                  <a:pt x="1" y="39"/>
                </a:lnTo>
                <a:lnTo>
                  <a:pt x="0" y="39"/>
                </a:lnTo>
                <a:lnTo>
                  <a:pt x="0" y="38"/>
                </a:lnTo>
                <a:lnTo>
                  <a:pt x="0" y="37"/>
                </a:lnTo>
                <a:lnTo>
                  <a:pt x="0" y="36"/>
                </a:lnTo>
                <a:lnTo>
                  <a:pt x="0" y="35"/>
                </a:lnTo>
                <a:lnTo>
                  <a:pt x="0" y="34"/>
                </a:lnTo>
                <a:lnTo>
                  <a:pt x="1" y="31"/>
                </a:lnTo>
                <a:lnTo>
                  <a:pt x="2" y="27"/>
                </a:lnTo>
                <a:lnTo>
                  <a:pt x="3" y="25"/>
                </a:lnTo>
                <a:lnTo>
                  <a:pt x="3" y="22"/>
                </a:lnTo>
                <a:lnTo>
                  <a:pt x="4" y="20"/>
                </a:lnTo>
                <a:lnTo>
                  <a:pt x="5" y="19"/>
                </a:lnTo>
                <a:lnTo>
                  <a:pt x="6" y="18"/>
                </a:lnTo>
                <a:lnTo>
                  <a:pt x="7" y="17"/>
                </a:lnTo>
                <a:lnTo>
                  <a:pt x="7" y="16"/>
                </a:lnTo>
                <a:lnTo>
                  <a:pt x="7" y="15"/>
                </a:lnTo>
                <a:lnTo>
                  <a:pt x="7" y="14"/>
                </a:lnTo>
                <a:lnTo>
                  <a:pt x="8" y="14"/>
                </a:lnTo>
                <a:lnTo>
                  <a:pt x="10" y="13"/>
                </a:lnTo>
                <a:lnTo>
                  <a:pt x="10" y="12"/>
                </a:lnTo>
                <a:lnTo>
                  <a:pt x="11" y="12"/>
                </a:lnTo>
                <a:lnTo>
                  <a:pt x="12" y="12"/>
                </a:lnTo>
                <a:lnTo>
                  <a:pt x="12" y="11"/>
                </a:lnTo>
                <a:lnTo>
                  <a:pt x="13" y="11"/>
                </a:lnTo>
                <a:lnTo>
                  <a:pt x="14" y="10"/>
                </a:lnTo>
                <a:lnTo>
                  <a:pt x="14" y="11"/>
                </a:lnTo>
                <a:lnTo>
                  <a:pt x="15" y="11"/>
                </a:lnTo>
                <a:lnTo>
                  <a:pt x="17" y="12"/>
                </a:lnTo>
                <a:lnTo>
                  <a:pt x="17" y="13"/>
                </a:lnTo>
                <a:lnTo>
                  <a:pt x="18" y="13"/>
                </a:lnTo>
                <a:lnTo>
                  <a:pt x="19" y="14"/>
                </a:lnTo>
                <a:lnTo>
                  <a:pt x="20" y="15"/>
                </a:lnTo>
                <a:lnTo>
                  <a:pt x="21" y="15"/>
                </a:lnTo>
                <a:lnTo>
                  <a:pt x="22" y="16"/>
                </a:lnTo>
                <a:lnTo>
                  <a:pt x="23" y="16"/>
                </a:lnTo>
                <a:lnTo>
                  <a:pt x="23" y="17"/>
                </a:lnTo>
                <a:lnTo>
                  <a:pt x="24" y="17"/>
                </a:lnTo>
                <a:lnTo>
                  <a:pt x="24" y="18"/>
                </a:lnTo>
                <a:lnTo>
                  <a:pt x="25" y="19"/>
                </a:lnTo>
                <a:lnTo>
                  <a:pt x="25" y="20"/>
                </a:lnTo>
                <a:lnTo>
                  <a:pt x="26" y="21"/>
                </a:lnTo>
                <a:lnTo>
                  <a:pt x="27" y="21"/>
                </a:lnTo>
                <a:lnTo>
                  <a:pt x="27" y="22"/>
                </a:lnTo>
                <a:lnTo>
                  <a:pt x="27" y="23"/>
                </a:lnTo>
                <a:lnTo>
                  <a:pt x="27" y="24"/>
                </a:lnTo>
                <a:lnTo>
                  <a:pt x="28" y="24"/>
                </a:lnTo>
                <a:lnTo>
                  <a:pt x="28" y="25"/>
                </a:lnTo>
                <a:lnTo>
                  <a:pt x="28" y="26"/>
                </a:lnTo>
                <a:lnTo>
                  <a:pt x="29" y="27"/>
                </a:lnTo>
                <a:lnTo>
                  <a:pt x="29" y="28"/>
                </a:lnTo>
                <a:lnTo>
                  <a:pt x="30" y="28"/>
                </a:lnTo>
                <a:lnTo>
                  <a:pt x="32" y="3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3" name="SMARTPenAnnotation27"/>
          <p:cNvSpPr>
            <a:spLocks noChangeArrowheads="1"/>
          </p:cNvSpPr>
          <p:nvPr/>
        </p:nvSpPr>
        <p:spPr bwMode="auto">
          <a:xfrm>
            <a:off x="7450138" y="0"/>
            <a:ext cx="0" cy="0"/>
          </a:xfrm>
          <a:custGeom>
            <a:avLst/>
            <a:gdLst>
              <a:gd name="T0" fmla="*/ 0 w 11"/>
              <a:gd name="T1" fmla="*/ 0 h 30"/>
              <a:gd name="T2" fmla="*/ 11 w 11"/>
              <a:gd name="T3" fmla="*/ 30 h 30"/>
            </a:gdLst>
            <a:ahLst/>
            <a:cxnLst>
              <a:cxn ang="0">
                <a:pos x="10" y="0"/>
              </a:cxn>
              <a:cxn ang="0">
                <a:pos x="9" y="2"/>
              </a:cxn>
              <a:cxn ang="0">
                <a:pos x="9" y="3"/>
              </a:cxn>
              <a:cxn ang="0">
                <a:pos x="8" y="4"/>
              </a:cxn>
              <a:cxn ang="0">
                <a:pos x="8" y="5"/>
              </a:cxn>
              <a:cxn ang="0">
                <a:pos x="7" y="6"/>
              </a:cxn>
              <a:cxn ang="0">
                <a:pos x="7" y="7"/>
              </a:cxn>
              <a:cxn ang="0">
                <a:pos x="6" y="11"/>
              </a:cxn>
              <a:cxn ang="0">
                <a:pos x="5" y="13"/>
              </a:cxn>
              <a:cxn ang="0">
                <a:pos x="4" y="14"/>
              </a:cxn>
              <a:cxn ang="0">
                <a:pos x="4" y="15"/>
              </a:cxn>
              <a:cxn ang="0">
                <a:pos x="3" y="16"/>
              </a:cxn>
              <a:cxn ang="0">
                <a:pos x="3" y="17"/>
              </a:cxn>
              <a:cxn ang="0">
                <a:pos x="3" y="18"/>
              </a:cxn>
              <a:cxn ang="0">
                <a:pos x="3" y="19"/>
              </a:cxn>
              <a:cxn ang="0">
                <a:pos x="2" y="21"/>
              </a:cxn>
              <a:cxn ang="0">
                <a:pos x="2" y="22"/>
              </a:cxn>
              <a:cxn ang="0">
                <a:pos x="2" y="23"/>
              </a:cxn>
              <a:cxn ang="0">
                <a:pos x="2" y="24"/>
              </a:cxn>
              <a:cxn ang="0">
                <a:pos x="2" y="25"/>
              </a:cxn>
              <a:cxn ang="0">
                <a:pos x="2" y="26"/>
              </a:cxn>
              <a:cxn ang="0">
                <a:pos x="0" y="29"/>
              </a:cxn>
            </a:cxnLst>
            <a:rect l="T0" t="T1" r="T2" b="T3"/>
            <a:pathLst>
              <a:path w="11" h="30">
                <a:moveTo>
                  <a:pt x="10" y="0"/>
                </a:moveTo>
                <a:lnTo>
                  <a:pt x="9" y="2"/>
                </a:lnTo>
                <a:lnTo>
                  <a:pt x="9" y="3"/>
                </a:lnTo>
                <a:lnTo>
                  <a:pt x="8" y="4"/>
                </a:lnTo>
                <a:lnTo>
                  <a:pt x="8" y="5"/>
                </a:lnTo>
                <a:lnTo>
                  <a:pt x="7" y="6"/>
                </a:lnTo>
                <a:lnTo>
                  <a:pt x="7" y="7"/>
                </a:lnTo>
                <a:lnTo>
                  <a:pt x="6" y="11"/>
                </a:lnTo>
                <a:lnTo>
                  <a:pt x="5" y="13"/>
                </a:lnTo>
                <a:lnTo>
                  <a:pt x="4" y="14"/>
                </a:lnTo>
                <a:lnTo>
                  <a:pt x="4" y="15"/>
                </a:lnTo>
                <a:lnTo>
                  <a:pt x="3" y="16"/>
                </a:lnTo>
                <a:lnTo>
                  <a:pt x="3" y="17"/>
                </a:lnTo>
                <a:lnTo>
                  <a:pt x="3" y="18"/>
                </a:lnTo>
                <a:lnTo>
                  <a:pt x="3" y="19"/>
                </a:lnTo>
                <a:lnTo>
                  <a:pt x="2" y="21"/>
                </a:lnTo>
                <a:lnTo>
                  <a:pt x="2" y="22"/>
                </a:lnTo>
                <a:lnTo>
                  <a:pt x="2" y="23"/>
                </a:lnTo>
                <a:lnTo>
                  <a:pt x="2" y="24"/>
                </a:lnTo>
                <a:lnTo>
                  <a:pt x="2" y="25"/>
                </a:lnTo>
                <a:lnTo>
                  <a:pt x="2" y="26"/>
                </a:lnTo>
                <a:lnTo>
                  <a:pt x="0" y="29"/>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4" name="SMARTPenAnnotation28"/>
          <p:cNvSpPr>
            <a:spLocks noChangeArrowheads="1"/>
          </p:cNvSpPr>
          <p:nvPr/>
        </p:nvSpPr>
        <p:spPr bwMode="auto">
          <a:xfrm>
            <a:off x="7450138" y="0"/>
            <a:ext cx="0" cy="0"/>
          </a:xfrm>
          <a:custGeom>
            <a:avLst/>
            <a:gdLst>
              <a:gd name="T0" fmla="*/ 0 w 20"/>
              <a:gd name="T1" fmla="*/ 0 h 34"/>
              <a:gd name="T2" fmla="*/ 20 w 20"/>
              <a:gd name="T3" fmla="*/ 34 h 34"/>
            </a:gdLst>
            <a:ahLst/>
            <a:cxnLst>
              <a:cxn ang="0">
                <a:pos x="0" y="2"/>
              </a:cxn>
              <a:cxn ang="0">
                <a:pos x="2" y="0"/>
              </a:cxn>
              <a:cxn ang="0">
                <a:pos x="2" y="1"/>
              </a:cxn>
              <a:cxn ang="0">
                <a:pos x="3" y="1"/>
              </a:cxn>
              <a:cxn ang="0">
                <a:pos x="3" y="2"/>
              </a:cxn>
              <a:cxn ang="0">
                <a:pos x="4" y="3"/>
              </a:cxn>
              <a:cxn ang="0">
                <a:pos x="5" y="4"/>
              </a:cxn>
              <a:cxn ang="0">
                <a:pos x="6" y="4"/>
              </a:cxn>
              <a:cxn ang="0">
                <a:pos x="6" y="5"/>
              </a:cxn>
              <a:cxn ang="0">
                <a:pos x="6" y="6"/>
              </a:cxn>
              <a:cxn ang="0">
                <a:pos x="6" y="7"/>
              </a:cxn>
              <a:cxn ang="0">
                <a:pos x="7" y="8"/>
              </a:cxn>
              <a:cxn ang="0">
                <a:pos x="8" y="8"/>
              </a:cxn>
              <a:cxn ang="0">
                <a:pos x="8" y="9"/>
              </a:cxn>
              <a:cxn ang="0">
                <a:pos x="9" y="10"/>
              </a:cxn>
              <a:cxn ang="0">
                <a:pos x="9" y="11"/>
              </a:cxn>
              <a:cxn ang="0">
                <a:pos x="9" y="12"/>
              </a:cxn>
              <a:cxn ang="0">
                <a:pos x="9" y="13"/>
              </a:cxn>
              <a:cxn ang="0">
                <a:pos x="10" y="14"/>
              </a:cxn>
              <a:cxn ang="0">
                <a:pos x="11" y="15"/>
              </a:cxn>
              <a:cxn ang="0">
                <a:pos x="12" y="16"/>
              </a:cxn>
              <a:cxn ang="0">
                <a:pos x="12" y="17"/>
              </a:cxn>
              <a:cxn ang="0">
                <a:pos x="13" y="18"/>
              </a:cxn>
              <a:cxn ang="0">
                <a:pos x="13" y="19"/>
              </a:cxn>
              <a:cxn ang="0">
                <a:pos x="13" y="20"/>
              </a:cxn>
              <a:cxn ang="0">
                <a:pos x="14" y="21"/>
              </a:cxn>
              <a:cxn ang="0">
                <a:pos x="14" y="22"/>
              </a:cxn>
              <a:cxn ang="0">
                <a:pos x="14" y="23"/>
              </a:cxn>
              <a:cxn ang="0">
                <a:pos x="15" y="23"/>
              </a:cxn>
              <a:cxn ang="0">
                <a:pos x="15" y="24"/>
              </a:cxn>
              <a:cxn ang="0">
                <a:pos x="15" y="25"/>
              </a:cxn>
              <a:cxn ang="0">
                <a:pos x="16" y="26"/>
              </a:cxn>
              <a:cxn ang="0">
                <a:pos x="16" y="27"/>
              </a:cxn>
              <a:cxn ang="0">
                <a:pos x="16" y="28"/>
              </a:cxn>
              <a:cxn ang="0">
                <a:pos x="16" y="29"/>
              </a:cxn>
              <a:cxn ang="0">
                <a:pos x="16" y="30"/>
              </a:cxn>
              <a:cxn ang="0">
                <a:pos x="17" y="31"/>
              </a:cxn>
              <a:cxn ang="0">
                <a:pos x="19" y="33"/>
              </a:cxn>
            </a:cxnLst>
            <a:rect l="T0" t="T1" r="T2" b="T3"/>
            <a:pathLst>
              <a:path w="20" h="34">
                <a:moveTo>
                  <a:pt x="0" y="2"/>
                </a:moveTo>
                <a:lnTo>
                  <a:pt x="2" y="0"/>
                </a:lnTo>
                <a:lnTo>
                  <a:pt x="2" y="1"/>
                </a:lnTo>
                <a:lnTo>
                  <a:pt x="3" y="1"/>
                </a:lnTo>
                <a:lnTo>
                  <a:pt x="3" y="2"/>
                </a:lnTo>
                <a:lnTo>
                  <a:pt x="4" y="3"/>
                </a:lnTo>
                <a:lnTo>
                  <a:pt x="5" y="4"/>
                </a:lnTo>
                <a:lnTo>
                  <a:pt x="6" y="4"/>
                </a:lnTo>
                <a:lnTo>
                  <a:pt x="6" y="5"/>
                </a:lnTo>
                <a:lnTo>
                  <a:pt x="6" y="6"/>
                </a:lnTo>
                <a:lnTo>
                  <a:pt x="6" y="7"/>
                </a:lnTo>
                <a:lnTo>
                  <a:pt x="7" y="8"/>
                </a:lnTo>
                <a:lnTo>
                  <a:pt x="8" y="8"/>
                </a:lnTo>
                <a:lnTo>
                  <a:pt x="8" y="9"/>
                </a:lnTo>
                <a:lnTo>
                  <a:pt x="9" y="10"/>
                </a:lnTo>
                <a:lnTo>
                  <a:pt x="9" y="11"/>
                </a:lnTo>
                <a:lnTo>
                  <a:pt x="9" y="12"/>
                </a:lnTo>
                <a:lnTo>
                  <a:pt x="9" y="13"/>
                </a:lnTo>
                <a:lnTo>
                  <a:pt x="10" y="14"/>
                </a:lnTo>
                <a:lnTo>
                  <a:pt x="11" y="15"/>
                </a:lnTo>
                <a:lnTo>
                  <a:pt x="12" y="16"/>
                </a:lnTo>
                <a:lnTo>
                  <a:pt x="12" y="17"/>
                </a:lnTo>
                <a:lnTo>
                  <a:pt x="13" y="18"/>
                </a:lnTo>
                <a:lnTo>
                  <a:pt x="13" y="19"/>
                </a:lnTo>
                <a:lnTo>
                  <a:pt x="13" y="20"/>
                </a:lnTo>
                <a:lnTo>
                  <a:pt x="14" y="21"/>
                </a:lnTo>
                <a:lnTo>
                  <a:pt x="14" y="22"/>
                </a:lnTo>
                <a:lnTo>
                  <a:pt x="14" y="23"/>
                </a:lnTo>
                <a:lnTo>
                  <a:pt x="15" y="23"/>
                </a:lnTo>
                <a:lnTo>
                  <a:pt x="15" y="24"/>
                </a:lnTo>
                <a:lnTo>
                  <a:pt x="15" y="25"/>
                </a:lnTo>
                <a:lnTo>
                  <a:pt x="16" y="26"/>
                </a:lnTo>
                <a:lnTo>
                  <a:pt x="16" y="27"/>
                </a:lnTo>
                <a:lnTo>
                  <a:pt x="16" y="28"/>
                </a:lnTo>
                <a:lnTo>
                  <a:pt x="16" y="29"/>
                </a:lnTo>
                <a:lnTo>
                  <a:pt x="16" y="30"/>
                </a:lnTo>
                <a:lnTo>
                  <a:pt x="17" y="31"/>
                </a:lnTo>
                <a:lnTo>
                  <a:pt x="19" y="33"/>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5" name="SMARTPenAnnotation29"/>
          <p:cNvSpPr>
            <a:spLocks noChangeArrowheads="1"/>
          </p:cNvSpPr>
          <p:nvPr/>
        </p:nvSpPr>
        <p:spPr bwMode="auto">
          <a:xfrm>
            <a:off x="7450138" y="0"/>
            <a:ext cx="0" cy="0"/>
          </a:xfrm>
          <a:custGeom>
            <a:avLst/>
            <a:gdLst>
              <a:gd name="T0" fmla="*/ 0 w 25"/>
              <a:gd name="T1" fmla="*/ 0 h 40"/>
              <a:gd name="T2" fmla="*/ 25 w 25"/>
              <a:gd name="T3" fmla="*/ 40 h 40"/>
            </a:gdLst>
            <a:ahLst/>
            <a:cxnLst>
              <a:cxn ang="0">
                <a:pos x="5" y="7"/>
              </a:cxn>
              <a:cxn ang="0">
                <a:pos x="5" y="10"/>
              </a:cxn>
              <a:cxn ang="0">
                <a:pos x="4" y="13"/>
              </a:cxn>
              <a:cxn ang="0">
                <a:pos x="4" y="17"/>
              </a:cxn>
              <a:cxn ang="0">
                <a:pos x="3" y="22"/>
              </a:cxn>
              <a:cxn ang="0">
                <a:pos x="3" y="38"/>
              </a:cxn>
              <a:cxn ang="0">
                <a:pos x="3" y="38"/>
              </a:cxn>
              <a:cxn ang="0">
                <a:pos x="3" y="35"/>
              </a:cxn>
              <a:cxn ang="0">
                <a:pos x="3" y="32"/>
              </a:cxn>
              <a:cxn ang="0">
                <a:pos x="3" y="22"/>
              </a:cxn>
              <a:cxn ang="0">
                <a:pos x="4" y="17"/>
              </a:cxn>
              <a:cxn ang="0">
                <a:pos x="5" y="14"/>
              </a:cxn>
              <a:cxn ang="0">
                <a:pos x="6" y="11"/>
              </a:cxn>
              <a:cxn ang="0">
                <a:pos x="7" y="7"/>
              </a:cxn>
              <a:cxn ang="0">
                <a:pos x="7" y="4"/>
              </a:cxn>
              <a:cxn ang="0">
                <a:pos x="10" y="1"/>
              </a:cxn>
              <a:cxn ang="0">
                <a:pos x="11" y="0"/>
              </a:cxn>
              <a:cxn ang="0">
                <a:pos x="13" y="1"/>
              </a:cxn>
              <a:cxn ang="0">
                <a:pos x="14" y="3"/>
              </a:cxn>
              <a:cxn ang="0">
                <a:pos x="15" y="6"/>
              </a:cxn>
              <a:cxn ang="0">
                <a:pos x="17" y="9"/>
              </a:cxn>
              <a:cxn ang="0">
                <a:pos x="17" y="12"/>
              </a:cxn>
              <a:cxn ang="0">
                <a:pos x="19" y="15"/>
              </a:cxn>
              <a:cxn ang="0">
                <a:pos x="20" y="17"/>
              </a:cxn>
              <a:cxn ang="0">
                <a:pos x="20" y="20"/>
              </a:cxn>
              <a:cxn ang="0">
                <a:pos x="22" y="22"/>
              </a:cxn>
              <a:cxn ang="0">
                <a:pos x="23" y="24"/>
              </a:cxn>
              <a:cxn ang="0">
                <a:pos x="24" y="27"/>
              </a:cxn>
              <a:cxn ang="0">
                <a:pos x="23" y="26"/>
              </a:cxn>
              <a:cxn ang="0">
                <a:pos x="21" y="25"/>
              </a:cxn>
              <a:cxn ang="0">
                <a:pos x="19" y="23"/>
              </a:cxn>
              <a:cxn ang="0">
                <a:pos x="17" y="23"/>
              </a:cxn>
              <a:cxn ang="0">
                <a:pos x="13" y="22"/>
              </a:cxn>
              <a:cxn ang="0">
                <a:pos x="10" y="22"/>
              </a:cxn>
              <a:cxn ang="0">
                <a:pos x="7" y="21"/>
              </a:cxn>
              <a:cxn ang="0">
                <a:pos x="3" y="22"/>
              </a:cxn>
              <a:cxn ang="0">
                <a:pos x="0" y="23"/>
              </a:cxn>
            </a:cxnLst>
            <a:rect l="T0" t="T1" r="T2" b="T3"/>
            <a:pathLst>
              <a:path w="25" h="40">
                <a:moveTo>
                  <a:pt x="5" y="5"/>
                </a:moveTo>
                <a:lnTo>
                  <a:pt x="5" y="7"/>
                </a:lnTo>
                <a:lnTo>
                  <a:pt x="5" y="9"/>
                </a:lnTo>
                <a:lnTo>
                  <a:pt x="5" y="10"/>
                </a:lnTo>
                <a:lnTo>
                  <a:pt x="4" y="12"/>
                </a:lnTo>
                <a:lnTo>
                  <a:pt x="4" y="13"/>
                </a:lnTo>
                <a:lnTo>
                  <a:pt x="4" y="15"/>
                </a:lnTo>
                <a:lnTo>
                  <a:pt x="4" y="17"/>
                </a:lnTo>
                <a:lnTo>
                  <a:pt x="3" y="19"/>
                </a:lnTo>
                <a:lnTo>
                  <a:pt x="3" y="22"/>
                </a:lnTo>
                <a:lnTo>
                  <a:pt x="3" y="32"/>
                </a:lnTo>
                <a:lnTo>
                  <a:pt x="3" y="38"/>
                </a:lnTo>
                <a:lnTo>
                  <a:pt x="3" y="39"/>
                </a:lnTo>
                <a:lnTo>
                  <a:pt x="3" y="38"/>
                </a:lnTo>
                <a:lnTo>
                  <a:pt x="3" y="36"/>
                </a:lnTo>
                <a:lnTo>
                  <a:pt x="3" y="35"/>
                </a:lnTo>
                <a:lnTo>
                  <a:pt x="3" y="33"/>
                </a:lnTo>
                <a:lnTo>
                  <a:pt x="3" y="32"/>
                </a:lnTo>
                <a:lnTo>
                  <a:pt x="3" y="30"/>
                </a:lnTo>
                <a:lnTo>
                  <a:pt x="3" y="22"/>
                </a:lnTo>
                <a:lnTo>
                  <a:pt x="3" y="19"/>
                </a:lnTo>
                <a:lnTo>
                  <a:pt x="4" y="17"/>
                </a:lnTo>
                <a:lnTo>
                  <a:pt x="4" y="16"/>
                </a:lnTo>
                <a:lnTo>
                  <a:pt x="5" y="14"/>
                </a:lnTo>
                <a:lnTo>
                  <a:pt x="5" y="12"/>
                </a:lnTo>
                <a:lnTo>
                  <a:pt x="6" y="11"/>
                </a:lnTo>
                <a:lnTo>
                  <a:pt x="7" y="9"/>
                </a:lnTo>
                <a:lnTo>
                  <a:pt x="7" y="7"/>
                </a:lnTo>
                <a:lnTo>
                  <a:pt x="7" y="5"/>
                </a:lnTo>
                <a:lnTo>
                  <a:pt x="7" y="4"/>
                </a:lnTo>
                <a:lnTo>
                  <a:pt x="8" y="3"/>
                </a:lnTo>
                <a:lnTo>
                  <a:pt x="10" y="1"/>
                </a:lnTo>
                <a:lnTo>
                  <a:pt x="10" y="0"/>
                </a:lnTo>
                <a:lnTo>
                  <a:pt x="11" y="0"/>
                </a:lnTo>
                <a:lnTo>
                  <a:pt x="12" y="0"/>
                </a:lnTo>
                <a:lnTo>
                  <a:pt x="13" y="1"/>
                </a:lnTo>
                <a:lnTo>
                  <a:pt x="13" y="2"/>
                </a:lnTo>
                <a:lnTo>
                  <a:pt x="14" y="3"/>
                </a:lnTo>
                <a:lnTo>
                  <a:pt x="14" y="4"/>
                </a:lnTo>
                <a:lnTo>
                  <a:pt x="15" y="6"/>
                </a:lnTo>
                <a:lnTo>
                  <a:pt x="16" y="7"/>
                </a:lnTo>
                <a:lnTo>
                  <a:pt x="17" y="9"/>
                </a:lnTo>
                <a:lnTo>
                  <a:pt x="17" y="11"/>
                </a:lnTo>
                <a:lnTo>
                  <a:pt x="17" y="12"/>
                </a:lnTo>
                <a:lnTo>
                  <a:pt x="18" y="14"/>
                </a:lnTo>
                <a:lnTo>
                  <a:pt x="19" y="15"/>
                </a:lnTo>
                <a:lnTo>
                  <a:pt x="19" y="16"/>
                </a:lnTo>
                <a:lnTo>
                  <a:pt x="20" y="17"/>
                </a:lnTo>
                <a:lnTo>
                  <a:pt x="20" y="19"/>
                </a:lnTo>
                <a:lnTo>
                  <a:pt x="20" y="20"/>
                </a:lnTo>
                <a:lnTo>
                  <a:pt x="21" y="21"/>
                </a:lnTo>
                <a:lnTo>
                  <a:pt x="22" y="22"/>
                </a:lnTo>
                <a:lnTo>
                  <a:pt x="22" y="23"/>
                </a:lnTo>
                <a:lnTo>
                  <a:pt x="23" y="24"/>
                </a:lnTo>
                <a:lnTo>
                  <a:pt x="24" y="25"/>
                </a:lnTo>
                <a:lnTo>
                  <a:pt x="24" y="27"/>
                </a:lnTo>
                <a:lnTo>
                  <a:pt x="24" y="26"/>
                </a:lnTo>
                <a:lnTo>
                  <a:pt x="23" y="26"/>
                </a:lnTo>
                <a:lnTo>
                  <a:pt x="22" y="25"/>
                </a:lnTo>
                <a:lnTo>
                  <a:pt x="21" y="25"/>
                </a:lnTo>
                <a:lnTo>
                  <a:pt x="20" y="24"/>
                </a:lnTo>
                <a:lnTo>
                  <a:pt x="19" y="23"/>
                </a:lnTo>
                <a:lnTo>
                  <a:pt x="18" y="23"/>
                </a:lnTo>
                <a:lnTo>
                  <a:pt x="17" y="23"/>
                </a:lnTo>
                <a:lnTo>
                  <a:pt x="15" y="23"/>
                </a:lnTo>
                <a:lnTo>
                  <a:pt x="13" y="22"/>
                </a:lnTo>
                <a:lnTo>
                  <a:pt x="11" y="22"/>
                </a:lnTo>
                <a:lnTo>
                  <a:pt x="10" y="22"/>
                </a:lnTo>
                <a:lnTo>
                  <a:pt x="8" y="21"/>
                </a:lnTo>
                <a:lnTo>
                  <a:pt x="7" y="21"/>
                </a:lnTo>
                <a:lnTo>
                  <a:pt x="4" y="21"/>
                </a:lnTo>
                <a:lnTo>
                  <a:pt x="3" y="22"/>
                </a:lnTo>
                <a:lnTo>
                  <a:pt x="2" y="22"/>
                </a:lnTo>
                <a:lnTo>
                  <a:pt x="0" y="23"/>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6" name="SMARTPenAnnotation30"/>
          <p:cNvSpPr>
            <a:spLocks noChangeArrowheads="1"/>
          </p:cNvSpPr>
          <p:nvPr/>
        </p:nvSpPr>
        <p:spPr bwMode="auto">
          <a:xfrm>
            <a:off x="7450138" y="0"/>
            <a:ext cx="0" cy="0"/>
          </a:xfrm>
          <a:custGeom>
            <a:avLst/>
            <a:gdLst>
              <a:gd name="T0" fmla="*/ 0 w 22"/>
              <a:gd name="T1" fmla="*/ 0 h 28"/>
              <a:gd name="T2" fmla="*/ 22 w 22"/>
              <a:gd name="T3" fmla="*/ 28 h 28"/>
            </a:gdLst>
            <a:ahLst/>
            <a:cxnLst>
              <a:cxn ang="0">
                <a:pos x="0" y="0"/>
              </a:cxn>
              <a:cxn ang="0">
                <a:pos x="0" y="2"/>
              </a:cxn>
              <a:cxn ang="0">
                <a:pos x="1" y="3"/>
              </a:cxn>
              <a:cxn ang="0">
                <a:pos x="1" y="4"/>
              </a:cxn>
              <a:cxn ang="0">
                <a:pos x="1" y="5"/>
              </a:cxn>
              <a:cxn ang="0">
                <a:pos x="1" y="6"/>
              </a:cxn>
              <a:cxn ang="0">
                <a:pos x="1" y="9"/>
              </a:cxn>
              <a:cxn ang="0">
                <a:pos x="1" y="12"/>
              </a:cxn>
              <a:cxn ang="0">
                <a:pos x="1" y="19"/>
              </a:cxn>
              <a:cxn ang="0">
                <a:pos x="1" y="20"/>
              </a:cxn>
              <a:cxn ang="0">
                <a:pos x="1" y="19"/>
              </a:cxn>
              <a:cxn ang="0">
                <a:pos x="1" y="17"/>
              </a:cxn>
              <a:cxn ang="0">
                <a:pos x="1" y="16"/>
              </a:cxn>
              <a:cxn ang="0">
                <a:pos x="2" y="15"/>
              </a:cxn>
              <a:cxn ang="0">
                <a:pos x="2" y="14"/>
              </a:cxn>
              <a:cxn ang="0">
                <a:pos x="3" y="14"/>
              </a:cxn>
              <a:cxn ang="0">
                <a:pos x="4" y="14"/>
              </a:cxn>
              <a:cxn ang="0">
                <a:pos x="5" y="14"/>
              </a:cxn>
              <a:cxn ang="0">
                <a:pos x="6" y="15"/>
              </a:cxn>
              <a:cxn ang="0">
                <a:pos x="7" y="15"/>
              </a:cxn>
              <a:cxn ang="0">
                <a:pos x="7" y="16"/>
              </a:cxn>
              <a:cxn ang="0">
                <a:pos x="8" y="17"/>
              </a:cxn>
              <a:cxn ang="0">
                <a:pos x="9" y="17"/>
              </a:cxn>
              <a:cxn ang="0">
                <a:pos x="9" y="18"/>
              </a:cxn>
              <a:cxn ang="0">
                <a:pos x="10" y="19"/>
              </a:cxn>
              <a:cxn ang="0">
                <a:pos x="11" y="20"/>
              </a:cxn>
              <a:cxn ang="0">
                <a:pos x="12" y="22"/>
              </a:cxn>
              <a:cxn ang="0">
                <a:pos x="14" y="23"/>
              </a:cxn>
              <a:cxn ang="0">
                <a:pos x="14" y="24"/>
              </a:cxn>
              <a:cxn ang="0">
                <a:pos x="15" y="24"/>
              </a:cxn>
              <a:cxn ang="0">
                <a:pos x="16" y="26"/>
              </a:cxn>
              <a:cxn ang="0">
                <a:pos x="17" y="26"/>
              </a:cxn>
              <a:cxn ang="0">
                <a:pos x="18" y="27"/>
              </a:cxn>
              <a:cxn ang="0">
                <a:pos x="19" y="27"/>
              </a:cxn>
              <a:cxn ang="0">
                <a:pos x="20" y="27"/>
              </a:cxn>
              <a:cxn ang="0">
                <a:pos x="21" y="27"/>
              </a:cxn>
            </a:cxnLst>
            <a:rect l="T0" t="T1" r="T2" b="T3"/>
            <a:pathLst>
              <a:path w="22" h="28">
                <a:moveTo>
                  <a:pt x="0" y="0"/>
                </a:moveTo>
                <a:lnTo>
                  <a:pt x="0" y="2"/>
                </a:lnTo>
                <a:lnTo>
                  <a:pt x="1" y="3"/>
                </a:lnTo>
                <a:lnTo>
                  <a:pt x="1" y="4"/>
                </a:lnTo>
                <a:lnTo>
                  <a:pt x="1" y="5"/>
                </a:lnTo>
                <a:lnTo>
                  <a:pt x="1" y="6"/>
                </a:lnTo>
                <a:lnTo>
                  <a:pt x="1" y="9"/>
                </a:lnTo>
                <a:lnTo>
                  <a:pt x="1" y="12"/>
                </a:lnTo>
                <a:lnTo>
                  <a:pt x="1" y="19"/>
                </a:lnTo>
                <a:lnTo>
                  <a:pt x="1" y="20"/>
                </a:lnTo>
                <a:lnTo>
                  <a:pt x="1" y="19"/>
                </a:lnTo>
                <a:lnTo>
                  <a:pt x="1" y="17"/>
                </a:lnTo>
                <a:lnTo>
                  <a:pt x="1" y="16"/>
                </a:lnTo>
                <a:lnTo>
                  <a:pt x="2" y="15"/>
                </a:lnTo>
                <a:lnTo>
                  <a:pt x="2" y="14"/>
                </a:lnTo>
                <a:lnTo>
                  <a:pt x="3" y="14"/>
                </a:lnTo>
                <a:lnTo>
                  <a:pt x="4" y="14"/>
                </a:lnTo>
                <a:lnTo>
                  <a:pt x="5" y="14"/>
                </a:lnTo>
                <a:lnTo>
                  <a:pt x="6" y="15"/>
                </a:lnTo>
                <a:lnTo>
                  <a:pt x="7" y="15"/>
                </a:lnTo>
                <a:lnTo>
                  <a:pt x="7" y="16"/>
                </a:lnTo>
                <a:lnTo>
                  <a:pt x="8" y="17"/>
                </a:lnTo>
                <a:lnTo>
                  <a:pt x="9" y="17"/>
                </a:lnTo>
                <a:lnTo>
                  <a:pt x="9" y="18"/>
                </a:lnTo>
                <a:lnTo>
                  <a:pt x="10" y="19"/>
                </a:lnTo>
                <a:lnTo>
                  <a:pt x="11" y="20"/>
                </a:lnTo>
                <a:lnTo>
                  <a:pt x="12" y="22"/>
                </a:lnTo>
                <a:lnTo>
                  <a:pt x="14" y="23"/>
                </a:lnTo>
                <a:lnTo>
                  <a:pt x="14" y="24"/>
                </a:lnTo>
                <a:lnTo>
                  <a:pt x="15" y="24"/>
                </a:lnTo>
                <a:lnTo>
                  <a:pt x="16" y="26"/>
                </a:lnTo>
                <a:lnTo>
                  <a:pt x="17" y="26"/>
                </a:lnTo>
                <a:lnTo>
                  <a:pt x="18" y="27"/>
                </a:lnTo>
                <a:lnTo>
                  <a:pt x="19" y="27"/>
                </a:lnTo>
                <a:lnTo>
                  <a:pt x="20" y="27"/>
                </a:lnTo>
                <a:lnTo>
                  <a:pt x="21" y="27"/>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7" name="SMARTPenAnnotation31"/>
          <p:cNvSpPr>
            <a:spLocks noChangeArrowheads="1"/>
          </p:cNvSpPr>
          <p:nvPr/>
        </p:nvSpPr>
        <p:spPr bwMode="auto">
          <a:xfrm>
            <a:off x="7450138" y="0"/>
            <a:ext cx="0" cy="0"/>
          </a:xfrm>
          <a:custGeom>
            <a:avLst/>
            <a:gdLst>
              <a:gd name="T0" fmla="*/ 0 w 2"/>
              <a:gd name="T1" fmla="*/ 0 h 31"/>
              <a:gd name="T2" fmla="*/ 2 w 2"/>
              <a:gd name="T3" fmla="*/ 31 h 31"/>
            </a:gdLst>
            <a:ahLst/>
            <a:cxnLst>
              <a:cxn ang="0">
                <a:pos x="0" y="0"/>
              </a:cxn>
              <a:cxn ang="0">
                <a:pos x="0" y="23"/>
              </a:cxn>
              <a:cxn ang="0">
                <a:pos x="0" y="24"/>
              </a:cxn>
              <a:cxn ang="0">
                <a:pos x="1" y="25"/>
              </a:cxn>
              <a:cxn ang="0">
                <a:pos x="1" y="30"/>
              </a:cxn>
            </a:cxnLst>
            <a:rect l="T0" t="T1" r="T2" b="T3"/>
            <a:pathLst>
              <a:path w="2" h="31">
                <a:moveTo>
                  <a:pt x="0" y="0"/>
                </a:moveTo>
                <a:lnTo>
                  <a:pt x="0" y="23"/>
                </a:lnTo>
                <a:lnTo>
                  <a:pt x="0" y="24"/>
                </a:lnTo>
                <a:lnTo>
                  <a:pt x="1" y="25"/>
                </a:lnTo>
                <a:lnTo>
                  <a:pt x="1" y="30"/>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8" name="SMARTPenAnnotation32"/>
          <p:cNvSpPr>
            <a:spLocks noChangeArrowheads="1"/>
          </p:cNvSpPr>
          <p:nvPr/>
        </p:nvSpPr>
        <p:spPr bwMode="auto">
          <a:xfrm>
            <a:off x="7450138" y="0"/>
            <a:ext cx="0" cy="0"/>
          </a:xfrm>
          <a:custGeom>
            <a:avLst/>
            <a:gdLst>
              <a:gd name="T0" fmla="*/ 0 w 28"/>
              <a:gd name="T1" fmla="*/ 0 h 42"/>
              <a:gd name="T2" fmla="*/ 28 w 28"/>
              <a:gd name="T3" fmla="*/ 42 h 42"/>
            </a:gdLst>
            <a:ahLst/>
            <a:cxnLst>
              <a:cxn ang="0">
                <a:pos x="27" y="0"/>
              </a:cxn>
              <a:cxn ang="0">
                <a:pos x="26" y="2"/>
              </a:cxn>
              <a:cxn ang="0">
                <a:pos x="25" y="3"/>
              </a:cxn>
              <a:cxn ang="0">
                <a:pos x="25" y="4"/>
              </a:cxn>
              <a:cxn ang="0">
                <a:pos x="24" y="4"/>
              </a:cxn>
              <a:cxn ang="0">
                <a:pos x="24" y="5"/>
              </a:cxn>
              <a:cxn ang="0">
                <a:pos x="23" y="6"/>
              </a:cxn>
              <a:cxn ang="0">
                <a:pos x="22" y="7"/>
              </a:cxn>
              <a:cxn ang="0">
                <a:pos x="22" y="8"/>
              </a:cxn>
              <a:cxn ang="0">
                <a:pos x="21" y="9"/>
              </a:cxn>
              <a:cxn ang="0">
                <a:pos x="20" y="10"/>
              </a:cxn>
              <a:cxn ang="0">
                <a:pos x="20" y="11"/>
              </a:cxn>
              <a:cxn ang="0">
                <a:pos x="20" y="12"/>
              </a:cxn>
              <a:cxn ang="0">
                <a:pos x="19" y="13"/>
              </a:cxn>
              <a:cxn ang="0">
                <a:pos x="18" y="14"/>
              </a:cxn>
              <a:cxn ang="0">
                <a:pos x="18" y="15"/>
              </a:cxn>
              <a:cxn ang="0">
                <a:pos x="17" y="15"/>
              </a:cxn>
              <a:cxn ang="0">
                <a:pos x="16" y="16"/>
              </a:cxn>
              <a:cxn ang="0">
                <a:pos x="15" y="17"/>
              </a:cxn>
              <a:cxn ang="0">
                <a:pos x="15" y="18"/>
              </a:cxn>
              <a:cxn ang="0">
                <a:pos x="15" y="19"/>
              </a:cxn>
              <a:cxn ang="0">
                <a:pos x="14" y="19"/>
              </a:cxn>
              <a:cxn ang="0">
                <a:pos x="13" y="20"/>
              </a:cxn>
              <a:cxn ang="0">
                <a:pos x="12" y="21"/>
              </a:cxn>
              <a:cxn ang="0">
                <a:pos x="12" y="22"/>
              </a:cxn>
              <a:cxn ang="0">
                <a:pos x="11" y="23"/>
              </a:cxn>
              <a:cxn ang="0">
                <a:pos x="10" y="24"/>
              </a:cxn>
              <a:cxn ang="0">
                <a:pos x="10" y="25"/>
              </a:cxn>
              <a:cxn ang="0">
                <a:pos x="9" y="26"/>
              </a:cxn>
              <a:cxn ang="0">
                <a:pos x="9" y="27"/>
              </a:cxn>
              <a:cxn ang="0">
                <a:pos x="9" y="28"/>
              </a:cxn>
              <a:cxn ang="0">
                <a:pos x="8" y="29"/>
              </a:cxn>
              <a:cxn ang="0">
                <a:pos x="8" y="30"/>
              </a:cxn>
              <a:cxn ang="0">
                <a:pos x="7" y="31"/>
              </a:cxn>
              <a:cxn ang="0">
                <a:pos x="6" y="32"/>
              </a:cxn>
              <a:cxn ang="0">
                <a:pos x="5" y="34"/>
              </a:cxn>
              <a:cxn ang="0">
                <a:pos x="4" y="35"/>
              </a:cxn>
              <a:cxn ang="0">
                <a:pos x="4" y="36"/>
              </a:cxn>
              <a:cxn ang="0">
                <a:pos x="3" y="37"/>
              </a:cxn>
              <a:cxn ang="0">
                <a:pos x="2" y="38"/>
              </a:cxn>
              <a:cxn ang="0">
                <a:pos x="1" y="39"/>
              </a:cxn>
              <a:cxn ang="0">
                <a:pos x="0" y="41"/>
              </a:cxn>
            </a:cxnLst>
            <a:rect l="T0" t="T1" r="T2" b="T3"/>
            <a:pathLst>
              <a:path w="28" h="42">
                <a:moveTo>
                  <a:pt x="27" y="0"/>
                </a:moveTo>
                <a:lnTo>
                  <a:pt x="26" y="2"/>
                </a:lnTo>
                <a:lnTo>
                  <a:pt x="25" y="3"/>
                </a:lnTo>
                <a:lnTo>
                  <a:pt x="25" y="4"/>
                </a:lnTo>
                <a:lnTo>
                  <a:pt x="24" y="4"/>
                </a:lnTo>
                <a:lnTo>
                  <a:pt x="24" y="5"/>
                </a:lnTo>
                <a:lnTo>
                  <a:pt x="23" y="6"/>
                </a:lnTo>
                <a:lnTo>
                  <a:pt x="22" y="7"/>
                </a:lnTo>
                <a:lnTo>
                  <a:pt x="22" y="8"/>
                </a:lnTo>
                <a:lnTo>
                  <a:pt x="21" y="9"/>
                </a:lnTo>
                <a:lnTo>
                  <a:pt x="20" y="10"/>
                </a:lnTo>
                <a:lnTo>
                  <a:pt x="20" y="11"/>
                </a:lnTo>
                <a:lnTo>
                  <a:pt x="20" y="12"/>
                </a:lnTo>
                <a:lnTo>
                  <a:pt x="19" y="13"/>
                </a:lnTo>
                <a:lnTo>
                  <a:pt x="18" y="14"/>
                </a:lnTo>
                <a:lnTo>
                  <a:pt x="18" y="15"/>
                </a:lnTo>
                <a:lnTo>
                  <a:pt x="17" y="15"/>
                </a:lnTo>
                <a:lnTo>
                  <a:pt x="16" y="16"/>
                </a:lnTo>
                <a:lnTo>
                  <a:pt x="15" y="17"/>
                </a:lnTo>
                <a:lnTo>
                  <a:pt x="15" y="18"/>
                </a:lnTo>
                <a:lnTo>
                  <a:pt x="15" y="19"/>
                </a:lnTo>
                <a:lnTo>
                  <a:pt x="14" y="19"/>
                </a:lnTo>
                <a:lnTo>
                  <a:pt x="13" y="20"/>
                </a:lnTo>
                <a:lnTo>
                  <a:pt x="12" y="21"/>
                </a:lnTo>
                <a:lnTo>
                  <a:pt x="12" y="22"/>
                </a:lnTo>
                <a:lnTo>
                  <a:pt x="11" y="23"/>
                </a:lnTo>
                <a:lnTo>
                  <a:pt x="10" y="24"/>
                </a:lnTo>
                <a:lnTo>
                  <a:pt x="10" y="25"/>
                </a:lnTo>
                <a:lnTo>
                  <a:pt x="9" y="26"/>
                </a:lnTo>
                <a:lnTo>
                  <a:pt x="9" y="27"/>
                </a:lnTo>
                <a:lnTo>
                  <a:pt x="9" y="28"/>
                </a:lnTo>
                <a:lnTo>
                  <a:pt x="8" y="29"/>
                </a:lnTo>
                <a:lnTo>
                  <a:pt x="8" y="30"/>
                </a:lnTo>
                <a:lnTo>
                  <a:pt x="7" y="31"/>
                </a:lnTo>
                <a:lnTo>
                  <a:pt x="6" y="32"/>
                </a:lnTo>
                <a:lnTo>
                  <a:pt x="5" y="34"/>
                </a:lnTo>
                <a:lnTo>
                  <a:pt x="4" y="35"/>
                </a:lnTo>
                <a:lnTo>
                  <a:pt x="4" y="36"/>
                </a:lnTo>
                <a:lnTo>
                  <a:pt x="3" y="37"/>
                </a:lnTo>
                <a:lnTo>
                  <a:pt x="2" y="38"/>
                </a:lnTo>
                <a:lnTo>
                  <a:pt x="1" y="39"/>
                </a:lnTo>
                <a:lnTo>
                  <a:pt x="0" y="41"/>
                </a:lnTo>
              </a:path>
            </a:pathLst>
          </a:custGeom>
          <a:solidFill>
            <a:schemeClr val="accent1"/>
          </a:solidFill>
          <a:ln w="38100" algn="ctr">
            <a:solidFill>
              <a:srgbClr val="FF0000"/>
            </a:solidFill>
            <a:miter lim="800000"/>
            <a:headEnd/>
            <a:tailEnd/>
          </a:ln>
        </p:spPr>
        <p:txBody>
          <a:bodyPr wrap="none" anchor="ctr"/>
          <a:lstStyle/>
          <a:p>
            <a:endParaRPr lang="en-US"/>
          </a:p>
        </p:txBody>
      </p:sp>
      <p:sp>
        <p:nvSpPr>
          <p:cNvPr id="12329" name="SMARTPenAnnotation33"/>
          <p:cNvSpPr>
            <a:spLocks noChangeArrowheads="1"/>
          </p:cNvSpPr>
          <p:nvPr/>
        </p:nvSpPr>
        <p:spPr bwMode="auto">
          <a:xfrm>
            <a:off x="7450138" y="0"/>
            <a:ext cx="0" cy="0"/>
          </a:xfrm>
          <a:custGeom>
            <a:avLst/>
            <a:gdLst>
              <a:gd name="T0" fmla="*/ 0 w 15"/>
              <a:gd name="T1" fmla="*/ 0 h 21"/>
              <a:gd name="T2" fmla="*/ 15 w 15"/>
              <a:gd name="T3" fmla="*/ 21 h 21"/>
            </a:gdLst>
            <a:ahLst/>
            <a:cxnLst>
              <a:cxn ang="0">
                <a:pos x="0" y="0"/>
              </a:cxn>
              <a:cxn ang="0">
                <a:pos x="0" y="5"/>
              </a:cxn>
              <a:cxn ang="0">
                <a:pos x="0" y="6"/>
              </a:cxn>
              <a:cxn ang="0">
                <a:pos x="0" y="7"/>
              </a:cxn>
              <a:cxn ang="0">
                <a:pos x="1" y="7"/>
              </a:cxn>
              <a:cxn ang="0">
                <a:pos x="1" y="8"/>
              </a:cxn>
              <a:cxn ang="0">
                <a:pos x="1" y="9"/>
              </a:cxn>
              <a:cxn ang="0">
                <a:pos x="2" y="9"/>
              </a:cxn>
              <a:cxn ang="0">
                <a:pos x="2" y="10"/>
              </a:cxn>
              <a:cxn ang="0">
                <a:pos x="3" y="10"/>
              </a:cxn>
              <a:cxn ang="0">
                <a:pos x="4" y="11"/>
              </a:cxn>
              <a:cxn ang="0">
                <a:pos x="4" y="12"/>
              </a:cxn>
              <a:cxn ang="0">
                <a:pos x="5" y="13"/>
              </a:cxn>
              <a:cxn ang="0">
                <a:pos x="6" y="13"/>
              </a:cxn>
              <a:cxn ang="0">
                <a:pos x="7" y="13"/>
              </a:cxn>
              <a:cxn ang="0">
                <a:pos x="7" y="14"/>
              </a:cxn>
              <a:cxn ang="0">
                <a:pos x="7" y="15"/>
              </a:cxn>
              <a:cxn ang="0">
                <a:pos x="8" y="15"/>
              </a:cxn>
              <a:cxn ang="0">
                <a:pos x="9" y="16"/>
              </a:cxn>
              <a:cxn ang="0">
                <a:pos x="10" y="17"/>
              </a:cxn>
              <a:cxn ang="0">
                <a:pos x="11" y="17"/>
              </a:cxn>
              <a:cxn ang="0">
                <a:pos x="11" y="18"/>
              </a:cxn>
              <a:cxn ang="0">
                <a:pos x="12" y="18"/>
              </a:cxn>
              <a:cxn ang="0">
                <a:pos x="14" y="20"/>
              </a:cxn>
            </a:cxnLst>
            <a:rect l="T0" t="T1" r="T2" b="T3"/>
            <a:pathLst>
              <a:path w="15" h="21">
                <a:moveTo>
                  <a:pt x="0" y="0"/>
                </a:moveTo>
                <a:lnTo>
                  <a:pt x="0" y="5"/>
                </a:lnTo>
                <a:lnTo>
                  <a:pt x="0" y="6"/>
                </a:lnTo>
                <a:lnTo>
                  <a:pt x="0" y="7"/>
                </a:lnTo>
                <a:lnTo>
                  <a:pt x="1" y="7"/>
                </a:lnTo>
                <a:lnTo>
                  <a:pt x="1" y="8"/>
                </a:lnTo>
                <a:lnTo>
                  <a:pt x="1" y="9"/>
                </a:lnTo>
                <a:lnTo>
                  <a:pt x="2" y="9"/>
                </a:lnTo>
                <a:lnTo>
                  <a:pt x="2" y="10"/>
                </a:lnTo>
                <a:lnTo>
                  <a:pt x="3" y="10"/>
                </a:lnTo>
                <a:lnTo>
                  <a:pt x="4" y="11"/>
                </a:lnTo>
                <a:lnTo>
                  <a:pt x="4" y="12"/>
                </a:lnTo>
                <a:lnTo>
                  <a:pt x="5" y="13"/>
                </a:lnTo>
                <a:lnTo>
                  <a:pt x="6" y="13"/>
                </a:lnTo>
                <a:lnTo>
                  <a:pt x="7" y="13"/>
                </a:lnTo>
                <a:lnTo>
                  <a:pt x="7" y="14"/>
                </a:lnTo>
                <a:lnTo>
                  <a:pt x="7" y="15"/>
                </a:lnTo>
                <a:lnTo>
                  <a:pt x="8" y="15"/>
                </a:lnTo>
                <a:lnTo>
                  <a:pt x="9" y="16"/>
                </a:lnTo>
                <a:lnTo>
                  <a:pt x="10" y="17"/>
                </a:lnTo>
                <a:lnTo>
                  <a:pt x="11" y="17"/>
                </a:lnTo>
                <a:lnTo>
                  <a:pt x="11" y="18"/>
                </a:lnTo>
                <a:lnTo>
                  <a:pt x="12" y="18"/>
                </a:lnTo>
                <a:lnTo>
                  <a:pt x="14" y="20"/>
                </a:lnTo>
              </a:path>
            </a:pathLst>
          </a:custGeom>
          <a:solidFill>
            <a:schemeClr val="accent1"/>
          </a:solidFill>
          <a:ln w="38100" algn="ctr">
            <a:solidFill>
              <a:srgbClr val="FF0000"/>
            </a:solidFill>
            <a:miter lim="800000"/>
            <a:headEnd/>
            <a:tailEnd/>
          </a:ln>
        </p:spPr>
        <p:txBody>
          <a:bodyPr wrap="none" anchor="ctr"/>
          <a:lstStyle/>
          <a:p>
            <a:endParaRPr lang="en-US"/>
          </a:p>
        </p:txBody>
      </p:sp>
      <p:pic>
        <p:nvPicPr>
          <p:cNvPr id="8" name="Picture 7" descr="There are three circles, Running, waiting, and ready.  An arrow labeled I/O request goes from running to waiting.  Another labeled time expired goes from running to ready.  An arrow labeled I/O complete goes from waiting to ready and an arrow labeled CPU available goes from ready to running.  New programs are loaded by the OS and placed in the ready state.  Programs in the running state can end by notifying the OS that they are finished.">
            <a:extLst>
              <a:ext uri="{FF2B5EF4-FFF2-40B4-BE49-F238E27FC236}">
                <a16:creationId xmlns:a16="http://schemas.microsoft.com/office/drawing/2014/main" id="{223EA333-2DBC-5BB0-02E5-8C42ACEEED3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1740583"/>
            <a:ext cx="3890150" cy="3768503"/>
          </a:xfrm>
          <a:prstGeom prst="rect">
            <a:avLst/>
          </a:prstGeom>
        </p:spPr>
      </p:pic>
    </p:spTree>
    <p:extLst>
      <p:ext uri="{BB962C8B-B14F-4D97-AF65-F5344CB8AC3E}">
        <p14:creationId xmlns:p14="http://schemas.microsoft.com/office/powerpoint/2010/main" val="4335577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Threads</a:t>
            </a:r>
          </a:p>
        </p:txBody>
      </p:sp>
      <p:sp>
        <p:nvSpPr>
          <p:cNvPr id="13315" name="Rectangle 3"/>
          <p:cNvSpPr>
            <a:spLocks noGrp="1" noChangeArrowheads="1"/>
          </p:cNvSpPr>
          <p:nvPr>
            <p:ph idx="1"/>
          </p:nvPr>
        </p:nvSpPr>
        <p:spPr>
          <a:xfrm>
            <a:off x="685800" y="1600200"/>
            <a:ext cx="8229600" cy="4419600"/>
          </a:xfrm>
        </p:spPr>
        <p:txBody>
          <a:bodyPr>
            <a:noAutofit/>
          </a:bodyPr>
          <a:lstStyle/>
          <a:p>
            <a:pPr>
              <a:lnSpc>
                <a:spcPct val="90000"/>
              </a:lnSpc>
              <a:spcBef>
                <a:spcPts val="500"/>
              </a:spcBef>
            </a:pPr>
            <a:r>
              <a:rPr lang="en-US" sz="2800" dirty="0"/>
              <a:t>‘</a:t>
            </a:r>
            <a:r>
              <a:rPr lang="en-US" sz="2800" dirty="0" err="1"/>
              <a:t>Miniprocess</a:t>
            </a:r>
            <a:r>
              <a:rPr lang="en-US" sz="2800" dirty="0"/>
              <a:t>’ that can be run independent of other parts of the process:</a:t>
            </a:r>
          </a:p>
          <a:p>
            <a:pPr lvl="1">
              <a:lnSpc>
                <a:spcPct val="90000"/>
              </a:lnSpc>
              <a:spcBef>
                <a:spcPts val="500"/>
              </a:spcBef>
            </a:pPr>
            <a:r>
              <a:rPr lang="en-US" sz="2400" dirty="0"/>
              <a:t>Event-driven programs</a:t>
            </a:r>
          </a:p>
          <a:p>
            <a:pPr lvl="1">
              <a:lnSpc>
                <a:spcPct val="90000"/>
              </a:lnSpc>
              <a:spcBef>
                <a:spcPts val="500"/>
              </a:spcBef>
            </a:pPr>
            <a:r>
              <a:rPr lang="en-US" sz="2400" dirty="0"/>
              <a:t>Shares parent’s control block</a:t>
            </a:r>
          </a:p>
          <a:p>
            <a:pPr lvl="1">
              <a:lnSpc>
                <a:spcPct val="90000"/>
              </a:lnSpc>
              <a:spcBef>
                <a:spcPts val="500"/>
              </a:spcBef>
            </a:pPr>
            <a:r>
              <a:rPr lang="en-US" sz="2400" dirty="0"/>
              <a:t>Shares resources allocated to its parent process including primary storage, files and I/O devices.</a:t>
            </a:r>
          </a:p>
          <a:p>
            <a:pPr>
              <a:lnSpc>
                <a:spcPct val="90000"/>
              </a:lnSpc>
              <a:spcBef>
                <a:spcPts val="500"/>
              </a:spcBef>
            </a:pPr>
            <a:r>
              <a:rPr lang="en-US" sz="2800" dirty="0"/>
              <a:t>Advantage of process/thread families over multiple independent processes:</a:t>
            </a:r>
          </a:p>
          <a:p>
            <a:pPr lvl="1">
              <a:lnSpc>
                <a:spcPct val="90000"/>
              </a:lnSpc>
              <a:spcBef>
                <a:spcPts val="500"/>
              </a:spcBef>
            </a:pPr>
            <a:r>
              <a:rPr lang="en-US" sz="2400" dirty="0"/>
              <a:t>Reduced OS overhead for resource allocation and process management</a:t>
            </a:r>
          </a:p>
          <a:p>
            <a:pPr lvl="1">
              <a:lnSpc>
                <a:spcPct val="90000"/>
              </a:lnSpc>
              <a:spcBef>
                <a:spcPts val="500"/>
              </a:spcBef>
            </a:pPr>
            <a:r>
              <a:rPr lang="en-US" sz="2400" dirty="0"/>
              <a:t>A thread needs less information than a normal PCB.</a:t>
            </a:r>
          </a:p>
        </p:txBody>
      </p:sp>
      <p:sp>
        <p:nvSpPr>
          <p:cNvPr id="6" name="Slide Number Placeholder 5"/>
          <p:cNvSpPr>
            <a:spLocks noGrp="1"/>
          </p:cNvSpPr>
          <p:nvPr>
            <p:ph type="sldNum" sz="quarter" idx="12"/>
          </p:nvPr>
        </p:nvSpPr>
        <p:spPr/>
        <p:txBody>
          <a:bodyPr/>
          <a:lstStyle/>
          <a:p>
            <a:fld id="{CE6CBA24-E18B-42AC-A34E-360F8A268393}" type="slidenum">
              <a:rPr lang="en-US" smtClean="0"/>
              <a:pPr/>
              <a:t>28</a:t>
            </a:fld>
            <a:endParaRPr lang="en-US" dirty="0"/>
          </a:p>
        </p:txBody>
      </p:sp>
    </p:spTree>
    <p:extLst>
      <p:ext uri="{BB962C8B-B14F-4D97-AF65-F5344CB8AC3E}">
        <p14:creationId xmlns:p14="http://schemas.microsoft.com/office/powerpoint/2010/main" val="335151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Effect transition="in" filter="fade">
                                      <p:cBhvr>
                                        <p:cTn id="7" dur="500"/>
                                        <p:tgtEl>
                                          <p:spTgt spid="13315">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315">
                                            <p:txEl>
                                              <p:pRg st="5" end="5"/>
                                            </p:txEl>
                                          </p:spTgt>
                                        </p:tgtEl>
                                        <p:attrNameLst>
                                          <p:attrName>style.visibility</p:attrName>
                                        </p:attrNameLst>
                                      </p:cBhvr>
                                      <p:to>
                                        <p:strVal val="visible"/>
                                      </p:to>
                                    </p:set>
                                    <p:animEffect transition="in" filter="fade">
                                      <p:cBhvr>
                                        <p:cTn id="10" dur="500"/>
                                        <p:tgtEl>
                                          <p:spTgt spid="13315">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315">
                                            <p:txEl>
                                              <p:pRg st="6" end="6"/>
                                            </p:txEl>
                                          </p:spTgt>
                                        </p:tgtEl>
                                        <p:attrNameLst>
                                          <p:attrName>style.visibility</p:attrName>
                                        </p:attrNameLst>
                                      </p:cBhvr>
                                      <p:to>
                                        <p:strVal val="visible"/>
                                      </p:to>
                                    </p:set>
                                    <p:animEffect transition="in" filter="fade">
                                      <p:cBhvr>
                                        <p:cTn id="13" dur="500"/>
                                        <p:tgtEl>
                                          <p:spTgt spid="133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Secondary Storage (Disk) Scheduling</a:t>
            </a:r>
          </a:p>
        </p:txBody>
      </p:sp>
      <p:sp>
        <p:nvSpPr>
          <p:cNvPr id="3" name="Content Placeholder 2"/>
          <p:cNvSpPr>
            <a:spLocks noGrp="1"/>
          </p:cNvSpPr>
          <p:nvPr>
            <p:ph idx="1"/>
          </p:nvPr>
        </p:nvSpPr>
        <p:spPr>
          <a:xfrm>
            <a:off x="685298" y="1676399"/>
            <a:ext cx="8077702" cy="4422495"/>
          </a:xfrm>
        </p:spPr>
        <p:txBody>
          <a:bodyPr>
            <a:normAutofit fontScale="92500" lnSpcReduction="10000"/>
          </a:bodyPr>
          <a:lstStyle/>
          <a:p>
            <a:r>
              <a:rPr lang="en-US" sz="2800" dirty="0"/>
              <a:t>The CPU is about a million times faster than a magnetic disk.</a:t>
            </a:r>
          </a:p>
          <a:p>
            <a:r>
              <a:rPr lang="en-US" sz="2800" dirty="0"/>
              <a:t>Because the disk is comparatively so slow, it makes sense to use some CPU time to optimize disk operations. The operating system schedules disk operations (instead of first-come, first-served.)</a:t>
            </a:r>
          </a:p>
          <a:p>
            <a:r>
              <a:rPr lang="en-US" sz="2800" dirty="0"/>
              <a:t>The seek operation, moving the heads from one track to another, is the most time consuming.</a:t>
            </a:r>
          </a:p>
          <a:p>
            <a:r>
              <a:rPr lang="en-US" sz="2800" dirty="0"/>
              <a:t>Goal: minimize seek operations and seek distances.</a:t>
            </a:r>
          </a:p>
          <a:p>
            <a:r>
              <a:rPr lang="en-US" sz="2800" dirty="0"/>
              <a:t>Usual approach: the elevator algorithm.</a:t>
            </a:r>
          </a:p>
        </p:txBody>
      </p:sp>
      <p:sp>
        <p:nvSpPr>
          <p:cNvPr id="4" name="Slide Number Placeholder 3"/>
          <p:cNvSpPr>
            <a:spLocks noGrp="1"/>
          </p:cNvSpPr>
          <p:nvPr>
            <p:ph type="sldNum" sz="quarter" idx="12"/>
          </p:nvPr>
        </p:nvSpPr>
        <p:spPr/>
        <p:txBody>
          <a:bodyPr/>
          <a:lstStyle/>
          <a:p>
            <a:fld id="{CE6CBA24-E18B-42AC-A34E-360F8A268393}" type="slidenum">
              <a:rPr lang="en-US" smtClean="0"/>
              <a:pPr/>
              <a:t>29</a:t>
            </a:fld>
            <a:endParaRPr lang="en-US" dirty="0"/>
          </a:p>
        </p:txBody>
      </p:sp>
    </p:spTree>
    <p:extLst>
      <p:ext uri="{BB962C8B-B14F-4D97-AF65-F5344CB8AC3E}">
        <p14:creationId xmlns:p14="http://schemas.microsoft.com/office/powerpoint/2010/main" val="287361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US" dirty="0"/>
              <a:t>Data Communications: </a:t>
            </a:r>
            <a:br>
              <a:rPr lang="en-US" dirty="0"/>
            </a:br>
            <a:r>
              <a:rPr lang="en-US" dirty="0"/>
              <a:t>Physical Connections</a:t>
            </a:r>
          </a:p>
        </p:txBody>
      </p:sp>
      <p:sp>
        <p:nvSpPr>
          <p:cNvPr id="7171" name="Content Placeholder 2"/>
          <p:cNvSpPr>
            <a:spLocks noGrp="1"/>
          </p:cNvSpPr>
          <p:nvPr>
            <p:ph idx="1"/>
          </p:nvPr>
        </p:nvSpPr>
        <p:spPr>
          <a:xfrm>
            <a:off x="381000" y="1524000"/>
            <a:ext cx="8382000" cy="4724400"/>
          </a:xfrm>
        </p:spPr>
        <p:txBody>
          <a:bodyPr>
            <a:normAutofit lnSpcReduction="10000"/>
          </a:bodyPr>
          <a:lstStyle/>
          <a:p>
            <a:pPr>
              <a:spcBef>
                <a:spcPts val="0"/>
              </a:spcBef>
            </a:pPr>
            <a:r>
              <a:rPr lang="en-US" sz="2700" dirty="0"/>
              <a:t>A </a:t>
            </a:r>
            <a:r>
              <a:rPr lang="en-US" sz="2700" b="1" dirty="0"/>
              <a:t>channel </a:t>
            </a:r>
            <a:r>
              <a:rPr lang="en-US" sz="2700" dirty="0"/>
              <a:t>is a communication facility capable of carrying messages</a:t>
            </a:r>
            <a:r>
              <a:rPr lang="en-US" sz="2800" dirty="0"/>
              <a:t> with signaling that represents the messages being </a:t>
            </a:r>
            <a:br>
              <a:rPr lang="en-US" sz="2800" dirty="0"/>
            </a:br>
            <a:r>
              <a:rPr lang="en-US" sz="2800" dirty="0"/>
              <a:t>transported</a:t>
            </a:r>
            <a:r>
              <a:rPr lang="en-US" sz="2700" dirty="0"/>
              <a:t>. In network </a:t>
            </a:r>
            <a:br>
              <a:rPr lang="en-US" sz="2700" dirty="0"/>
            </a:br>
            <a:r>
              <a:rPr lang="en-US" sz="2700" dirty="0"/>
              <a:t>diagrams, a channel is </a:t>
            </a:r>
            <a:br>
              <a:rPr lang="en-US" sz="2700" dirty="0"/>
            </a:br>
            <a:r>
              <a:rPr lang="en-US" sz="2700" dirty="0"/>
              <a:t>often represented as a </a:t>
            </a:r>
            <a:br>
              <a:rPr lang="en-US" sz="2700" dirty="0"/>
            </a:br>
            <a:r>
              <a:rPr lang="en-US" sz="2700" dirty="0"/>
              <a:t>lightning bolt or a pipe. </a:t>
            </a:r>
          </a:p>
          <a:p>
            <a:pPr>
              <a:spcBef>
                <a:spcPts val="600"/>
              </a:spcBef>
            </a:pPr>
            <a:r>
              <a:rPr lang="en-US" sz="2700" dirty="0"/>
              <a:t>A </a:t>
            </a:r>
            <a:r>
              <a:rPr lang="en-US" sz="2700" b="1" dirty="0"/>
              <a:t>link</a:t>
            </a:r>
            <a:r>
              <a:rPr lang="en-US" sz="2700" dirty="0"/>
              <a:t> is a physical connection between nodes. One link may carry several channels. Example: one Internet connection can simultaneously deliver two separate streams.</a:t>
            </a:r>
            <a:endParaRPr lang="en-US" sz="2400" dirty="0"/>
          </a:p>
        </p:txBody>
      </p:sp>
      <p:sp>
        <p:nvSpPr>
          <p:cNvPr id="7172" name="Slide Number Placeholder 5"/>
          <p:cNvSpPr>
            <a:spLocks noGrp="1"/>
          </p:cNvSpPr>
          <p:nvPr>
            <p:ph type="sldNum" sz="quarter" idx="12"/>
          </p:nvPr>
        </p:nvSpPr>
        <p:spPr>
          <a:noFill/>
        </p:spPr>
        <p:txBody>
          <a:bodyPr/>
          <a:lstStyle/>
          <a:p>
            <a:fld id="{53095EED-CA0C-44C6-8928-74597113E73B}" type="slidenum">
              <a:rPr lang="en-US" smtClean="0"/>
              <a:pPr/>
              <a:t>3</a:t>
            </a:fld>
            <a:endParaRPr lang="en-US" dirty="0"/>
          </a:p>
        </p:txBody>
      </p:sp>
      <p:pic>
        <p:nvPicPr>
          <p:cNvPr id="2" name="Picture 1" descr="Two hosts with network interface controllers. Between them is a router with two network interface controllers. Lightning bolts labeled link connect each host with the router. A brace figure labeled communication channel connects the hosts. The purpose is to distinguish between link and channel.">
            <a:extLst>
              <a:ext uri="{FF2B5EF4-FFF2-40B4-BE49-F238E27FC236}">
                <a16:creationId xmlns:a16="http://schemas.microsoft.com/office/drawing/2014/main" id="{21DA1244-EF54-AD2B-7DEB-A8D9B5E8DAD2}"/>
              </a:ext>
            </a:extLst>
          </p:cNvPr>
          <p:cNvPicPr>
            <a:picLocks noChangeAspect="1"/>
          </p:cNvPicPr>
          <p:nvPr/>
        </p:nvPicPr>
        <p:blipFill>
          <a:blip r:embed="rId3"/>
          <a:stretch>
            <a:fillRect/>
          </a:stretch>
        </p:blipFill>
        <p:spPr>
          <a:xfrm>
            <a:off x="4495800" y="1905000"/>
            <a:ext cx="4526281" cy="2514600"/>
          </a:xfrm>
          <a:prstGeom prst="rect">
            <a:avLst/>
          </a:prstGeom>
        </p:spPr>
      </p:pic>
    </p:spTree>
    <p:extLst>
      <p:ext uri="{BB962C8B-B14F-4D97-AF65-F5344CB8AC3E}">
        <p14:creationId xmlns:p14="http://schemas.microsoft.com/office/powerpoint/2010/main" val="248348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r>
              <a:rPr lang="en-US" sz="3600" dirty="0"/>
              <a:t>Introduction to Files</a:t>
            </a:r>
          </a:p>
        </p:txBody>
      </p:sp>
      <p:sp>
        <p:nvSpPr>
          <p:cNvPr id="3075" name="Rectangle 3"/>
          <p:cNvSpPr>
            <a:spLocks noGrp="1" noChangeArrowheads="1"/>
          </p:cNvSpPr>
          <p:nvPr>
            <p:ph idx="1"/>
          </p:nvPr>
        </p:nvSpPr>
        <p:spPr>
          <a:xfrm>
            <a:off x="685800" y="1752600"/>
            <a:ext cx="7772400" cy="3987800"/>
          </a:xfrm>
        </p:spPr>
        <p:txBody>
          <a:bodyPr/>
          <a:lstStyle/>
          <a:p>
            <a:pPr>
              <a:buFontTx/>
              <a:buNone/>
            </a:pPr>
            <a:r>
              <a:rPr lang="en-US" dirty="0"/>
              <a:t>Files:</a:t>
            </a:r>
          </a:p>
          <a:p>
            <a:r>
              <a:rPr lang="en-US" dirty="0"/>
              <a:t>Named collections of data.</a:t>
            </a:r>
          </a:p>
          <a:p>
            <a:r>
              <a:rPr lang="en-US" dirty="0"/>
              <a:t>On non-volatile storage (usually disk).</a:t>
            </a:r>
          </a:p>
          <a:p>
            <a:r>
              <a:rPr lang="en-US" dirty="0"/>
              <a:t>Require a one cluster (allocation unit) minimum.</a:t>
            </a:r>
          </a:p>
          <a:p>
            <a:r>
              <a:rPr lang="en-US" dirty="0"/>
              <a:t>May have an associations to a program.</a:t>
            </a:r>
          </a:p>
        </p:txBody>
      </p:sp>
      <p:sp>
        <p:nvSpPr>
          <p:cNvPr id="4" name="Slide Number Placeholder 3"/>
          <p:cNvSpPr>
            <a:spLocks noGrp="1"/>
          </p:cNvSpPr>
          <p:nvPr>
            <p:ph type="sldNum" sz="quarter" idx="12"/>
          </p:nvPr>
        </p:nvSpPr>
        <p:spPr/>
        <p:txBody>
          <a:bodyPr/>
          <a:lstStyle/>
          <a:p>
            <a:fld id="{CE6CBA24-E18B-42AC-A34E-360F8A268393}" type="slidenum">
              <a:rPr lang="en-US" smtClean="0"/>
              <a:pPr/>
              <a:t>30</a:t>
            </a:fld>
            <a:endParaRPr lang="en-US" dirty="0"/>
          </a:p>
        </p:txBody>
      </p:sp>
    </p:spTree>
    <p:extLst>
      <p:ext uri="{BB962C8B-B14F-4D97-AF65-F5344CB8AC3E}">
        <p14:creationId xmlns:p14="http://schemas.microsoft.com/office/powerpoint/2010/main" val="22230105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normAutofit/>
          </a:bodyPr>
          <a:lstStyle/>
          <a:p>
            <a:r>
              <a:rPr lang="en-US" sz="3600" dirty="0"/>
              <a:t>File Management System</a:t>
            </a:r>
          </a:p>
        </p:txBody>
      </p:sp>
      <p:sp>
        <p:nvSpPr>
          <p:cNvPr id="8195" name="Rectangle 1027"/>
          <p:cNvSpPr>
            <a:spLocks noGrp="1" noChangeArrowheads="1"/>
          </p:cNvSpPr>
          <p:nvPr>
            <p:ph idx="1"/>
          </p:nvPr>
        </p:nvSpPr>
        <p:spPr/>
        <p:txBody>
          <a:bodyPr/>
          <a:lstStyle/>
          <a:p>
            <a:r>
              <a:rPr lang="en-US" sz="2800" dirty="0"/>
              <a:t>Provides a logical view for the user and hides the physical implementation.</a:t>
            </a:r>
          </a:p>
          <a:p>
            <a:r>
              <a:rPr lang="en-US" sz="2800" dirty="0"/>
              <a:t>Manages directory structures and space allocation for each I/O device.</a:t>
            </a:r>
          </a:p>
          <a:p>
            <a:r>
              <a:rPr lang="en-US" sz="2800" dirty="0"/>
              <a:t>Permits manipulation of data within a file.</a:t>
            </a:r>
          </a:p>
          <a:p>
            <a:r>
              <a:rPr lang="en-US" sz="2800" dirty="0"/>
              <a:t>Requests data transfers from I/O device drivers.</a:t>
            </a:r>
          </a:p>
          <a:p>
            <a:r>
              <a:rPr lang="en-US" sz="2800" dirty="0"/>
              <a:t>Provides file security and protection of file integrity.</a:t>
            </a:r>
          </a:p>
        </p:txBody>
      </p:sp>
      <p:sp>
        <p:nvSpPr>
          <p:cNvPr id="4" name="Slide Number Placeholder 3"/>
          <p:cNvSpPr>
            <a:spLocks noGrp="1"/>
          </p:cNvSpPr>
          <p:nvPr>
            <p:ph type="sldNum" sz="quarter" idx="12"/>
          </p:nvPr>
        </p:nvSpPr>
        <p:spPr/>
        <p:txBody>
          <a:bodyPr/>
          <a:lstStyle/>
          <a:p>
            <a:fld id="{CE6CBA24-E18B-42AC-A34E-360F8A268393}" type="slidenum">
              <a:rPr lang="en-US" smtClean="0"/>
              <a:pPr/>
              <a:t>31</a:t>
            </a:fld>
            <a:endParaRPr lang="en-US" dirty="0"/>
          </a:p>
        </p:txBody>
      </p:sp>
    </p:spTree>
    <p:extLst>
      <p:ext uri="{BB962C8B-B14F-4D97-AF65-F5344CB8AC3E}">
        <p14:creationId xmlns:p14="http://schemas.microsoft.com/office/powerpoint/2010/main" val="359982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fade">
                                      <p:cBhvr>
                                        <p:cTn id="7" dur="500"/>
                                        <p:tgtEl>
                                          <p:spTgt spid="81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500"/>
                                        <p:tgtEl>
                                          <p:spTgt spid="81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fade">
                                      <p:cBhvr>
                                        <p:cTn id="17" dur="500"/>
                                        <p:tgtEl>
                                          <p:spTgt spid="81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95">
                                            <p:txEl>
                                              <p:pRg st="4" end="4"/>
                                            </p:txEl>
                                          </p:spTgt>
                                        </p:tgtEl>
                                        <p:attrNameLst>
                                          <p:attrName>style.visibility</p:attrName>
                                        </p:attrNameLst>
                                      </p:cBhvr>
                                      <p:to>
                                        <p:strVal val="visible"/>
                                      </p:to>
                                    </p:set>
                                    <p:animEffect transition="in" filter="fade">
                                      <p:cBhvr>
                                        <p:cTn id="22" dur="5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43C95-807B-4AC3-056A-821AF81DFDDD}"/>
              </a:ext>
            </a:extLst>
          </p:cNvPr>
          <p:cNvSpPr>
            <a:spLocks noGrp="1"/>
          </p:cNvSpPr>
          <p:nvPr>
            <p:ph type="title"/>
          </p:nvPr>
        </p:nvSpPr>
        <p:spPr/>
        <p:txBody>
          <a:bodyPr/>
          <a:lstStyle/>
          <a:p>
            <a:r>
              <a:rPr lang="en-US" dirty="0"/>
              <a:t>File Access Modes</a:t>
            </a:r>
          </a:p>
        </p:txBody>
      </p:sp>
      <p:sp>
        <p:nvSpPr>
          <p:cNvPr id="3" name="Content Placeholder 2">
            <a:extLst>
              <a:ext uri="{FF2B5EF4-FFF2-40B4-BE49-F238E27FC236}">
                <a16:creationId xmlns:a16="http://schemas.microsoft.com/office/drawing/2014/main" id="{17AB6F1E-E475-8852-127C-7341F2794AFD}"/>
              </a:ext>
            </a:extLst>
          </p:cNvPr>
          <p:cNvSpPr>
            <a:spLocks noGrp="1"/>
          </p:cNvSpPr>
          <p:nvPr>
            <p:ph idx="1"/>
          </p:nvPr>
        </p:nvSpPr>
        <p:spPr/>
        <p:txBody>
          <a:bodyPr/>
          <a:lstStyle/>
          <a:p>
            <a:r>
              <a:rPr lang="en-US" b="1" dirty="0"/>
              <a:t>Sequential: </a:t>
            </a:r>
            <a:r>
              <a:rPr lang="en-US" dirty="0"/>
              <a:t>File is read from beginning to end; the majority of file accesses are sequential.</a:t>
            </a:r>
          </a:p>
          <a:p>
            <a:r>
              <a:rPr lang="en-US" b="1" dirty="0"/>
              <a:t>Random: </a:t>
            </a:r>
            <a:r>
              <a:rPr lang="en-US" dirty="0"/>
              <a:t>Record address must be computed as an address relative to the beginning of the file.</a:t>
            </a:r>
          </a:p>
          <a:p>
            <a:r>
              <a:rPr lang="en-US" b="1" dirty="0"/>
              <a:t>Indexed:</a:t>
            </a:r>
            <a:r>
              <a:rPr lang="en-US" dirty="0"/>
              <a:t> Two or more files; an index file has keys and addresses of data in a “base file.”</a:t>
            </a:r>
          </a:p>
        </p:txBody>
      </p:sp>
    </p:spTree>
    <p:extLst>
      <p:ext uri="{BB962C8B-B14F-4D97-AF65-F5344CB8AC3E}">
        <p14:creationId xmlns:p14="http://schemas.microsoft.com/office/powerpoint/2010/main" val="2621361575"/>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Blocks and Clusters</a:t>
            </a:r>
          </a:p>
        </p:txBody>
      </p:sp>
      <p:sp>
        <p:nvSpPr>
          <p:cNvPr id="20483" name="Rectangle 3"/>
          <p:cNvSpPr>
            <a:spLocks noGrp="1" noChangeArrowheads="1"/>
          </p:cNvSpPr>
          <p:nvPr>
            <p:ph idx="1"/>
          </p:nvPr>
        </p:nvSpPr>
        <p:spPr>
          <a:xfrm>
            <a:off x="685800" y="1752600"/>
            <a:ext cx="7543800" cy="4422775"/>
          </a:xfrm>
        </p:spPr>
        <p:txBody>
          <a:bodyPr>
            <a:normAutofit/>
          </a:bodyPr>
          <a:lstStyle/>
          <a:p>
            <a:pPr>
              <a:lnSpc>
                <a:spcPct val="90000"/>
              </a:lnSpc>
            </a:pPr>
            <a:r>
              <a:rPr lang="en-US" b="1" dirty="0"/>
              <a:t>Block:</a:t>
            </a:r>
            <a:r>
              <a:rPr lang="en-US" dirty="0"/>
              <a:t> a physical segment of a disk track holding data, often 4,096 or 512 bytes.</a:t>
            </a:r>
          </a:p>
          <a:p>
            <a:pPr>
              <a:lnSpc>
                <a:spcPct val="90000"/>
              </a:lnSpc>
            </a:pPr>
            <a:r>
              <a:rPr lang="en-US" b="1" dirty="0"/>
              <a:t>Cluster:</a:t>
            </a:r>
            <a:r>
              <a:rPr lang="en-US" dirty="0"/>
              <a:t> a collection of physical blocks treated as one unit by the file system; 1K – 64 K or more. Also called an “allocation unit.”</a:t>
            </a:r>
          </a:p>
        </p:txBody>
      </p:sp>
      <p:sp>
        <p:nvSpPr>
          <p:cNvPr id="4" name="Slide Number Placeholder 3"/>
          <p:cNvSpPr>
            <a:spLocks noGrp="1"/>
          </p:cNvSpPr>
          <p:nvPr>
            <p:ph type="sldNum" sz="quarter" idx="12"/>
          </p:nvPr>
        </p:nvSpPr>
        <p:spPr/>
        <p:txBody>
          <a:bodyPr/>
          <a:lstStyle/>
          <a:p>
            <a:fld id="{CE6CBA24-E18B-42AC-A34E-360F8A268393}" type="slidenum">
              <a:rPr lang="en-US" smtClean="0"/>
              <a:pPr/>
              <a:t>33</a:t>
            </a:fld>
            <a:endParaRPr lang="en-US" dirty="0"/>
          </a:p>
        </p:txBody>
      </p:sp>
    </p:spTree>
    <p:extLst>
      <p:ext uri="{BB962C8B-B14F-4D97-AF65-F5344CB8AC3E}">
        <p14:creationId xmlns:p14="http://schemas.microsoft.com/office/powerpoint/2010/main" val="106097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Directory Structure</a:t>
            </a:r>
          </a:p>
        </p:txBody>
      </p:sp>
      <p:sp>
        <p:nvSpPr>
          <p:cNvPr id="35843" name="Rectangle 3"/>
          <p:cNvSpPr>
            <a:spLocks noGrp="1" noChangeArrowheads="1"/>
          </p:cNvSpPr>
          <p:nvPr>
            <p:ph idx="1"/>
          </p:nvPr>
        </p:nvSpPr>
        <p:spPr/>
        <p:txBody>
          <a:bodyPr/>
          <a:lstStyle/>
          <a:p>
            <a:pPr>
              <a:lnSpc>
                <a:spcPct val="90000"/>
              </a:lnSpc>
            </a:pPr>
            <a:r>
              <a:rPr lang="en-US" sz="2800" dirty="0"/>
              <a:t>Provides a means of organization so that files can be located easily and efficiently.</a:t>
            </a:r>
          </a:p>
          <a:p>
            <a:pPr>
              <a:lnSpc>
                <a:spcPct val="90000"/>
              </a:lnSpc>
            </a:pPr>
            <a:r>
              <a:rPr lang="en-US" sz="2800" dirty="0"/>
              <a:t>Hides the physical devices from the logical view of the files.</a:t>
            </a:r>
          </a:p>
          <a:p>
            <a:pPr>
              <a:lnSpc>
                <a:spcPct val="90000"/>
              </a:lnSpc>
            </a:pPr>
            <a:r>
              <a:rPr lang="en-US" sz="2800" dirty="0"/>
              <a:t>Contains file attributes.</a:t>
            </a:r>
          </a:p>
          <a:p>
            <a:pPr>
              <a:lnSpc>
                <a:spcPct val="90000"/>
              </a:lnSpc>
            </a:pPr>
            <a:r>
              <a:rPr lang="en-US" sz="2800" dirty="0"/>
              <a:t>Links make the </a:t>
            </a:r>
            <a:br>
              <a:rPr lang="en-US" sz="2800" dirty="0"/>
            </a:br>
            <a:r>
              <a:rPr lang="en-US" sz="2800" dirty="0"/>
              <a:t>structure a directed</a:t>
            </a:r>
            <a:br>
              <a:rPr lang="en-US" sz="2800" dirty="0"/>
            </a:br>
            <a:r>
              <a:rPr lang="en-US" sz="2800" dirty="0"/>
              <a:t>acyclic graph. (DAG)</a:t>
            </a:r>
          </a:p>
        </p:txBody>
      </p:sp>
      <p:sp>
        <p:nvSpPr>
          <p:cNvPr id="4" name="Slide Number Placeholder 3"/>
          <p:cNvSpPr>
            <a:spLocks noGrp="1"/>
          </p:cNvSpPr>
          <p:nvPr>
            <p:ph type="sldNum" sz="quarter" idx="12"/>
          </p:nvPr>
        </p:nvSpPr>
        <p:spPr/>
        <p:txBody>
          <a:bodyPr/>
          <a:lstStyle/>
          <a:p>
            <a:fld id="{CE6CBA24-E18B-42AC-A34E-360F8A268393}" type="slidenum">
              <a:rPr lang="en-US" smtClean="0"/>
              <a:pPr/>
              <a:t>34</a:t>
            </a:fld>
            <a:endParaRPr lang="en-US" dirty="0"/>
          </a:p>
        </p:txBody>
      </p:sp>
      <p:pic>
        <p:nvPicPr>
          <p:cNvPr id="2" name="Picture 1" descr="A diagram showing a directory tree.  There is an arrow labeled link connecting two directories on the fourth level.">
            <a:extLst>
              <a:ext uri="{FF2B5EF4-FFF2-40B4-BE49-F238E27FC236}">
                <a16:creationId xmlns:a16="http://schemas.microsoft.com/office/drawing/2014/main" id="{62D233D1-7097-A560-41CA-0EAF335F9121}"/>
              </a:ext>
            </a:extLst>
          </p:cNvPr>
          <p:cNvPicPr>
            <a:picLocks noChangeAspect="1"/>
          </p:cNvPicPr>
          <p:nvPr/>
        </p:nvPicPr>
        <p:blipFill>
          <a:blip r:embed="rId2"/>
          <a:stretch>
            <a:fillRect/>
          </a:stretch>
        </p:blipFill>
        <p:spPr>
          <a:xfrm>
            <a:off x="4600470" y="3235697"/>
            <a:ext cx="3871217" cy="3073028"/>
          </a:xfrm>
          <a:prstGeom prst="rect">
            <a:avLst/>
          </a:prstGeom>
        </p:spPr>
      </p:pic>
      <p:sp>
        <p:nvSpPr>
          <p:cNvPr id="3" name="Oval 2">
            <a:extLst>
              <a:ext uri="{FF2B5EF4-FFF2-40B4-BE49-F238E27FC236}">
                <a16:creationId xmlns:a16="http://schemas.microsoft.com/office/drawing/2014/main" id="{FBDC725C-C5DC-3D4D-1138-ECA15022B10C}"/>
              </a:ext>
            </a:extLst>
          </p:cNvPr>
          <p:cNvSpPr/>
          <p:nvPr/>
        </p:nvSpPr>
        <p:spPr>
          <a:xfrm>
            <a:off x="7086600" y="5334000"/>
            <a:ext cx="6858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431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fade">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500"/>
                                        <p:tgtEl>
                                          <p:spTgt spid="358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3">
                                            <p:txEl>
                                              <p:pRg st="3" end="3"/>
                                            </p:txEl>
                                          </p:spTgt>
                                        </p:tgtEl>
                                        <p:attrNameLst>
                                          <p:attrName>style.visibility</p:attrName>
                                        </p:attrNameLst>
                                      </p:cBhvr>
                                      <p:to>
                                        <p:strVal val="visible"/>
                                      </p:to>
                                    </p:set>
                                    <p:animEffect transition="in" filter="fade">
                                      <p:cBhvr>
                                        <p:cTn id="17" dur="500"/>
                                        <p:tgtEl>
                                          <p:spTgt spid="35843">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Deadlock</a:t>
            </a:r>
          </a:p>
        </p:txBody>
      </p:sp>
      <p:sp>
        <p:nvSpPr>
          <p:cNvPr id="19459" name="Rectangle 3"/>
          <p:cNvSpPr>
            <a:spLocks noGrp="1" noChangeArrowheads="1"/>
          </p:cNvSpPr>
          <p:nvPr>
            <p:ph idx="1"/>
          </p:nvPr>
        </p:nvSpPr>
        <p:spPr>
          <a:xfrm>
            <a:off x="228600" y="1524000"/>
            <a:ext cx="3886200" cy="4879032"/>
          </a:xfrm>
        </p:spPr>
        <p:txBody>
          <a:bodyPr>
            <a:normAutofit lnSpcReduction="10000"/>
          </a:bodyPr>
          <a:lstStyle/>
          <a:p>
            <a:r>
              <a:rPr lang="en-US" dirty="0"/>
              <a:t>Two processes, each having resources that the other needs in order to proceed</a:t>
            </a:r>
          </a:p>
          <a:p>
            <a:r>
              <a:rPr lang="en-US" dirty="0"/>
              <a:t>Mechanisms:</a:t>
            </a:r>
          </a:p>
          <a:p>
            <a:pPr lvl="1"/>
            <a:r>
              <a:rPr lang="en-US" dirty="0"/>
              <a:t>Prevention</a:t>
            </a:r>
          </a:p>
          <a:p>
            <a:pPr lvl="1"/>
            <a:r>
              <a:rPr lang="en-US" dirty="0"/>
              <a:t>Detection and recovery</a:t>
            </a:r>
          </a:p>
        </p:txBody>
      </p:sp>
      <p:sp>
        <p:nvSpPr>
          <p:cNvPr id="6" name="Slide Number Placeholder 5"/>
          <p:cNvSpPr>
            <a:spLocks noGrp="1"/>
          </p:cNvSpPr>
          <p:nvPr>
            <p:ph type="sldNum" sz="quarter" idx="12"/>
          </p:nvPr>
        </p:nvSpPr>
        <p:spPr>
          <a:xfrm>
            <a:off x="7238833" y="6312620"/>
            <a:ext cx="1905167" cy="457696"/>
          </a:xfrm>
        </p:spPr>
        <p:txBody>
          <a:bodyPr/>
          <a:lstStyle/>
          <a:p>
            <a:fld id="{CE6CBA24-E18B-42AC-A34E-360F8A268393}" type="slidenum">
              <a:rPr lang="en-US" smtClean="0"/>
              <a:pPr/>
              <a:t>35</a:t>
            </a:fld>
            <a:endParaRPr lang="en-US" dirty="0"/>
          </a:p>
        </p:txBody>
      </p:sp>
      <p:pic>
        <p:nvPicPr>
          <p:cNvPr id="48130" name="Picture 2" descr="A photograph of an intersection of two multi-lane roads.  Cars have entered the intersection from all four directions, so that every car is blocked by another and none can move. This is called gridlock when applied to traffic.  Gridlock exemplifies the idea of deadlock in operating systems."/>
          <p:cNvPicPr>
            <a:picLocks noChangeAspect="1" noChangeArrowheads="1"/>
          </p:cNvPicPr>
          <p:nvPr/>
        </p:nvPicPr>
        <p:blipFill>
          <a:blip r:embed="rId2" cstate="print"/>
          <a:srcRect/>
          <a:stretch>
            <a:fillRect/>
          </a:stretch>
        </p:blipFill>
        <p:spPr bwMode="auto">
          <a:xfrm>
            <a:off x="4369510" y="2057400"/>
            <a:ext cx="4441115" cy="3629025"/>
          </a:xfrm>
          <a:prstGeom prst="rect">
            <a:avLst/>
          </a:prstGeom>
          <a:noFill/>
          <a:ln w="9525">
            <a:noFill/>
            <a:miter lim="800000"/>
            <a:headEnd/>
            <a:tailEnd/>
          </a:ln>
        </p:spPr>
      </p:pic>
      <p:sp>
        <p:nvSpPr>
          <p:cNvPr id="5" name="TextBox 4"/>
          <p:cNvSpPr txBox="1"/>
          <p:nvPr/>
        </p:nvSpPr>
        <p:spPr>
          <a:xfrm>
            <a:off x="4369510" y="5786735"/>
            <a:ext cx="4576016" cy="461665"/>
          </a:xfrm>
          <a:prstGeom prst="rect">
            <a:avLst/>
          </a:prstGeom>
          <a:noFill/>
        </p:spPr>
        <p:txBody>
          <a:bodyPr wrap="square" rtlCol="0">
            <a:spAutoFit/>
          </a:bodyPr>
          <a:lstStyle/>
          <a:p>
            <a:r>
              <a:rPr lang="en-US" sz="1200" i="1" dirty="0"/>
              <a:t>http://www.cs.nyu.edu/courses/fall08/G22.2250-001/lectures/diagrams/gridlock.jpg</a:t>
            </a:r>
          </a:p>
        </p:txBody>
      </p:sp>
    </p:spTree>
    <p:extLst>
      <p:ext uri="{BB962C8B-B14F-4D97-AF65-F5344CB8AC3E}">
        <p14:creationId xmlns:p14="http://schemas.microsoft.com/office/powerpoint/2010/main" val="52210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Effect transition="in" filter="fade">
                                      <p:cBhvr>
                                        <p:cTn id="7" dur="500"/>
                                        <p:tgtEl>
                                          <p:spTgt spid="1945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9">
                                            <p:txEl>
                                              <p:pRg st="2" end="2"/>
                                            </p:txEl>
                                          </p:spTgt>
                                        </p:tgtEl>
                                        <p:attrNameLst>
                                          <p:attrName>style.visibility</p:attrName>
                                        </p:attrNameLst>
                                      </p:cBhvr>
                                      <p:to>
                                        <p:strVal val="visible"/>
                                      </p:to>
                                    </p:set>
                                    <p:animEffect transition="in" filter="fade">
                                      <p:cBhvr>
                                        <p:cTn id="10" dur="500"/>
                                        <p:tgtEl>
                                          <p:spTgt spid="1945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9459">
                                            <p:txEl>
                                              <p:pRg st="3" end="3"/>
                                            </p:txEl>
                                          </p:spTgt>
                                        </p:tgtEl>
                                        <p:attrNameLst>
                                          <p:attrName>style.visibility</p:attrName>
                                        </p:attrNameLst>
                                      </p:cBhvr>
                                      <p:to>
                                        <p:strVal val="visible"/>
                                      </p:to>
                                    </p:set>
                                    <p:animEffect transition="in" filter="fade">
                                      <p:cBhvr>
                                        <p:cTn id="13"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521B6-B9C6-7616-F5BA-698860DABC6A}"/>
              </a:ext>
            </a:extLst>
          </p:cNvPr>
          <p:cNvSpPr>
            <a:spLocks noGrp="1"/>
          </p:cNvSpPr>
          <p:nvPr>
            <p:ph type="title"/>
          </p:nvPr>
        </p:nvSpPr>
        <p:spPr/>
        <p:txBody>
          <a:bodyPr>
            <a:normAutofit/>
          </a:bodyPr>
          <a:lstStyle/>
          <a:p>
            <a:r>
              <a:rPr lang="en-US" dirty="0"/>
              <a:t>Dealing with Deadlock</a:t>
            </a:r>
          </a:p>
        </p:txBody>
      </p:sp>
      <p:sp>
        <p:nvSpPr>
          <p:cNvPr id="3" name="Content Placeholder 2">
            <a:extLst>
              <a:ext uri="{FF2B5EF4-FFF2-40B4-BE49-F238E27FC236}">
                <a16:creationId xmlns:a16="http://schemas.microsoft.com/office/drawing/2014/main" id="{7B01C2AF-4C2A-3FA3-FEA1-D1A6B6687E3D}"/>
              </a:ext>
            </a:extLst>
          </p:cNvPr>
          <p:cNvSpPr>
            <a:spLocks noGrp="1"/>
          </p:cNvSpPr>
          <p:nvPr>
            <p:ph idx="1"/>
          </p:nvPr>
        </p:nvSpPr>
        <p:spPr/>
        <p:txBody>
          <a:bodyPr/>
          <a:lstStyle/>
          <a:p>
            <a:r>
              <a:rPr lang="en-US" b="1" dirty="0"/>
              <a:t>Prevention:</a:t>
            </a:r>
            <a:r>
              <a:rPr lang="en-US" dirty="0"/>
              <a:t> Programs must request all resources at one time.</a:t>
            </a:r>
          </a:p>
          <a:p>
            <a:r>
              <a:rPr lang="en-US" b="1" dirty="0"/>
              <a:t>Preemption:</a:t>
            </a:r>
            <a:r>
              <a:rPr lang="en-US" dirty="0"/>
              <a:t> Some resources, like memory, are preemptable. The OS can preempt one process by swapping it to disk, freeing its memory, then restarting it later.</a:t>
            </a:r>
          </a:p>
          <a:p>
            <a:r>
              <a:rPr lang="en-US" b="1" dirty="0"/>
              <a:t>Recovery:</a:t>
            </a:r>
            <a:r>
              <a:rPr lang="en-US" dirty="0"/>
              <a:t> If the processes are using non-preemptable resources, the OS must terminate one.</a:t>
            </a:r>
          </a:p>
        </p:txBody>
      </p:sp>
    </p:spTree>
    <p:extLst>
      <p:ext uri="{BB962C8B-B14F-4D97-AF65-F5344CB8AC3E}">
        <p14:creationId xmlns:p14="http://schemas.microsoft.com/office/powerpoint/2010/main" val="2629626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Two Kinds of Virtualization</a:t>
            </a:r>
          </a:p>
        </p:txBody>
      </p:sp>
      <p:sp>
        <p:nvSpPr>
          <p:cNvPr id="3" name="Content Placeholder 2"/>
          <p:cNvSpPr>
            <a:spLocks noGrp="1"/>
          </p:cNvSpPr>
          <p:nvPr>
            <p:ph idx="1"/>
          </p:nvPr>
        </p:nvSpPr>
        <p:spPr/>
        <p:txBody>
          <a:bodyPr>
            <a:normAutofit fontScale="92500" lnSpcReduction="20000"/>
          </a:bodyPr>
          <a:lstStyle/>
          <a:p>
            <a:r>
              <a:rPr lang="en-US" dirty="0"/>
              <a:t>Type I or Native</a:t>
            </a:r>
          </a:p>
          <a:p>
            <a:pPr lvl="1"/>
            <a:r>
              <a:rPr lang="en-US" dirty="0"/>
              <a:t>The hypervisor (virtual machine manager) runs directly on the hardware.</a:t>
            </a:r>
          </a:p>
          <a:p>
            <a:pPr lvl="1"/>
            <a:r>
              <a:rPr lang="en-US" dirty="0"/>
              <a:t>The hypervisor instantiates two or more virtual machines by abstracting the hardware interfaces.</a:t>
            </a:r>
          </a:p>
          <a:p>
            <a:pPr lvl="1"/>
            <a:r>
              <a:rPr lang="en-US" dirty="0"/>
              <a:t>Used mainly on servers.</a:t>
            </a:r>
          </a:p>
          <a:p>
            <a:r>
              <a:rPr lang="en-US" dirty="0"/>
              <a:t>Type II  or Hosted</a:t>
            </a:r>
          </a:p>
          <a:p>
            <a:pPr lvl="1"/>
            <a:r>
              <a:rPr lang="en-US" dirty="0"/>
              <a:t>The virtual machine manager runs as an application of some other operating system.</a:t>
            </a:r>
          </a:p>
          <a:p>
            <a:pPr lvl="1"/>
            <a:r>
              <a:rPr lang="en-US" dirty="0"/>
              <a:t>Used mostly on clients.</a:t>
            </a:r>
          </a:p>
        </p:txBody>
      </p:sp>
      <p:sp>
        <p:nvSpPr>
          <p:cNvPr id="4" name="Slide Number Placeholder 3"/>
          <p:cNvSpPr>
            <a:spLocks noGrp="1"/>
          </p:cNvSpPr>
          <p:nvPr>
            <p:ph type="sldNum" sz="quarter" idx="12"/>
          </p:nvPr>
        </p:nvSpPr>
        <p:spPr/>
        <p:txBody>
          <a:bodyPr/>
          <a:lstStyle/>
          <a:p>
            <a:fld id="{CE6CBA24-E18B-42AC-A34E-360F8A268393}" type="slidenum">
              <a:rPr lang="en-US" smtClean="0"/>
              <a:pPr/>
              <a:t>37</a:t>
            </a:fld>
            <a:endParaRPr lang="en-US" dirty="0"/>
          </a:p>
        </p:txBody>
      </p:sp>
    </p:spTree>
    <p:extLst>
      <p:ext uri="{BB962C8B-B14F-4D97-AF65-F5344CB8AC3E}">
        <p14:creationId xmlns:p14="http://schemas.microsoft.com/office/powerpoint/2010/main" val="205820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00D7B-9CFD-39C4-6990-D3D20068A574}"/>
              </a:ext>
            </a:extLst>
          </p:cNvPr>
          <p:cNvSpPr>
            <a:spLocks noGrp="1"/>
          </p:cNvSpPr>
          <p:nvPr>
            <p:ph type="title"/>
          </p:nvPr>
        </p:nvSpPr>
        <p:spPr/>
        <p:txBody>
          <a:bodyPr/>
          <a:lstStyle/>
          <a:p>
            <a:r>
              <a:rPr lang="en-US" dirty="0"/>
              <a:t>Database Defined</a:t>
            </a:r>
          </a:p>
        </p:txBody>
      </p:sp>
      <p:sp>
        <p:nvSpPr>
          <p:cNvPr id="3" name="Content Placeholder 2">
            <a:extLst>
              <a:ext uri="{FF2B5EF4-FFF2-40B4-BE49-F238E27FC236}">
                <a16:creationId xmlns:a16="http://schemas.microsoft.com/office/drawing/2014/main" id="{9C84BEC9-3127-A182-5E6A-E80D7C79A8E6}"/>
              </a:ext>
            </a:extLst>
          </p:cNvPr>
          <p:cNvSpPr>
            <a:spLocks noGrp="1"/>
          </p:cNvSpPr>
          <p:nvPr>
            <p:ph idx="1"/>
          </p:nvPr>
        </p:nvSpPr>
        <p:spPr/>
        <p:txBody>
          <a:bodyPr/>
          <a:lstStyle/>
          <a:p>
            <a:r>
              <a:rPr lang="en-US" dirty="0"/>
              <a:t>A database is an organized, self-defining collection of logically-related data.</a:t>
            </a:r>
          </a:p>
          <a:p>
            <a:r>
              <a:rPr lang="en-US" b="1" dirty="0"/>
              <a:t>Organized:</a:t>
            </a:r>
            <a:r>
              <a:rPr lang="en-US" dirty="0"/>
              <a:t> structured so that it is easy to store, retrieve and manipulate data.</a:t>
            </a:r>
          </a:p>
          <a:p>
            <a:r>
              <a:rPr lang="en-US" b="1" dirty="0"/>
              <a:t>Self-defining:</a:t>
            </a:r>
            <a:r>
              <a:rPr lang="en-US" dirty="0"/>
              <a:t> The definitions of the data items are stored along with the data. </a:t>
            </a:r>
          </a:p>
          <a:p>
            <a:r>
              <a:rPr lang="en-US" b="1" dirty="0"/>
              <a:t>Logically-related: </a:t>
            </a:r>
            <a:r>
              <a:rPr lang="en-US" dirty="0"/>
              <a:t>The data describe a particular domain of discourse.</a:t>
            </a:r>
          </a:p>
          <a:p>
            <a:r>
              <a:rPr lang="en-US" b="1" dirty="0"/>
              <a:t>Data: </a:t>
            </a:r>
            <a:r>
              <a:rPr lang="en-US" dirty="0"/>
              <a:t>numbers, text, graphics, sound, video.</a:t>
            </a:r>
          </a:p>
        </p:txBody>
      </p:sp>
    </p:spTree>
    <p:extLst>
      <p:ext uri="{BB962C8B-B14F-4D97-AF65-F5344CB8AC3E}">
        <p14:creationId xmlns:p14="http://schemas.microsoft.com/office/powerpoint/2010/main" val="10352648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FD2CF-4BF2-EFC2-67F0-78E3A6B5EB08}"/>
              </a:ext>
            </a:extLst>
          </p:cNvPr>
          <p:cNvSpPr>
            <a:spLocks noGrp="1"/>
          </p:cNvSpPr>
          <p:nvPr>
            <p:ph type="title"/>
          </p:nvPr>
        </p:nvSpPr>
        <p:spPr/>
        <p:txBody>
          <a:bodyPr/>
          <a:lstStyle/>
          <a:p>
            <a:r>
              <a:rPr lang="en-US" dirty="0"/>
              <a:t>The Relational Model</a:t>
            </a:r>
          </a:p>
        </p:txBody>
      </p:sp>
      <p:sp>
        <p:nvSpPr>
          <p:cNvPr id="3" name="Content Placeholder 2">
            <a:extLst>
              <a:ext uri="{FF2B5EF4-FFF2-40B4-BE49-F238E27FC236}">
                <a16:creationId xmlns:a16="http://schemas.microsoft.com/office/drawing/2014/main" id="{4504247C-B1AF-4763-4B3C-090CABAF811F}"/>
              </a:ext>
            </a:extLst>
          </p:cNvPr>
          <p:cNvSpPr>
            <a:spLocks noGrp="1"/>
          </p:cNvSpPr>
          <p:nvPr>
            <p:ph idx="1"/>
          </p:nvPr>
        </p:nvSpPr>
        <p:spPr/>
        <p:txBody>
          <a:bodyPr/>
          <a:lstStyle/>
          <a:p>
            <a:r>
              <a:rPr lang="en-US" dirty="0"/>
              <a:t>Early database systems were network model or hierarchical model.</a:t>
            </a:r>
          </a:p>
          <a:p>
            <a:r>
              <a:rPr lang="en-US" dirty="0"/>
              <a:t>E.F. (Ted) Codd proposed the relational model database in 1970.</a:t>
            </a:r>
          </a:p>
          <a:p>
            <a:r>
              <a:rPr lang="en-US" dirty="0"/>
              <a:t>Data are modeled as tables with rows and columns.</a:t>
            </a:r>
          </a:p>
          <a:p>
            <a:r>
              <a:rPr lang="en-US" dirty="0"/>
              <a:t>For each table, one or more columns comprise a primary key and the presence of the primary key makes each row unique.</a:t>
            </a:r>
          </a:p>
        </p:txBody>
      </p:sp>
    </p:spTree>
    <p:extLst>
      <p:ext uri="{BB962C8B-B14F-4D97-AF65-F5344CB8AC3E}">
        <p14:creationId xmlns:p14="http://schemas.microsoft.com/office/powerpoint/2010/main" val="24491908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470BE-3D3F-1E01-24E3-E4E540FB10A9}"/>
              </a:ext>
            </a:extLst>
          </p:cNvPr>
          <p:cNvSpPr>
            <a:spLocks noGrp="1"/>
          </p:cNvSpPr>
          <p:nvPr>
            <p:ph type="title"/>
          </p:nvPr>
        </p:nvSpPr>
        <p:spPr/>
        <p:txBody>
          <a:bodyPr/>
          <a:lstStyle/>
          <a:p>
            <a:r>
              <a:rPr lang="en-US" dirty="0"/>
              <a:t>Bandwidth, Speed, Latency</a:t>
            </a:r>
          </a:p>
        </p:txBody>
      </p:sp>
      <p:sp>
        <p:nvSpPr>
          <p:cNvPr id="3" name="Content Placeholder 2">
            <a:extLst>
              <a:ext uri="{FF2B5EF4-FFF2-40B4-BE49-F238E27FC236}">
                <a16:creationId xmlns:a16="http://schemas.microsoft.com/office/drawing/2014/main" id="{72A06EA4-F049-873A-3C1A-14CC5C5DAF3A}"/>
              </a:ext>
            </a:extLst>
          </p:cNvPr>
          <p:cNvSpPr>
            <a:spLocks noGrp="1"/>
          </p:cNvSpPr>
          <p:nvPr>
            <p:ph idx="1"/>
          </p:nvPr>
        </p:nvSpPr>
        <p:spPr/>
        <p:txBody>
          <a:bodyPr/>
          <a:lstStyle/>
          <a:p>
            <a:r>
              <a:rPr lang="en-US" b="1" dirty="0"/>
              <a:t>Bandwidth</a:t>
            </a:r>
            <a:r>
              <a:rPr lang="en-US" dirty="0"/>
              <a:t> is the theoretical amount of information a link can carry per second, measured in Hertz.</a:t>
            </a:r>
          </a:p>
          <a:p>
            <a:r>
              <a:rPr lang="en-US" b="1" dirty="0"/>
              <a:t>Speed</a:t>
            </a:r>
            <a:r>
              <a:rPr lang="en-US" dirty="0"/>
              <a:t> is the number of bits per second a link can carry, measured in bits per second.</a:t>
            </a:r>
          </a:p>
          <a:p>
            <a:r>
              <a:rPr lang="en-US" b="1" dirty="0"/>
              <a:t>Latency</a:t>
            </a:r>
            <a:r>
              <a:rPr lang="en-US" dirty="0"/>
              <a:t> is  the delay in transmission as signals pass through the network from source to destination, often measured in milliseconds.</a:t>
            </a:r>
          </a:p>
          <a:p>
            <a:endParaRPr lang="en-US" dirty="0"/>
          </a:p>
        </p:txBody>
      </p:sp>
    </p:spTree>
    <p:extLst>
      <p:ext uri="{BB962C8B-B14F-4D97-AF65-F5344CB8AC3E}">
        <p14:creationId xmlns:p14="http://schemas.microsoft.com/office/powerpoint/2010/main" val="3991776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F39AD-DC53-8185-3CE3-6CCC59ED07DA}"/>
              </a:ext>
            </a:extLst>
          </p:cNvPr>
          <p:cNvSpPr>
            <a:spLocks noGrp="1"/>
          </p:cNvSpPr>
          <p:nvPr>
            <p:ph type="title"/>
          </p:nvPr>
        </p:nvSpPr>
        <p:spPr/>
        <p:txBody>
          <a:bodyPr/>
          <a:lstStyle/>
          <a:p>
            <a:r>
              <a:rPr lang="en-US" dirty="0"/>
              <a:t>The ACID Properties</a:t>
            </a:r>
          </a:p>
        </p:txBody>
      </p:sp>
      <p:sp>
        <p:nvSpPr>
          <p:cNvPr id="3" name="Content Placeholder 2">
            <a:extLst>
              <a:ext uri="{FF2B5EF4-FFF2-40B4-BE49-F238E27FC236}">
                <a16:creationId xmlns:a16="http://schemas.microsoft.com/office/drawing/2014/main" id="{C296A775-0773-5813-236E-31CC4964B706}"/>
              </a:ext>
            </a:extLst>
          </p:cNvPr>
          <p:cNvSpPr>
            <a:spLocks noGrp="1"/>
          </p:cNvSpPr>
          <p:nvPr>
            <p:ph idx="1"/>
          </p:nvPr>
        </p:nvSpPr>
        <p:spPr/>
        <p:txBody>
          <a:bodyPr/>
          <a:lstStyle/>
          <a:p>
            <a:r>
              <a:rPr lang="en-US" dirty="0"/>
              <a:t>For many applications database management systems must have four properties collectively called by the acronym ACID.</a:t>
            </a:r>
          </a:p>
          <a:p>
            <a:r>
              <a:rPr lang="en-US" dirty="0"/>
              <a:t>The properties are:</a:t>
            </a:r>
          </a:p>
          <a:p>
            <a:pPr lvl="1"/>
            <a:r>
              <a:rPr lang="en-US" dirty="0"/>
              <a:t>Atomicity.</a:t>
            </a:r>
          </a:p>
          <a:p>
            <a:pPr lvl="1"/>
            <a:r>
              <a:rPr lang="en-US" dirty="0"/>
              <a:t>Consistency.</a:t>
            </a:r>
          </a:p>
          <a:p>
            <a:pPr lvl="1"/>
            <a:r>
              <a:rPr lang="en-US" dirty="0"/>
              <a:t>Isolation.</a:t>
            </a:r>
          </a:p>
          <a:p>
            <a:pPr lvl="1"/>
            <a:r>
              <a:rPr lang="en-US" dirty="0"/>
              <a:t>Durability.</a:t>
            </a:r>
          </a:p>
        </p:txBody>
      </p:sp>
    </p:spTree>
    <p:extLst>
      <p:ext uri="{BB962C8B-B14F-4D97-AF65-F5344CB8AC3E}">
        <p14:creationId xmlns:p14="http://schemas.microsoft.com/office/powerpoint/2010/main" val="2465042388"/>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DF940-0DDB-404F-3E24-CAC884356F58}"/>
              </a:ext>
            </a:extLst>
          </p:cNvPr>
          <p:cNvSpPr>
            <a:spLocks noGrp="1"/>
          </p:cNvSpPr>
          <p:nvPr>
            <p:ph type="title"/>
          </p:nvPr>
        </p:nvSpPr>
        <p:spPr/>
        <p:txBody>
          <a:bodyPr/>
          <a:lstStyle/>
          <a:p>
            <a:r>
              <a:rPr lang="en-US" dirty="0"/>
              <a:t>Forward Recovery</a:t>
            </a:r>
          </a:p>
        </p:txBody>
      </p:sp>
      <p:sp>
        <p:nvSpPr>
          <p:cNvPr id="3" name="Content Placeholder 2">
            <a:extLst>
              <a:ext uri="{FF2B5EF4-FFF2-40B4-BE49-F238E27FC236}">
                <a16:creationId xmlns:a16="http://schemas.microsoft.com/office/drawing/2014/main" id="{D2A6CD98-91F3-D791-7801-2E7F845B229B}"/>
              </a:ext>
            </a:extLst>
          </p:cNvPr>
          <p:cNvSpPr>
            <a:spLocks noGrp="1"/>
          </p:cNvSpPr>
          <p:nvPr>
            <p:ph idx="1"/>
          </p:nvPr>
        </p:nvSpPr>
        <p:spPr/>
        <p:txBody>
          <a:bodyPr/>
          <a:lstStyle/>
          <a:p>
            <a:r>
              <a:rPr lang="en-US" dirty="0"/>
              <a:t>A failed database is first restored from backup.</a:t>
            </a:r>
          </a:p>
          <a:p>
            <a:r>
              <a:rPr lang="en-US" dirty="0"/>
              <a:t>Then the records from the journal file are applied, in order.</a:t>
            </a:r>
          </a:p>
          <a:p>
            <a:r>
              <a:rPr lang="en-US" dirty="0"/>
              <a:t>The database has been recovered to the point of failure.</a:t>
            </a:r>
          </a:p>
        </p:txBody>
      </p:sp>
    </p:spTree>
    <p:extLst>
      <p:ext uri="{BB962C8B-B14F-4D97-AF65-F5344CB8AC3E}">
        <p14:creationId xmlns:p14="http://schemas.microsoft.com/office/powerpoint/2010/main" val="16210283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880F9-1661-EBAE-E09E-315E3C38FC02}"/>
              </a:ext>
            </a:extLst>
          </p:cNvPr>
          <p:cNvSpPr>
            <a:spLocks noGrp="1"/>
          </p:cNvSpPr>
          <p:nvPr>
            <p:ph type="title"/>
          </p:nvPr>
        </p:nvSpPr>
        <p:spPr/>
        <p:txBody>
          <a:bodyPr/>
          <a:lstStyle/>
          <a:p>
            <a:r>
              <a:rPr lang="en-US" dirty="0"/>
              <a:t>NoSQL Databases</a:t>
            </a:r>
          </a:p>
        </p:txBody>
      </p:sp>
      <p:sp>
        <p:nvSpPr>
          <p:cNvPr id="3" name="Content Placeholder 2">
            <a:extLst>
              <a:ext uri="{FF2B5EF4-FFF2-40B4-BE49-F238E27FC236}">
                <a16:creationId xmlns:a16="http://schemas.microsoft.com/office/drawing/2014/main" id="{3F6BBCBD-2D78-2CE6-8C2A-70A10E682CC2}"/>
              </a:ext>
            </a:extLst>
          </p:cNvPr>
          <p:cNvSpPr>
            <a:spLocks noGrp="1"/>
          </p:cNvSpPr>
          <p:nvPr>
            <p:ph idx="1"/>
          </p:nvPr>
        </p:nvSpPr>
        <p:spPr/>
        <p:txBody>
          <a:bodyPr>
            <a:normAutofit/>
          </a:bodyPr>
          <a:lstStyle/>
          <a:p>
            <a:r>
              <a:rPr lang="en-US" sz="2900" dirty="0"/>
              <a:t>Relational database management systems do several things very well at the cost of overhead in CPU time and I/O operations.</a:t>
            </a:r>
          </a:p>
          <a:p>
            <a:r>
              <a:rPr lang="en-US" sz="2900" dirty="0"/>
              <a:t>The overhead of the relational model becomes significant with databases of millions of rows.</a:t>
            </a:r>
          </a:p>
          <a:p>
            <a:r>
              <a:rPr lang="en-US" sz="2900" dirty="0"/>
              <a:t>That overhead has prompted development of non-relational databases.</a:t>
            </a:r>
          </a:p>
          <a:p>
            <a:r>
              <a:rPr lang="en-US" sz="2900" dirty="0"/>
              <a:t>Often efficiency comes from </a:t>
            </a:r>
            <a:r>
              <a:rPr lang="en-US" sz="2900" dirty="0" err="1"/>
              <a:t>denormalizing</a:t>
            </a:r>
            <a:r>
              <a:rPr lang="en-US" sz="2900" dirty="0"/>
              <a:t> data.</a:t>
            </a:r>
          </a:p>
        </p:txBody>
      </p:sp>
    </p:spTree>
    <p:extLst>
      <p:ext uri="{BB962C8B-B14F-4D97-AF65-F5344CB8AC3E}">
        <p14:creationId xmlns:p14="http://schemas.microsoft.com/office/powerpoint/2010/main" val="1282850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What Does “Secure” Mean?</a:t>
            </a:r>
          </a:p>
        </p:txBody>
      </p:sp>
      <p:sp>
        <p:nvSpPr>
          <p:cNvPr id="22531" name="Rectangle 3"/>
          <p:cNvSpPr>
            <a:spLocks noGrp="1" noChangeArrowheads="1"/>
          </p:cNvSpPr>
          <p:nvPr>
            <p:ph idx="1"/>
          </p:nvPr>
        </p:nvSpPr>
        <p:spPr/>
        <p:txBody>
          <a:bodyPr/>
          <a:lstStyle/>
          <a:p>
            <a:r>
              <a:rPr lang="en-US" dirty="0"/>
              <a:t>A system that does what it is intended to do and </a:t>
            </a:r>
            <a:r>
              <a:rPr lang="en-US" b="1" i="1" dirty="0"/>
              <a:t>nothing else. </a:t>
            </a:r>
            <a:r>
              <a:rPr lang="en-US" sz="2400" i="1" dirty="0"/>
              <a:t>– Charles </a:t>
            </a:r>
            <a:r>
              <a:rPr lang="en-US" sz="2400" i="1" dirty="0" err="1"/>
              <a:t>Pfleeger</a:t>
            </a:r>
            <a:br>
              <a:rPr lang="en-US" sz="2400" i="1" dirty="0"/>
            </a:br>
            <a:endParaRPr lang="en-US" sz="2400" b="1" i="1" dirty="0"/>
          </a:p>
          <a:p>
            <a:r>
              <a:rPr lang="en-US" dirty="0"/>
              <a:t>“A computer is secure if you can depend on it and its software to behave as you expect.”</a:t>
            </a:r>
            <a:br>
              <a:rPr lang="en-US" dirty="0"/>
            </a:br>
            <a:r>
              <a:rPr lang="en-US" dirty="0"/>
              <a:t>			</a:t>
            </a:r>
            <a:r>
              <a:rPr lang="en-US" sz="2400" i="1" dirty="0"/>
              <a:t>– </a:t>
            </a:r>
            <a:r>
              <a:rPr lang="en-US" sz="2400" i="1" dirty="0" err="1"/>
              <a:t>Garfinkle</a:t>
            </a:r>
            <a:r>
              <a:rPr lang="en-US" sz="2400" i="1" dirty="0"/>
              <a:t> and </a:t>
            </a:r>
            <a:r>
              <a:rPr lang="en-US" sz="2400" i="1" dirty="0" err="1"/>
              <a:t>Spafford</a:t>
            </a:r>
            <a:endParaRPr lang="en-US" sz="2400" i="1"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43</a:t>
            </a:fld>
            <a:endParaRPr lang="en-US"/>
          </a:p>
        </p:txBody>
      </p:sp>
    </p:spTree>
    <p:extLst>
      <p:ext uri="{BB962C8B-B14F-4D97-AF65-F5344CB8AC3E}">
        <p14:creationId xmlns:p14="http://schemas.microsoft.com/office/powerpoint/2010/main" val="28532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Specifying Security</a:t>
            </a:r>
          </a:p>
        </p:txBody>
      </p:sp>
      <p:sp>
        <p:nvSpPr>
          <p:cNvPr id="23555" name="Rectangle 3"/>
          <p:cNvSpPr>
            <a:spLocks noGrp="1" noChangeArrowheads="1"/>
          </p:cNvSpPr>
          <p:nvPr>
            <p:ph idx="1"/>
          </p:nvPr>
        </p:nvSpPr>
        <p:spPr/>
        <p:txBody>
          <a:bodyPr>
            <a:normAutofit/>
          </a:bodyPr>
          <a:lstStyle/>
          <a:p>
            <a:r>
              <a:rPr lang="en-US" sz="2900" dirty="0"/>
              <a:t>Security is specified by </a:t>
            </a:r>
            <a:r>
              <a:rPr lang="en-US" sz="2900" b="1" i="1" dirty="0"/>
              <a:t>policy.</a:t>
            </a:r>
          </a:p>
          <a:p>
            <a:r>
              <a:rPr lang="en-US" sz="2900" dirty="0"/>
              <a:t>Policies are organizational laws; they state what must happen, what may happen, and what must not happen.</a:t>
            </a:r>
          </a:p>
          <a:p>
            <a:r>
              <a:rPr lang="en-US" sz="2900" dirty="0"/>
              <a:t>A system the behavior of which does not violate organizational policies is, by definition, secure. </a:t>
            </a:r>
          </a:p>
        </p:txBody>
      </p:sp>
      <p:sp>
        <p:nvSpPr>
          <p:cNvPr id="2" name="Slide Number Placeholder 1"/>
          <p:cNvSpPr>
            <a:spLocks noGrp="1"/>
          </p:cNvSpPr>
          <p:nvPr>
            <p:ph type="sldNum" sz="quarter" idx="12"/>
          </p:nvPr>
        </p:nvSpPr>
        <p:spPr/>
        <p:txBody>
          <a:bodyPr/>
          <a:lstStyle/>
          <a:p>
            <a:fld id="{F866578B-4DEA-4433-8074-C0E1D584D2A6}" type="slidenum">
              <a:rPr lang="en-US" smtClean="0"/>
              <a:pPr/>
              <a:t>44</a:t>
            </a:fld>
            <a:endParaRPr lang="en-US"/>
          </a:p>
        </p:txBody>
      </p:sp>
    </p:spTree>
    <p:extLst>
      <p:ext uri="{BB962C8B-B14F-4D97-AF65-F5344CB8AC3E}">
        <p14:creationId xmlns:p14="http://schemas.microsoft.com/office/powerpoint/2010/main" val="163738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r>
              <a:rPr lang="en-US" dirty="0"/>
              <a:t>Properties of Information Security</a:t>
            </a:r>
          </a:p>
        </p:txBody>
      </p:sp>
      <p:sp>
        <p:nvSpPr>
          <p:cNvPr id="28675" name="Rectangle 3"/>
          <p:cNvSpPr>
            <a:spLocks noGrp="1" noChangeArrowheads="1"/>
          </p:cNvSpPr>
          <p:nvPr>
            <p:ph idx="1"/>
          </p:nvPr>
        </p:nvSpPr>
        <p:spPr/>
        <p:txBody>
          <a:bodyPr>
            <a:normAutofit lnSpcReduction="10000"/>
          </a:bodyPr>
          <a:lstStyle/>
          <a:p>
            <a:r>
              <a:rPr lang="en-US" b="1" dirty="0"/>
              <a:t>Confidentiality</a:t>
            </a:r>
          </a:p>
          <a:p>
            <a:pPr lvl="1"/>
            <a:r>
              <a:rPr lang="en-US" dirty="0"/>
              <a:t>Keeping data and resources hidden from unauthorized personnel</a:t>
            </a:r>
          </a:p>
          <a:p>
            <a:r>
              <a:rPr lang="en-US" b="1" dirty="0"/>
              <a:t>Integrity</a:t>
            </a:r>
          </a:p>
          <a:p>
            <a:pPr lvl="1"/>
            <a:r>
              <a:rPr lang="en-US" dirty="0"/>
              <a:t>Data integrity (integrity)</a:t>
            </a:r>
          </a:p>
          <a:p>
            <a:pPr lvl="1"/>
            <a:r>
              <a:rPr lang="en-US" dirty="0"/>
              <a:t>Origin integrity (authentication)</a:t>
            </a:r>
          </a:p>
          <a:p>
            <a:r>
              <a:rPr lang="en-US" b="1" dirty="0"/>
              <a:t>Availability</a:t>
            </a:r>
          </a:p>
          <a:p>
            <a:pPr lvl="1"/>
            <a:r>
              <a:rPr lang="en-US" dirty="0"/>
              <a:t>Enabling access to data and resources when and where they are needed.</a:t>
            </a:r>
          </a:p>
        </p:txBody>
      </p:sp>
      <p:sp>
        <p:nvSpPr>
          <p:cNvPr id="2" name="Slide Number Placeholder 1"/>
          <p:cNvSpPr>
            <a:spLocks noGrp="1"/>
          </p:cNvSpPr>
          <p:nvPr>
            <p:ph type="sldNum" sz="quarter" idx="12"/>
          </p:nvPr>
        </p:nvSpPr>
        <p:spPr/>
        <p:txBody>
          <a:bodyPr/>
          <a:lstStyle/>
          <a:p>
            <a:fld id="{F866578B-4DEA-4433-8074-C0E1D584D2A6}" type="slidenum">
              <a:rPr lang="en-US" smtClean="0"/>
              <a:pPr/>
              <a:t>45</a:t>
            </a:fld>
            <a:endParaRPr lang="en-US"/>
          </a:p>
        </p:txBody>
      </p:sp>
    </p:spTree>
    <p:extLst>
      <p:ext uri="{BB962C8B-B14F-4D97-AF65-F5344CB8AC3E}">
        <p14:creationId xmlns:p14="http://schemas.microsoft.com/office/powerpoint/2010/main" val="150829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Effect transition="in" filter="fade">
                                      <p:cBhvr>
                                        <p:cTn id="7" dur="500"/>
                                        <p:tgtEl>
                                          <p:spTgt spid="2867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5">
                                            <p:txEl>
                                              <p:pRg st="3" end="3"/>
                                            </p:txEl>
                                          </p:spTgt>
                                        </p:tgtEl>
                                        <p:attrNameLst>
                                          <p:attrName>style.visibility</p:attrName>
                                        </p:attrNameLst>
                                      </p:cBhvr>
                                      <p:to>
                                        <p:strVal val="visible"/>
                                      </p:to>
                                    </p:set>
                                    <p:animEffect transition="in" filter="fade">
                                      <p:cBhvr>
                                        <p:cTn id="10" dur="500"/>
                                        <p:tgtEl>
                                          <p:spTgt spid="28675">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675">
                                            <p:txEl>
                                              <p:pRg st="4" end="4"/>
                                            </p:txEl>
                                          </p:spTgt>
                                        </p:tgtEl>
                                        <p:attrNameLst>
                                          <p:attrName>style.visibility</p:attrName>
                                        </p:attrNameLst>
                                      </p:cBhvr>
                                      <p:to>
                                        <p:strVal val="visible"/>
                                      </p:to>
                                    </p:set>
                                    <p:animEffect transition="in" filter="fade">
                                      <p:cBhvr>
                                        <p:cTn id="13" dur="500"/>
                                        <p:tgtEl>
                                          <p:spTgt spid="28675">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675">
                                            <p:txEl>
                                              <p:pRg st="5" end="5"/>
                                            </p:txEl>
                                          </p:spTgt>
                                        </p:tgtEl>
                                        <p:attrNameLst>
                                          <p:attrName>style.visibility</p:attrName>
                                        </p:attrNameLst>
                                      </p:cBhvr>
                                      <p:to>
                                        <p:strVal val="visible"/>
                                      </p:to>
                                    </p:set>
                                    <p:animEffect transition="in" filter="fade">
                                      <p:cBhvr>
                                        <p:cTn id="18" dur="500"/>
                                        <p:tgtEl>
                                          <p:spTgt spid="28675">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animEffect transition="in" filter="fade">
                                      <p:cBhvr>
                                        <p:cTn id="21" dur="500"/>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3"/>
          <p:cNvSpPr txBox="1">
            <a:spLocks noChangeArrowheads="1"/>
          </p:cNvSpPr>
          <p:nvPr/>
        </p:nvSpPr>
        <p:spPr bwMode="auto">
          <a:xfrm>
            <a:off x="1034256" y="5638800"/>
            <a:ext cx="7086600" cy="307762"/>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sz="1400" i="1" dirty="0"/>
              <a:t>National Security Telecommunications and Information Systems Security Committee</a:t>
            </a:r>
          </a:p>
        </p:txBody>
      </p:sp>
      <p:sp>
        <p:nvSpPr>
          <p:cNvPr id="3" name="Title 2"/>
          <p:cNvSpPr>
            <a:spLocks noGrp="1"/>
          </p:cNvSpPr>
          <p:nvPr>
            <p:ph type="title"/>
          </p:nvPr>
        </p:nvSpPr>
        <p:spPr>
          <a:xfrm>
            <a:off x="228599" y="572436"/>
            <a:ext cx="8686801" cy="960438"/>
          </a:xfrm>
        </p:spPr>
        <p:txBody>
          <a:bodyPr>
            <a:normAutofit fontScale="90000"/>
          </a:bodyPr>
          <a:lstStyle/>
          <a:p>
            <a:r>
              <a:rPr lang="en-US" dirty="0"/>
              <a:t>What Else?  The </a:t>
            </a:r>
            <a:r>
              <a:rPr lang="en-US" dirty="0" err="1"/>
              <a:t>McCumber</a:t>
            </a:r>
            <a:r>
              <a:rPr lang="en-US" dirty="0"/>
              <a:t> Security Model</a:t>
            </a:r>
            <a:br>
              <a:rPr lang="en-US" dirty="0"/>
            </a:br>
            <a:endParaRPr lang="en-US"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46</a:t>
            </a:fld>
            <a:endParaRPr lang="en-US"/>
          </a:p>
        </p:txBody>
      </p:sp>
      <p:pic>
        <p:nvPicPr>
          <p:cNvPr id="5" name="Picture 4" descr="The McCumber Model is a cube drawn in 3D with three visible faces.  The top face is labeled with the properties: confidentiality, integrity, and availability.  The left face is labeled with the three states of information: transmission, storage, and processing.  The right face is labeled with the three controls, arranged vertically: policy, technology, and people.">
            <a:extLst>
              <a:ext uri="{FF2B5EF4-FFF2-40B4-BE49-F238E27FC236}">
                <a16:creationId xmlns:a16="http://schemas.microsoft.com/office/drawing/2014/main" id="{2E9327C9-8BF0-147A-19D1-C9AA6FAD56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942662"/>
            <a:ext cx="4668203" cy="3366569"/>
          </a:xfrm>
          <a:prstGeom prst="rect">
            <a:avLst/>
          </a:prstGeom>
        </p:spPr>
      </p:pic>
    </p:spTree>
    <p:extLst>
      <p:ext uri="{BB962C8B-B14F-4D97-AF65-F5344CB8AC3E}">
        <p14:creationId xmlns:p14="http://schemas.microsoft.com/office/powerpoint/2010/main" val="9680384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Goals of Information Security</a:t>
            </a:r>
          </a:p>
        </p:txBody>
      </p:sp>
      <p:sp>
        <p:nvSpPr>
          <p:cNvPr id="41987" name="Rectangle 3"/>
          <p:cNvSpPr>
            <a:spLocks noGrp="1" noChangeArrowheads="1"/>
          </p:cNvSpPr>
          <p:nvPr>
            <p:ph idx="1"/>
          </p:nvPr>
        </p:nvSpPr>
        <p:spPr/>
        <p:txBody>
          <a:bodyPr/>
          <a:lstStyle/>
          <a:p>
            <a:pPr>
              <a:lnSpc>
                <a:spcPct val="90000"/>
              </a:lnSpc>
            </a:pPr>
            <a:r>
              <a:rPr lang="en-US" b="1" dirty="0"/>
              <a:t>Prevention </a:t>
            </a:r>
            <a:r>
              <a:rPr lang="en-US" dirty="0"/>
              <a:t>Prevent attackers from violating security policy.</a:t>
            </a:r>
          </a:p>
          <a:p>
            <a:pPr>
              <a:lnSpc>
                <a:spcPct val="90000"/>
              </a:lnSpc>
            </a:pPr>
            <a:r>
              <a:rPr lang="en-US" b="1" dirty="0"/>
              <a:t>Detection </a:t>
            </a:r>
            <a:r>
              <a:rPr lang="en-US" dirty="0"/>
              <a:t>Detect attackers’ violation of security policy.</a:t>
            </a:r>
          </a:p>
          <a:p>
            <a:pPr>
              <a:lnSpc>
                <a:spcPct val="90000"/>
              </a:lnSpc>
            </a:pPr>
            <a:r>
              <a:rPr lang="en-US" b="1" dirty="0"/>
              <a:t>Response and Recovery</a:t>
            </a:r>
          </a:p>
          <a:p>
            <a:pPr lvl="1">
              <a:lnSpc>
                <a:spcPct val="90000"/>
              </a:lnSpc>
              <a:spcBef>
                <a:spcPts val="600"/>
              </a:spcBef>
            </a:pPr>
            <a:r>
              <a:rPr lang="en-US" sz="2700" dirty="0"/>
              <a:t>Stop attack, assess and repair damage.</a:t>
            </a:r>
          </a:p>
          <a:p>
            <a:pPr lvl="1">
              <a:lnSpc>
                <a:spcPct val="90000"/>
              </a:lnSpc>
              <a:spcBef>
                <a:spcPts val="600"/>
              </a:spcBef>
            </a:pPr>
            <a:r>
              <a:rPr lang="en-US" sz="2700" dirty="0"/>
              <a:t>Continue to function correctly even if attack succeeds.</a:t>
            </a:r>
          </a:p>
          <a:p>
            <a:pPr lvl="1">
              <a:lnSpc>
                <a:spcPct val="90000"/>
              </a:lnSpc>
              <a:spcBef>
                <a:spcPts val="600"/>
              </a:spcBef>
            </a:pPr>
            <a:r>
              <a:rPr lang="en-US" sz="2700" dirty="0"/>
              <a:t>Return system to a state consistent with policy.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47</a:t>
            </a:fld>
            <a:endParaRPr lang="en-US"/>
          </a:p>
        </p:txBody>
      </p:sp>
    </p:spTree>
    <p:extLst>
      <p:ext uri="{BB962C8B-B14F-4D97-AF65-F5344CB8AC3E}">
        <p14:creationId xmlns:p14="http://schemas.microsoft.com/office/powerpoint/2010/main" val="248175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fade">
                                      <p:cBhvr>
                                        <p:cTn id="12" dur="500"/>
                                        <p:tgtEl>
                                          <p:spTgt spid="4198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animEffect transition="in" filter="fade">
                                      <p:cBhvr>
                                        <p:cTn id="15" dur="500"/>
                                        <p:tgtEl>
                                          <p:spTgt spid="4198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1987">
                                            <p:txEl>
                                              <p:pRg st="4" end="4"/>
                                            </p:txEl>
                                          </p:spTgt>
                                        </p:tgtEl>
                                        <p:attrNameLst>
                                          <p:attrName>style.visibility</p:attrName>
                                        </p:attrNameLst>
                                      </p:cBhvr>
                                      <p:to>
                                        <p:strVal val="visible"/>
                                      </p:to>
                                    </p:set>
                                    <p:animEffect transition="in" filter="fade">
                                      <p:cBhvr>
                                        <p:cTn id="18" dur="500"/>
                                        <p:tgtEl>
                                          <p:spTgt spid="41987">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1987">
                                            <p:txEl>
                                              <p:pRg st="5" end="5"/>
                                            </p:txEl>
                                          </p:spTgt>
                                        </p:tgtEl>
                                        <p:attrNameLst>
                                          <p:attrName>style.visibility</p:attrName>
                                        </p:attrNameLst>
                                      </p:cBhvr>
                                      <p:to>
                                        <p:strVal val="visible"/>
                                      </p:to>
                                    </p:set>
                                    <p:animEffect transition="in" filter="fade">
                                      <p:cBhvr>
                                        <p:cTn id="21" dur="5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Risk Management</a:t>
            </a:r>
          </a:p>
        </p:txBody>
      </p:sp>
      <p:sp>
        <p:nvSpPr>
          <p:cNvPr id="48131" name="Rectangle 3"/>
          <p:cNvSpPr>
            <a:spLocks noGrp="1" noChangeArrowheads="1"/>
          </p:cNvSpPr>
          <p:nvPr>
            <p:ph idx="1"/>
          </p:nvPr>
        </p:nvSpPr>
        <p:spPr/>
        <p:txBody>
          <a:bodyPr/>
          <a:lstStyle/>
          <a:p>
            <a:pPr>
              <a:spcBef>
                <a:spcPts val="600"/>
              </a:spcBef>
            </a:pPr>
            <a:r>
              <a:rPr lang="en-US" dirty="0"/>
              <a:t>Risk management: process of </a:t>
            </a:r>
            <a:r>
              <a:rPr lang="en-US" b="1" dirty="0"/>
              <a:t>identifying</a:t>
            </a:r>
            <a:r>
              <a:rPr lang="en-US" dirty="0"/>
              <a:t> and </a:t>
            </a:r>
            <a:r>
              <a:rPr lang="en-US" b="1" dirty="0"/>
              <a:t>controlling</a:t>
            </a:r>
            <a:r>
              <a:rPr lang="en-US" dirty="0"/>
              <a:t> risks facing an organization.</a:t>
            </a:r>
          </a:p>
          <a:p>
            <a:pPr>
              <a:spcBef>
                <a:spcPts val="600"/>
              </a:spcBef>
            </a:pPr>
            <a:r>
              <a:rPr lang="en-US" dirty="0"/>
              <a:t>Risk identification: process of examining an organization’s current information technology security situation.</a:t>
            </a:r>
          </a:p>
          <a:p>
            <a:pPr>
              <a:spcBef>
                <a:spcPts val="600"/>
              </a:spcBef>
            </a:pPr>
            <a:r>
              <a:rPr lang="en-US" dirty="0"/>
              <a:t>Risk control: applying controls to reduce risks to an organizations data and information systems.</a:t>
            </a:r>
          </a:p>
          <a:p>
            <a:pPr>
              <a:spcBef>
                <a:spcPts val="600"/>
              </a:spcBef>
            </a:pPr>
            <a:r>
              <a:rPr lang="en-US" dirty="0"/>
              <a:t>A cost/benefit approach is often used.</a:t>
            </a:r>
          </a:p>
        </p:txBody>
      </p:sp>
      <p:sp>
        <p:nvSpPr>
          <p:cNvPr id="2" name="Slide Number Placeholder 1"/>
          <p:cNvSpPr>
            <a:spLocks noGrp="1"/>
          </p:cNvSpPr>
          <p:nvPr>
            <p:ph type="sldNum" sz="quarter" idx="12"/>
          </p:nvPr>
        </p:nvSpPr>
        <p:spPr/>
        <p:txBody>
          <a:bodyPr/>
          <a:lstStyle/>
          <a:p>
            <a:fld id="{F866578B-4DEA-4433-8074-C0E1D584D2A6}" type="slidenum">
              <a:rPr lang="en-US" smtClean="0"/>
              <a:pPr/>
              <a:t>48</a:t>
            </a:fld>
            <a:endParaRPr lang="en-US"/>
          </a:p>
        </p:txBody>
      </p:sp>
    </p:spTree>
    <p:extLst>
      <p:ext uri="{BB962C8B-B14F-4D97-AF65-F5344CB8AC3E}">
        <p14:creationId xmlns:p14="http://schemas.microsoft.com/office/powerpoint/2010/main" val="213358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8131">
                                            <p:txEl>
                                              <p:pRg st="3" end="3"/>
                                            </p:txEl>
                                          </p:spTgt>
                                        </p:tgtEl>
                                        <p:attrNameLst>
                                          <p:attrName>style.visibility</p:attrName>
                                        </p:attrNameLst>
                                      </p:cBhvr>
                                      <p:to>
                                        <p:strVal val="visible"/>
                                      </p:to>
                                    </p:set>
                                    <p:animEffect transition="in" filter="fade">
                                      <p:cBhvr>
                                        <p:cTn id="17" dur="500"/>
                                        <p:tgtEl>
                                          <p:spTgt spid="481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Identity</a:t>
            </a:r>
          </a:p>
        </p:txBody>
      </p:sp>
      <p:sp>
        <p:nvSpPr>
          <p:cNvPr id="6147" name="Rectangle 3"/>
          <p:cNvSpPr>
            <a:spLocks noGrp="1" noChangeArrowheads="1"/>
          </p:cNvSpPr>
          <p:nvPr>
            <p:ph idx="1"/>
          </p:nvPr>
        </p:nvSpPr>
        <p:spPr>
          <a:xfrm>
            <a:off x="609600" y="1642869"/>
            <a:ext cx="8229600" cy="4848602"/>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i="1" dirty="0">
                <a:latin typeface="Source Serif Pro" panose="02040603050405020204" pitchFamily="18" charset="0"/>
              </a:rPr>
              <a:t>Principal</a:t>
            </a:r>
            <a:r>
              <a:rPr lang="en-US" sz="3000" dirty="0">
                <a:latin typeface="Source Serif Pro" panose="02040603050405020204" pitchFamily="18" charset="0"/>
              </a:rPr>
              <a:t>: a unique entity, perhaps a person.</a:t>
            </a:r>
          </a:p>
          <a:p>
            <a:r>
              <a:rPr lang="en-US" sz="3000" i="1" dirty="0">
                <a:latin typeface="Source Serif Pro" panose="02040603050405020204" pitchFamily="18" charset="0"/>
              </a:rPr>
              <a:t>Identity</a:t>
            </a:r>
            <a:r>
              <a:rPr lang="en-US" sz="3000" dirty="0">
                <a:latin typeface="Source Serif Pro" panose="02040603050405020204" pitchFamily="18" charset="0"/>
              </a:rPr>
              <a:t>: specifies a principal.</a:t>
            </a:r>
          </a:p>
          <a:p>
            <a:r>
              <a:rPr lang="en-US" sz="3000" i="1" dirty="0">
                <a:latin typeface="Source Serif Pro" panose="02040603050405020204" pitchFamily="18" charset="0"/>
              </a:rPr>
              <a:t>Authentication</a:t>
            </a:r>
            <a:r>
              <a:rPr lang="en-US" sz="3000" dirty="0">
                <a:latin typeface="Source Serif Pro" panose="02040603050405020204" pitchFamily="18" charset="0"/>
              </a:rPr>
              <a:t>: binding of a principal to a representation of identity internal to the system; all access, resource allocation decisions assume binding is correct.</a:t>
            </a:r>
          </a:p>
          <a:p>
            <a:r>
              <a:rPr lang="en-US" sz="3000" dirty="0">
                <a:latin typeface="Source Serif Pro" panose="02040603050405020204" pitchFamily="18" charset="0"/>
              </a:rPr>
              <a:t>Identification:  </a:t>
            </a:r>
            <a:r>
              <a:rPr lang="en-US" sz="3000" i="1" dirty="0">
                <a:latin typeface="Source Serif Pro" panose="02040603050405020204" pitchFamily="18" charset="0"/>
              </a:rPr>
              <a:t>“Who are you?” </a:t>
            </a:r>
            <a:r>
              <a:rPr lang="en-US" sz="3000" dirty="0">
                <a:latin typeface="Source Serif Pro" panose="02040603050405020204" pitchFamily="18" charset="0"/>
              </a:rPr>
              <a:t>[bbrown]</a:t>
            </a:r>
            <a:endParaRPr lang="en-US" sz="3000" i="1" dirty="0">
              <a:latin typeface="Source Serif Pro" panose="02040603050405020204" pitchFamily="18" charset="0"/>
            </a:endParaRPr>
          </a:p>
          <a:p>
            <a:r>
              <a:rPr lang="en-US" sz="3000" dirty="0">
                <a:latin typeface="Source Serif Pro" panose="02040603050405020204" pitchFamily="18" charset="0"/>
              </a:rPr>
              <a:t>Authentication: </a:t>
            </a:r>
            <a:r>
              <a:rPr lang="en-US" sz="3000" i="1" dirty="0">
                <a:latin typeface="Source Serif Pro" panose="02040603050405020204" pitchFamily="18" charset="0"/>
              </a:rPr>
              <a:t>“Prove it!”	 </a:t>
            </a:r>
            <a:r>
              <a:rPr lang="en-US" sz="3000" dirty="0">
                <a:latin typeface="Source Serif Pro" panose="02040603050405020204" pitchFamily="18" charset="0"/>
              </a:rPr>
              <a:t>[xyzzy]</a:t>
            </a:r>
          </a:p>
        </p:txBody>
      </p:sp>
      <p:sp>
        <p:nvSpPr>
          <p:cNvPr id="4" name="Slide Number Placeholder 3"/>
          <p:cNvSpPr>
            <a:spLocks noGrp="1"/>
          </p:cNvSpPr>
          <p:nvPr>
            <p:ph type="sldNum" sz="quarter" idx="12"/>
          </p:nvPr>
        </p:nvSpPr>
        <p:spPr/>
        <p:txBody>
          <a:bodyPr/>
          <a:lstStyle>
            <a:defPPr>
              <a:defRPr lang="en-US"/>
            </a:defPPr>
            <a:lvl1pPr algn="l" rtl="0" eaLnBrk="0" fontAlgn="base" hangingPunct="0">
              <a:spcBef>
                <a:spcPct val="0"/>
              </a:spcBef>
              <a:spcAft>
                <a:spcPct val="0"/>
              </a:spcAft>
              <a:defRPr sz="3442" kern="1200">
                <a:solidFill>
                  <a:schemeClr val="tx1"/>
                </a:solidFill>
                <a:latin typeface="Times New Roman" pitchFamily="18" charset="0"/>
                <a:ea typeface="+mn-ea"/>
                <a:cs typeface="+mn-cs"/>
              </a:defRPr>
            </a:lvl1pPr>
            <a:lvl2pPr marL="655759" algn="l" rtl="0" eaLnBrk="0" fontAlgn="base" hangingPunct="0">
              <a:spcBef>
                <a:spcPct val="0"/>
              </a:spcBef>
              <a:spcAft>
                <a:spcPct val="0"/>
              </a:spcAft>
              <a:defRPr sz="3442" kern="1200">
                <a:solidFill>
                  <a:schemeClr val="tx1"/>
                </a:solidFill>
                <a:latin typeface="Times New Roman" pitchFamily="18" charset="0"/>
                <a:ea typeface="+mn-ea"/>
                <a:cs typeface="+mn-cs"/>
              </a:defRPr>
            </a:lvl2pPr>
            <a:lvl3pPr marL="1311518" algn="l" rtl="0" eaLnBrk="0" fontAlgn="base" hangingPunct="0">
              <a:spcBef>
                <a:spcPct val="0"/>
              </a:spcBef>
              <a:spcAft>
                <a:spcPct val="0"/>
              </a:spcAft>
              <a:defRPr sz="3442" kern="1200">
                <a:solidFill>
                  <a:schemeClr val="tx1"/>
                </a:solidFill>
                <a:latin typeface="Times New Roman" pitchFamily="18" charset="0"/>
                <a:ea typeface="+mn-ea"/>
                <a:cs typeface="+mn-cs"/>
              </a:defRPr>
            </a:lvl3pPr>
            <a:lvl4pPr marL="1967277" algn="l" rtl="0" eaLnBrk="0" fontAlgn="base" hangingPunct="0">
              <a:spcBef>
                <a:spcPct val="0"/>
              </a:spcBef>
              <a:spcAft>
                <a:spcPct val="0"/>
              </a:spcAft>
              <a:defRPr sz="3442" kern="1200">
                <a:solidFill>
                  <a:schemeClr val="tx1"/>
                </a:solidFill>
                <a:latin typeface="Times New Roman" pitchFamily="18" charset="0"/>
                <a:ea typeface="+mn-ea"/>
                <a:cs typeface="+mn-cs"/>
              </a:defRPr>
            </a:lvl4pPr>
            <a:lvl5pPr marL="2623036" algn="l" rtl="0" eaLnBrk="0" fontAlgn="base" hangingPunct="0">
              <a:spcBef>
                <a:spcPct val="0"/>
              </a:spcBef>
              <a:spcAft>
                <a:spcPct val="0"/>
              </a:spcAft>
              <a:defRPr sz="3442" kern="1200">
                <a:solidFill>
                  <a:schemeClr val="tx1"/>
                </a:solidFill>
                <a:latin typeface="Times New Roman" pitchFamily="18" charset="0"/>
                <a:ea typeface="+mn-ea"/>
                <a:cs typeface="+mn-cs"/>
              </a:defRPr>
            </a:lvl5pPr>
            <a:lvl6pPr marL="3278795" algn="l" defTabSz="1311518" rtl="0" eaLnBrk="1" latinLnBrk="0" hangingPunct="1">
              <a:defRPr sz="3442" kern="1200">
                <a:solidFill>
                  <a:schemeClr val="tx1"/>
                </a:solidFill>
                <a:latin typeface="Times New Roman" pitchFamily="18" charset="0"/>
                <a:ea typeface="+mn-ea"/>
                <a:cs typeface="+mn-cs"/>
              </a:defRPr>
            </a:lvl6pPr>
            <a:lvl7pPr marL="3934554" algn="l" defTabSz="1311518" rtl="0" eaLnBrk="1" latinLnBrk="0" hangingPunct="1">
              <a:defRPr sz="3442" kern="1200">
                <a:solidFill>
                  <a:schemeClr val="tx1"/>
                </a:solidFill>
                <a:latin typeface="Times New Roman" pitchFamily="18" charset="0"/>
                <a:ea typeface="+mn-ea"/>
                <a:cs typeface="+mn-cs"/>
              </a:defRPr>
            </a:lvl7pPr>
            <a:lvl8pPr marL="4590314" algn="l" defTabSz="1311518" rtl="0" eaLnBrk="1" latinLnBrk="0" hangingPunct="1">
              <a:defRPr sz="3442" kern="1200">
                <a:solidFill>
                  <a:schemeClr val="tx1"/>
                </a:solidFill>
                <a:latin typeface="Times New Roman" pitchFamily="18" charset="0"/>
                <a:ea typeface="+mn-ea"/>
                <a:cs typeface="+mn-cs"/>
              </a:defRPr>
            </a:lvl8pPr>
            <a:lvl9pPr marL="5246072" algn="l" defTabSz="1311518" rtl="0" eaLnBrk="1" latinLnBrk="0" hangingPunct="1">
              <a:defRPr sz="3442" kern="1200">
                <a:solidFill>
                  <a:schemeClr val="tx1"/>
                </a:solidFill>
                <a:latin typeface="Times New Roman" pitchFamily="18" charset="0"/>
                <a:ea typeface="+mn-ea"/>
                <a:cs typeface="+mn-cs"/>
              </a:defRPr>
            </a:lvl9pPr>
          </a:lstStyle>
          <a:p>
            <a:pPr algn="r">
              <a:defRPr/>
            </a:pPr>
            <a:fld id="{10C49E6D-AD3C-4795-A74E-318078446730}" type="slidenum">
              <a:rPr lang="en-US" sz="1400" smtClean="0">
                <a:latin typeface="+mj-lt"/>
              </a:rPr>
              <a:pPr algn="r">
                <a:defRPr/>
              </a:pPr>
              <a:t>49</a:t>
            </a:fld>
            <a:endParaRPr lang="en-US" sz="1400" dirty="0">
              <a:latin typeface="+mj-lt"/>
            </a:endParaRPr>
          </a:p>
        </p:txBody>
      </p:sp>
    </p:spTree>
    <p:extLst>
      <p:ext uri="{BB962C8B-B14F-4D97-AF65-F5344CB8AC3E}">
        <p14:creationId xmlns:p14="http://schemas.microsoft.com/office/powerpoint/2010/main" val="123476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500"/>
                                        <p:tgtEl>
                                          <p:spTgt spid="61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fade">
                                      <p:cBhvr>
                                        <p:cTn id="12" dur="500"/>
                                        <p:tgtEl>
                                          <p:spTgt spid="61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fade">
                                      <p:cBhvr>
                                        <p:cTn id="17" dur="500"/>
                                        <p:tgtEl>
                                          <p:spTgt spid="61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fade">
                                      <p:cBhvr>
                                        <p:cTn id="2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Advantages of Packets</a:t>
            </a:r>
          </a:p>
        </p:txBody>
      </p:sp>
      <p:sp>
        <p:nvSpPr>
          <p:cNvPr id="13315" name="Rectangle 3"/>
          <p:cNvSpPr>
            <a:spLocks noGrp="1" noChangeArrowheads="1"/>
          </p:cNvSpPr>
          <p:nvPr>
            <p:ph idx="1"/>
          </p:nvPr>
        </p:nvSpPr>
        <p:spPr>
          <a:xfrm>
            <a:off x="457200" y="1600200"/>
            <a:ext cx="8534400" cy="4572000"/>
          </a:xfrm>
        </p:spPr>
        <p:txBody>
          <a:bodyPr>
            <a:noAutofit/>
          </a:bodyPr>
          <a:lstStyle/>
          <a:p>
            <a:pPr>
              <a:lnSpc>
                <a:spcPct val="90000"/>
              </a:lnSpc>
            </a:pPr>
            <a:r>
              <a:rPr lang="en-US" sz="2800" dirty="0"/>
              <a:t>Increases channel utilization efficiency.</a:t>
            </a:r>
          </a:p>
          <a:p>
            <a:pPr>
              <a:lnSpc>
                <a:spcPct val="90000"/>
              </a:lnSpc>
            </a:pPr>
            <a:r>
              <a:rPr lang="en-US" sz="2800" dirty="0"/>
              <a:t>Alternative to dedicating a channel for the entire length of the message.</a:t>
            </a:r>
          </a:p>
          <a:p>
            <a:pPr>
              <a:lnSpc>
                <a:spcPct val="90000"/>
              </a:lnSpc>
            </a:pPr>
            <a:r>
              <a:rPr lang="en-US" sz="2800" dirty="0"/>
              <a:t>Packets from several sources can share a channel.</a:t>
            </a:r>
          </a:p>
          <a:p>
            <a:pPr>
              <a:lnSpc>
                <a:spcPct val="90000"/>
              </a:lnSpc>
            </a:pPr>
            <a:r>
              <a:rPr lang="en-US" sz="2800" dirty="0"/>
              <a:t>Each sender/receiver pair appears to have a channel to itself.</a:t>
            </a:r>
          </a:p>
          <a:p>
            <a:pPr>
              <a:lnSpc>
                <a:spcPct val="90000"/>
              </a:lnSpc>
            </a:pPr>
            <a:r>
              <a:rPr lang="en-US" sz="2800" dirty="0"/>
              <a:t>Receiving computer can process an entire block of data instead of a character or byte at a time.</a:t>
            </a:r>
          </a:p>
          <a:p>
            <a:pPr marL="0" indent="0">
              <a:lnSpc>
                <a:spcPct val="90000"/>
              </a:lnSpc>
              <a:buNone/>
            </a:pPr>
            <a:endParaRPr lang="en-US" sz="2700" dirty="0"/>
          </a:p>
        </p:txBody>
      </p:sp>
      <p:sp>
        <p:nvSpPr>
          <p:cNvPr id="13316" name="Slide Number Placeholder 6"/>
          <p:cNvSpPr>
            <a:spLocks noGrp="1"/>
          </p:cNvSpPr>
          <p:nvPr>
            <p:ph type="sldNum" sz="quarter" idx="12"/>
          </p:nvPr>
        </p:nvSpPr>
        <p:spPr>
          <a:noFill/>
        </p:spPr>
        <p:txBody>
          <a:bodyPr/>
          <a:lstStyle/>
          <a:p>
            <a:fld id="{85EB5A4C-9BBF-4462-9DDF-E540F21D1969}" type="slidenum">
              <a:rPr lang="en-US" smtClean="0"/>
              <a:pPr/>
              <a:t>5</a:t>
            </a:fld>
            <a:endParaRPr lang="en-US" dirty="0"/>
          </a:p>
        </p:txBody>
      </p:sp>
    </p:spTree>
    <p:extLst>
      <p:ext uri="{BB962C8B-B14F-4D97-AF65-F5344CB8AC3E}">
        <p14:creationId xmlns:p14="http://schemas.microsoft.com/office/powerpoint/2010/main" val="192165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500"/>
                                        <p:tgtEl>
                                          <p:spTgt spid="13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fade">
                                      <p:cBhvr>
                                        <p:cTn id="12" dur="500"/>
                                        <p:tgtEl>
                                          <p:spTgt spid="13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fade">
                                      <p:cBhvr>
                                        <p:cTn id="17" dur="500"/>
                                        <p:tgtEl>
                                          <p:spTgt spid="13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fade">
                                      <p:cBhvr>
                                        <p:cTn id="22" dur="5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Authenticating Identity</a:t>
            </a:r>
          </a:p>
        </p:txBody>
      </p:sp>
      <p:sp>
        <p:nvSpPr>
          <p:cNvPr id="7171"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buFontTx/>
              <a:buNone/>
            </a:pPr>
            <a:r>
              <a:rPr lang="en-US" dirty="0">
                <a:latin typeface="Source Serif Pro" panose="02040603050405020204" pitchFamily="18" charset="0"/>
              </a:rPr>
              <a:t>One or more of the following </a:t>
            </a:r>
            <a:r>
              <a:rPr lang="en-US" i="1" dirty="0">
                <a:latin typeface="Source Serif Pro" panose="02040603050405020204" pitchFamily="18" charset="0"/>
              </a:rPr>
              <a:t>factors</a:t>
            </a:r>
          </a:p>
          <a:p>
            <a:pPr lvl="1"/>
            <a:r>
              <a:rPr lang="en-US" dirty="0">
                <a:latin typeface="Source Serif Pro" panose="02040603050405020204" pitchFamily="18" charset="0"/>
              </a:rPr>
              <a:t>Something you </a:t>
            </a:r>
            <a:r>
              <a:rPr lang="en-US" b="1" dirty="0">
                <a:latin typeface="Source Serif Pro" panose="02040603050405020204" pitchFamily="18" charset="0"/>
              </a:rPr>
              <a:t>know</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password)</a:t>
            </a:r>
          </a:p>
          <a:p>
            <a:pPr lvl="1"/>
            <a:r>
              <a:rPr lang="en-US" dirty="0">
                <a:latin typeface="Source Serif Pro" panose="02040603050405020204" pitchFamily="18" charset="0"/>
              </a:rPr>
              <a:t>Something you </a:t>
            </a:r>
            <a:r>
              <a:rPr lang="en-US" b="1" dirty="0">
                <a:latin typeface="Source Serif Pro" panose="02040603050405020204" pitchFamily="18" charset="0"/>
              </a:rPr>
              <a:t>have</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badge, smart card)</a:t>
            </a:r>
          </a:p>
          <a:p>
            <a:pPr lvl="1"/>
            <a:r>
              <a:rPr lang="en-US" dirty="0">
                <a:latin typeface="Source Serif Pro" panose="02040603050405020204" pitchFamily="18" charset="0"/>
              </a:rPr>
              <a:t>Something you </a:t>
            </a:r>
            <a:r>
              <a:rPr lang="en-US" b="1" dirty="0">
                <a:latin typeface="Source Serif Pro" panose="02040603050405020204" pitchFamily="18" charset="0"/>
              </a:rPr>
              <a:t>are</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fingerprints, retinal characteristics)</a:t>
            </a:r>
          </a:p>
          <a:p>
            <a:pPr>
              <a:buFontTx/>
              <a:buNone/>
            </a:pPr>
            <a:r>
              <a:rPr lang="en-US" i="1" dirty="0">
                <a:latin typeface="Source Serif Pro" panose="02040603050405020204" pitchFamily="18" charset="0"/>
              </a:rPr>
              <a:t>Multi-factor authentication: </a:t>
            </a:r>
            <a:r>
              <a:rPr lang="en-US" dirty="0">
                <a:latin typeface="Source Serif Pro" panose="02040603050405020204" pitchFamily="18" charset="0"/>
              </a:rPr>
              <a:t>Two or more authenticators, </a:t>
            </a:r>
            <a:r>
              <a:rPr lang="en-US" i="1" dirty="0">
                <a:latin typeface="Source Serif Pro" panose="02040603050405020204" pitchFamily="18" charset="0"/>
              </a:rPr>
              <a:t>e.g.</a:t>
            </a:r>
            <a:r>
              <a:rPr lang="en-US" dirty="0">
                <a:latin typeface="Source Serif Pro" panose="02040603050405020204" pitchFamily="18" charset="0"/>
              </a:rPr>
              <a:t> something you know and something you have, such as password and smart-card.</a:t>
            </a:r>
          </a:p>
        </p:txBody>
      </p:sp>
      <p:sp>
        <p:nvSpPr>
          <p:cNvPr id="4" name="Slide Number Placeholder 3"/>
          <p:cNvSpPr>
            <a:spLocks noGrp="1"/>
          </p:cNvSpPr>
          <p:nvPr>
            <p:ph type="sldNum" sz="quarter" idx="12"/>
          </p:nvPr>
        </p:nvSpPr>
        <p:spPr/>
        <p:txBody>
          <a:bodyPr/>
          <a:lstStyle>
            <a:defPPr>
              <a:defRPr lang="en-US"/>
            </a:defPPr>
            <a:lvl1pPr algn="l" rtl="0" eaLnBrk="0" fontAlgn="base" hangingPunct="0">
              <a:spcBef>
                <a:spcPct val="0"/>
              </a:spcBef>
              <a:spcAft>
                <a:spcPct val="0"/>
              </a:spcAft>
              <a:defRPr sz="3442" kern="1200">
                <a:solidFill>
                  <a:schemeClr val="tx1"/>
                </a:solidFill>
                <a:latin typeface="Times New Roman" pitchFamily="18" charset="0"/>
                <a:ea typeface="+mn-ea"/>
                <a:cs typeface="+mn-cs"/>
              </a:defRPr>
            </a:lvl1pPr>
            <a:lvl2pPr marL="655759" algn="l" rtl="0" eaLnBrk="0" fontAlgn="base" hangingPunct="0">
              <a:spcBef>
                <a:spcPct val="0"/>
              </a:spcBef>
              <a:spcAft>
                <a:spcPct val="0"/>
              </a:spcAft>
              <a:defRPr sz="3442" kern="1200">
                <a:solidFill>
                  <a:schemeClr val="tx1"/>
                </a:solidFill>
                <a:latin typeface="Times New Roman" pitchFamily="18" charset="0"/>
                <a:ea typeface="+mn-ea"/>
                <a:cs typeface="+mn-cs"/>
              </a:defRPr>
            </a:lvl2pPr>
            <a:lvl3pPr marL="1311518" algn="l" rtl="0" eaLnBrk="0" fontAlgn="base" hangingPunct="0">
              <a:spcBef>
                <a:spcPct val="0"/>
              </a:spcBef>
              <a:spcAft>
                <a:spcPct val="0"/>
              </a:spcAft>
              <a:defRPr sz="3442" kern="1200">
                <a:solidFill>
                  <a:schemeClr val="tx1"/>
                </a:solidFill>
                <a:latin typeface="Times New Roman" pitchFamily="18" charset="0"/>
                <a:ea typeface="+mn-ea"/>
                <a:cs typeface="+mn-cs"/>
              </a:defRPr>
            </a:lvl3pPr>
            <a:lvl4pPr marL="1967277" algn="l" rtl="0" eaLnBrk="0" fontAlgn="base" hangingPunct="0">
              <a:spcBef>
                <a:spcPct val="0"/>
              </a:spcBef>
              <a:spcAft>
                <a:spcPct val="0"/>
              </a:spcAft>
              <a:defRPr sz="3442" kern="1200">
                <a:solidFill>
                  <a:schemeClr val="tx1"/>
                </a:solidFill>
                <a:latin typeface="Times New Roman" pitchFamily="18" charset="0"/>
                <a:ea typeface="+mn-ea"/>
                <a:cs typeface="+mn-cs"/>
              </a:defRPr>
            </a:lvl4pPr>
            <a:lvl5pPr marL="2623036" algn="l" rtl="0" eaLnBrk="0" fontAlgn="base" hangingPunct="0">
              <a:spcBef>
                <a:spcPct val="0"/>
              </a:spcBef>
              <a:spcAft>
                <a:spcPct val="0"/>
              </a:spcAft>
              <a:defRPr sz="3442" kern="1200">
                <a:solidFill>
                  <a:schemeClr val="tx1"/>
                </a:solidFill>
                <a:latin typeface="Times New Roman" pitchFamily="18" charset="0"/>
                <a:ea typeface="+mn-ea"/>
                <a:cs typeface="+mn-cs"/>
              </a:defRPr>
            </a:lvl5pPr>
            <a:lvl6pPr marL="3278795" algn="l" defTabSz="1311518" rtl="0" eaLnBrk="1" latinLnBrk="0" hangingPunct="1">
              <a:defRPr sz="3442" kern="1200">
                <a:solidFill>
                  <a:schemeClr val="tx1"/>
                </a:solidFill>
                <a:latin typeface="Times New Roman" pitchFamily="18" charset="0"/>
                <a:ea typeface="+mn-ea"/>
                <a:cs typeface="+mn-cs"/>
              </a:defRPr>
            </a:lvl6pPr>
            <a:lvl7pPr marL="3934554" algn="l" defTabSz="1311518" rtl="0" eaLnBrk="1" latinLnBrk="0" hangingPunct="1">
              <a:defRPr sz="3442" kern="1200">
                <a:solidFill>
                  <a:schemeClr val="tx1"/>
                </a:solidFill>
                <a:latin typeface="Times New Roman" pitchFamily="18" charset="0"/>
                <a:ea typeface="+mn-ea"/>
                <a:cs typeface="+mn-cs"/>
              </a:defRPr>
            </a:lvl7pPr>
            <a:lvl8pPr marL="4590314" algn="l" defTabSz="1311518" rtl="0" eaLnBrk="1" latinLnBrk="0" hangingPunct="1">
              <a:defRPr sz="3442" kern="1200">
                <a:solidFill>
                  <a:schemeClr val="tx1"/>
                </a:solidFill>
                <a:latin typeface="Times New Roman" pitchFamily="18" charset="0"/>
                <a:ea typeface="+mn-ea"/>
                <a:cs typeface="+mn-cs"/>
              </a:defRPr>
            </a:lvl8pPr>
            <a:lvl9pPr marL="5246072" algn="l" defTabSz="1311518" rtl="0" eaLnBrk="1" latinLnBrk="0" hangingPunct="1">
              <a:defRPr sz="3442" kern="1200">
                <a:solidFill>
                  <a:schemeClr val="tx1"/>
                </a:solidFill>
                <a:latin typeface="Times New Roman" pitchFamily="18" charset="0"/>
                <a:ea typeface="+mn-ea"/>
                <a:cs typeface="+mn-cs"/>
              </a:defRPr>
            </a:lvl9pPr>
          </a:lstStyle>
          <a:p>
            <a:pPr algn="r">
              <a:defRPr/>
            </a:pPr>
            <a:fld id="{10C49E6D-AD3C-4795-A74E-318078446730}" type="slidenum">
              <a:rPr lang="en-US" sz="1400" smtClean="0">
                <a:latin typeface="+mj-lt"/>
              </a:rPr>
              <a:pPr algn="r">
                <a:defRPr/>
              </a:pPr>
              <a:t>50</a:t>
            </a:fld>
            <a:endParaRPr lang="en-US" sz="1400" dirty="0">
              <a:latin typeface="+mj-lt"/>
            </a:endParaRPr>
          </a:p>
        </p:txBody>
      </p:sp>
    </p:spTree>
    <p:extLst>
      <p:ext uri="{BB962C8B-B14F-4D97-AF65-F5344CB8AC3E}">
        <p14:creationId xmlns:p14="http://schemas.microsoft.com/office/powerpoint/2010/main" val="3420128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500"/>
                                        <p:tgtEl>
                                          <p:spTgt spid="71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fade">
                                      <p:cBhvr>
                                        <p:cTn id="12" dur="5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Effect transition="in" filter="fade">
                                      <p:cBhvr>
                                        <p:cTn id="17" dur="500"/>
                                        <p:tgtEl>
                                          <p:spTgt spid="71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171">
                                            <p:txEl>
                                              <p:pRg st="4" end="4"/>
                                            </p:txEl>
                                          </p:spTgt>
                                        </p:tgtEl>
                                        <p:attrNameLst>
                                          <p:attrName>style.visibility</p:attrName>
                                        </p:attrNameLst>
                                      </p:cBhvr>
                                      <p:to>
                                        <p:strVal val="visible"/>
                                      </p:to>
                                    </p:set>
                                    <p:animEffect transition="in" filter="fade">
                                      <p:cBhvr>
                                        <p:cTn id="22"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“Knowledge-Based Authentication”</a:t>
            </a:r>
          </a:p>
        </p:txBody>
      </p:sp>
      <p:sp>
        <p:nvSpPr>
          <p:cNvPr id="3" name="Content Placeholder 2"/>
          <p:cNvSpPr>
            <a:spLocks noGrp="1"/>
          </p:cNvSpPr>
          <p:nvPr>
            <p:ph idx="1"/>
          </p:nvPr>
        </p:nvSpPr>
        <p:spPr>
          <a:xfrm>
            <a:off x="642511" y="1600201"/>
            <a:ext cx="8042243" cy="4525963"/>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A thoroughly bogus idea!</a:t>
            </a:r>
          </a:p>
          <a:p>
            <a:r>
              <a:rPr lang="en-US" sz="3000" dirty="0">
                <a:latin typeface="Source Serif Pro" panose="02040603050405020204" pitchFamily="18" charset="0"/>
              </a:rPr>
              <a:t>Premise: Only you will know things like:</a:t>
            </a:r>
          </a:p>
          <a:p>
            <a:pPr lvl="1"/>
            <a:r>
              <a:rPr lang="en-US" sz="3000" dirty="0">
                <a:latin typeface="Source Serif Pro" panose="02040603050405020204" pitchFamily="18" charset="0"/>
              </a:rPr>
              <a:t>Your former address</a:t>
            </a:r>
          </a:p>
          <a:p>
            <a:pPr lvl="1"/>
            <a:r>
              <a:rPr lang="en-US" sz="3000" dirty="0">
                <a:latin typeface="Source Serif Pro" panose="02040603050405020204" pitchFamily="18" charset="0"/>
              </a:rPr>
              <a:t>Your mother’s maiden name</a:t>
            </a:r>
          </a:p>
          <a:p>
            <a:pPr lvl="1"/>
            <a:r>
              <a:rPr lang="en-US" sz="3000" dirty="0">
                <a:latin typeface="Source Serif Pro" panose="02040603050405020204" pitchFamily="18" charset="0"/>
              </a:rPr>
              <a:t>Your Social Security Number.</a:t>
            </a:r>
          </a:p>
          <a:p>
            <a:r>
              <a:rPr lang="en-US" sz="3000" dirty="0">
                <a:latin typeface="Source Serif Pro" panose="02040603050405020204" pitchFamily="18" charset="0"/>
              </a:rPr>
              <a:t>All of these can be researched.</a:t>
            </a:r>
          </a:p>
          <a:p>
            <a:r>
              <a:rPr lang="en-US" sz="3000" b="1" dirty="0">
                <a:latin typeface="Source Serif Pro" panose="02040603050405020204" pitchFamily="18" charset="0"/>
              </a:rPr>
              <a:t>Authenticators should never be researchable! </a:t>
            </a:r>
          </a:p>
        </p:txBody>
      </p:sp>
      <p:sp>
        <p:nvSpPr>
          <p:cNvPr id="4" name="Slide Number Placeholder 3"/>
          <p:cNvSpPr>
            <a:spLocks noGrp="1"/>
          </p:cNvSpPr>
          <p:nvPr>
            <p:ph type="sldNum" sz="quarter" idx="12"/>
          </p:nvPr>
        </p:nvSpPr>
        <p:spPr/>
        <p:txBody>
          <a:bodyPr/>
          <a:lstStyle>
            <a:defPPr>
              <a:defRPr lang="en-US"/>
            </a:defPPr>
            <a:lvl1pPr algn="l" rtl="0" eaLnBrk="0" fontAlgn="base" hangingPunct="0">
              <a:spcBef>
                <a:spcPct val="0"/>
              </a:spcBef>
              <a:spcAft>
                <a:spcPct val="0"/>
              </a:spcAft>
              <a:defRPr sz="3442" kern="1200">
                <a:solidFill>
                  <a:schemeClr val="tx1"/>
                </a:solidFill>
                <a:latin typeface="Times New Roman" pitchFamily="18" charset="0"/>
                <a:ea typeface="+mn-ea"/>
                <a:cs typeface="+mn-cs"/>
              </a:defRPr>
            </a:lvl1pPr>
            <a:lvl2pPr marL="655759" algn="l" rtl="0" eaLnBrk="0" fontAlgn="base" hangingPunct="0">
              <a:spcBef>
                <a:spcPct val="0"/>
              </a:spcBef>
              <a:spcAft>
                <a:spcPct val="0"/>
              </a:spcAft>
              <a:defRPr sz="3442" kern="1200">
                <a:solidFill>
                  <a:schemeClr val="tx1"/>
                </a:solidFill>
                <a:latin typeface="Times New Roman" pitchFamily="18" charset="0"/>
                <a:ea typeface="+mn-ea"/>
                <a:cs typeface="+mn-cs"/>
              </a:defRPr>
            </a:lvl2pPr>
            <a:lvl3pPr marL="1311518" algn="l" rtl="0" eaLnBrk="0" fontAlgn="base" hangingPunct="0">
              <a:spcBef>
                <a:spcPct val="0"/>
              </a:spcBef>
              <a:spcAft>
                <a:spcPct val="0"/>
              </a:spcAft>
              <a:defRPr sz="3442" kern="1200">
                <a:solidFill>
                  <a:schemeClr val="tx1"/>
                </a:solidFill>
                <a:latin typeface="Times New Roman" pitchFamily="18" charset="0"/>
                <a:ea typeface="+mn-ea"/>
                <a:cs typeface="+mn-cs"/>
              </a:defRPr>
            </a:lvl3pPr>
            <a:lvl4pPr marL="1967277" algn="l" rtl="0" eaLnBrk="0" fontAlgn="base" hangingPunct="0">
              <a:spcBef>
                <a:spcPct val="0"/>
              </a:spcBef>
              <a:spcAft>
                <a:spcPct val="0"/>
              </a:spcAft>
              <a:defRPr sz="3442" kern="1200">
                <a:solidFill>
                  <a:schemeClr val="tx1"/>
                </a:solidFill>
                <a:latin typeface="Times New Roman" pitchFamily="18" charset="0"/>
                <a:ea typeface="+mn-ea"/>
                <a:cs typeface="+mn-cs"/>
              </a:defRPr>
            </a:lvl4pPr>
            <a:lvl5pPr marL="2623036" algn="l" rtl="0" eaLnBrk="0" fontAlgn="base" hangingPunct="0">
              <a:spcBef>
                <a:spcPct val="0"/>
              </a:spcBef>
              <a:spcAft>
                <a:spcPct val="0"/>
              </a:spcAft>
              <a:defRPr sz="3442" kern="1200">
                <a:solidFill>
                  <a:schemeClr val="tx1"/>
                </a:solidFill>
                <a:latin typeface="Times New Roman" pitchFamily="18" charset="0"/>
                <a:ea typeface="+mn-ea"/>
                <a:cs typeface="+mn-cs"/>
              </a:defRPr>
            </a:lvl5pPr>
            <a:lvl6pPr marL="3278795" algn="l" defTabSz="1311518" rtl="0" eaLnBrk="1" latinLnBrk="0" hangingPunct="1">
              <a:defRPr sz="3442" kern="1200">
                <a:solidFill>
                  <a:schemeClr val="tx1"/>
                </a:solidFill>
                <a:latin typeface="Times New Roman" pitchFamily="18" charset="0"/>
                <a:ea typeface="+mn-ea"/>
                <a:cs typeface="+mn-cs"/>
              </a:defRPr>
            </a:lvl6pPr>
            <a:lvl7pPr marL="3934554" algn="l" defTabSz="1311518" rtl="0" eaLnBrk="1" latinLnBrk="0" hangingPunct="1">
              <a:defRPr sz="3442" kern="1200">
                <a:solidFill>
                  <a:schemeClr val="tx1"/>
                </a:solidFill>
                <a:latin typeface="Times New Roman" pitchFamily="18" charset="0"/>
                <a:ea typeface="+mn-ea"/>
                <a:cs typeface="+mn-cs"/>
              </a:defRPr>
            </a:lvl7pPr>
            <a:lvl8pPr marL="4590314" algn="l" defTabSz="1311518" rtl="0" eaLnBrk="1" latinLnBrk="0" hangingPunct="1">
              <a:defRPr sz="3442" kern="1200">
                <a:solidFill>
                  <a:schemeClr val="tx1"/>
                </a:solidFill>
                <a:latin typeface="Times New Roman" pitchFamily="18" charset="0"/>
                <a:ea typeface="+mn-ea"/>
                <a:cs typeface="+mn-cs"/>
              </a:defRPr>
            </a:lvl8pPr>
            <a:lvl9pPr marL="5246072" algn="l" defTabSz="1311518" rtl="0" eaLnBrk="1" latinLnBrk="0" hangingPunct="1">
              <a:defRPr sz="3442" kern="1200">
                <a:solidFill>
                  <a:schemeClr val="tx1"/>
                </a:solidFill>
                <a:latin typeface="Times New Roman" pitchFamily="18" charset="0"/>
                <a:ea typeface="+mn-ea"/>
                <a:cs typeface="+mn-cs"/>
              </a:defRPr>
            </a:lvl9pPr>
          </a:lstStyle>
          <a:p>
            <a:pPr algn="r">
              <a:defRPr/>
            </a:pPr>
            <a:fld id="{10C49E6D-AD3C-4795-A74E-318078446730}" type="slidenum">
              <a:rPr lang="en-US" sz="1400" smtClean="0">
                <a:latin typeface="+mj-lt"/>
              </a:rPr>
              <a:pPr algn="r">
                <a:defRPr/>
              </a:pPr>
              <a:t>51</a:t>
            </a:fld>
            <a:endParaRPr lang="en-US" sz="1400" dirty="0">
              <a:latin typeface="+mj-lt"/>
            </a:endParaRPr>
          </a:p>
        </p:txBody>
      </p:sp>
    </p:spTree>
    <p:extLst>
      <p:ext uri="{BB962C8B-B14F-4D97-AF65-F5344CB8AC3E}">
        <p14:creationId xmlns:p14="http://schemas.microsoft.com/office/powerpoint/2010/main" val="487460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Cryptography</a:t>
            </a:r>
          </a:p>
        </p:txBody>
      </p:sp>
      <p:sp>
        <p:nvSpPr>
          <p:cNvPr id="24579" name="Rectangle 3"/>
          <p:cNvSpPr>
            <a:spLocks noGrp="1" noChangeArrowheads="1"/>
          </p:cNvSpPr>
          <p:nvPr>
            <p:ph idx="1"/>
          </p:nvPr>
        </p:nvSpPr>
        <p:spPr/>
        <p:txBody>
          <a:bodyPr/>
          <a:lstStyle/>
          <a:p>
            <a:r>
              <a:rPr lang="en-US" b="1" dirty="0"/>
              <a:t>Cryptography</a:t>
            </a:r>
            <a:r>
              <a:rPr lang="en-US" dirty="0"/>
              <a:t>: secret writing with ciphers.</a:t>
            </a:r>
          </a:p>
          <a:p>
            <a:pPr lvl="1"/>
            <a:r>
              <a:rPr lang="en-US" dirty="0"/>
              <a:t>crypt (</a:t>
            </a:r>
            <a:r>
              <a:rPr lang="en-US" i="1" dirty="0" err="1"/>
              <a:t>kryptós</a:t>
            </a:r>
            <a:r>
              <a:rPr lang="en-US" dirty="0"/>
              <a:t>): hidden, secret</a:t>
            </a:r>
          </a:p>
          <a:p>
            <a:pPr lvl="1"/>
            <a:r>
              <a:rPr lang="en-US" dirty="0"/>
              <a:t>graph (</a:t>
            </a:r>
            <a:r>
              <a:rPr lang="en-US" i="1" dirty="0" err="1"/>
              <a:t>gráphein</a:t>
            </a:r>
            <a:r>
              <a:rPr lang="en-US" dirty="0"/>
              <a:t>): writing</a:t>
            </a:r>
          </a:p>
          <a:p>
            <a:r>
              <a:rPr lang="en-US" b="1" dirty="0"/>
              <a:t>Cryptology</a:t>
            </a:r>
            <a:r>
              <a:rPr lang="en-US" dirty="0"/>
              <a:t>: the art and science of making and breaking secret ciphers.</a:t>
            </a:r>
          </a:p>
          <a:p>
            <a:r>
              <a:rPr lang="en-US" b="1" dirty="0"/>
              <a:t>Cryptanalysis</a:t>
            </a:r>
            <a:r>
              <a:rPr lang="en-US" dirty="0"/>
              <a:t>: analysis of cipher text (and other information) to attempt to derive plain text.</a:t>
            </a:r>
          </a:p>
          <a:p>
            <a:endParaRPr lang="en-US"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52</a:t>
            </a:fld>
            <a:endParaRPr lang="en-US"/>
          </a:p>
        </p:txBody>
      </p:sp>
    </p:spTree>
    <p:extLst>
      <p:ext uri="{BB962C8B-B14F-4D97-AF65-F5344CB8AC3E}">
        <p14:creationId xmlns:p14="http://schemas.microsoft.com/office/powerpoint/2010/main" val="246484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3" end="3"/>
                                            </p:txEl>
                                          </p:spTgt>
                                        </p:tgtEl>
                                        <p:attrNameLst>
                                          <p:attrName>style.visibility</p:attrName>
                                        </p:attrNameLst>
                                      </p:cBhvr>
                                      <p:to>
                                        <p:strVal val="visible"/>
                                      </p:to>
                                    </p:set>
                                    <p:animEffect transition="in" filter="fade">
                                      <p:cBhvr>
                                        <p:cTn id="7" dur="500"/>
                                        <p:tgtEl>
                                          <p:spTgt spid="24579">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4" end="4"/>
                                            </p:txEl>
                                          </p:spTgt>
                                        </p:tgtEl>
                                        <p:attrNameLst>
                                          <p:attrName>style.visibility</p:attrName>
                                        </p:attrNameLst>
                                      </p:cBhvr>
                                      <p:to>
                                        <p:strVal val="visible"/>
                                      </p:to>
                                    </p:set>
                                    <p:animEffect transition="in" filter="fade">
                                      <p:cBhvr>
                                        <p:cTn id="12"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Goals of Cryptosystems</a:t>
            </a:r>
          </a:p>
        </p:txBody>
      </p:sp>
      <p:sp>
        <p:nvSpPr>
          <p:cNvPr id="25603" name="Rectangle 3"/>
          <p:cNvSpPr>
            <a:spLocks noGrp="1" noChangeArrowheads="1"/>
          </p:cNvSpPr>
          <p:nvPr>
            <p:ph idx="1"/>
          </p:nvPr>
        </p:nvSpPr>
        <p:spPr/>
        <p:txBody>
          <a:bodyPr/>
          <a:lstStyle/>
          <a:p>
            <a:r>
              <a:rPr lang="en-US" dirty="0"/>
              <a:t>Protection of </a:t>
            </a:r>
            <a:r>
              <a:rPr lang="en-US" b="1" dirty="0"/>
              <a:t>confidentiality</a:t>
            </a:r>
          </a:p>
          <a:p>
            <a:r>
              <a:rPr lang="en-US" dirty="0"/>
              <a:t>Protection of </a:t>
            </a:r>
            <a:r>
              <a:rPr lang="en-US" b="1" dirty="0"/>
              <a:t>integrity</a:t>
            </a:r>
          </a:p>
          <a:p>
            <a:pPr lvl="1">
              <a:buSzPct val="75000"/>
            </a:pPr>
            <a:r>
              <a:rPr lang="en-US" dirty="0"/>
              <a:t>Message integrity</a:t>
            </a:r>
          </a:p>
          <a:p>
            <a:pPr lvl="1">
              <a:buSzPct val="75000"/>
            </a:pPr>
            <a:r>
              <a:rPr lang="en-US" dirty="0"/>
              <a:t>Non-repudiation (origin integrity)</a:t>
            </a:r>
          </a:p>
          <a:p>
            <a:pPr lvl="1">
              <a:buSzPct val="75000"/>
            </a:pPr>
            <a:r>
              <a:rPr lang="en-US" dirty="0"/>
              <a:t>Authentication (origin integrity)</a:t>
            </a:r>
          </a:p>
          <a:p>
            <a:pPr>
              <a:buSzPct val="75000"/>
            </a:pPr>
            <a:r>
              <a:rPr lang="en-US" dirty="0"/>
              <a:t>Do not address availability. (The CISSP CBK says it does, but that’s bogus.)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53</a:t>
            </a:fld>
            <a:endParaRPr lang="en-US"/>
          </a:p>
        </p:txBody>
      </p:sp>
    </p:spTree>
    <p:extLst>
      <p:ext uri="{BB962C8B-B14F-4D97-AF65-F5344CB8AC3E}">
        <p14:creationId xmlns:p14="http://schemas.microsoft.com/office/powerpoint/2010/main" val="128084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500"/>
                                        <p:tgtEl>
                                          <p:spTgt spid="256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fade">
                                      <p:cBhvr>
                                        <p:cTn id="12" dur="500"/>
                                        <p:tgtEl>
                                          <p:spTgt spid="256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603">
                                            <p:txEl>
                                              <p:pRg st="3" end="3"/>
                                            </p:txEl>
                                          </p:spTgt>
                                        </p:tgtEl>
                                        <p:attrNameLst>
                                          <p:attrName>style.visibility</p:attrName>
                                        </p:attrNameLst>
                                      </p:cBhvr>
                                      <p:to>
                                        <p:strVal val="visible"/>
                                      </p:to>
                                    </p:set>
                                    <p:animEffect transition="in" filter="fade">
                                      <p:cBhvr>
                                        <p:cTn id="17" dur="500"/>
                                        <p:tgtEl>
                                          <p:spTgt spid="2560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603">
                                            <p:txEl>
                                              <p:pRg st="4" end="4"/>
                                            </p:txEl>
                                          </p:spTgt>
                                        </p:tgtEl>
                                        <p:attrNameLst>
                                          <p:attrName>style.visibility</p:attrName>
                                        </p:attrNameLst>
                                      </p:cBhvr>
                                      <p:to>
                                        <p:strVal val="visible"/>
                                      </p:to>
                                    </p:set>
                                    <p:animEffect transition="in" filter="fade">
                                      <p:cBhvr>
                                        <p:cTn id="22" dur="500"/>
                                        <p:tgtEl>
                                          <p:spTgt spid="2560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animEffect transition="in" filter="fade">
                                      <p:cBhvr>
                                        <p:cTn id="27" dur="500"/>
                                        <p:tgtEl>
                                          <p:spTgt spid="256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Three Major Areas</a:t>
            </a:r>
          </a:p>
        </p:txBody>
      </p:sp>
      <p:sp>
        <p:nvSpPr>
          <p:cNvPr id="30723" name="Rectangle 3"/>
          <p:cNvSpPr>
            <a:spLocks noGrp="1" noChangeArrowheads="1"/>
          </p:cNvSpPr>
          <p:nvPr>
            <p:ph idx="1"/>
          </p:nvPr>
        </p:nvSpPr>
        <p:spPr/>
        <p:txBody>
          <a:bodyPr/>
          <a:lstStyle/>
          <a:p>
            <a:r>
              <a:rPr lang="en-US" b="1" dirty="0"/>
              <a:t>Symmetric key</a:t>
            </a:r>
            <a:r>
              <a:rPr lang="en-US" dirty="0"/>
              <a:t> (classical) </a:t>
            </a:r>
            <a:r>
              <a:rPr lang="en-US" b="1" dirty="0"/>
              <a:t>cryptography</a:t>
            </a:r>
            <a:r>
              <a:rPr lang="en-US" dirty="0"/>
              <a:t>:  Security depends upon a secret (the key) shared between sender and recipient.</a:t>
            </a:r>
          </a:p>
          <a:p>
            <a:r>
              <a:rPr lang="en-US" b="1" dirty="0"/>
              <a:t>Public key cryptography</a:t>
            </a:r>
            <a:r>
              <a:rPr lang="en-US" dirty="0"/>
              <a:t>: Depends upon a pair of keys, one public and one private.</a:t>
            </a:r>
          </a:p>
          <a:p>
            <a:r>
              <a:rPr lang="en-US" b="1" dirty="0"/>
              <a:t>Hash functions</a:t>
            </a:r>
            <a:r>
              <a:rPr lang="en-US" dirty="0"/>
              <a:t>: transform an input into a fixed-size output with properties that depend on the function.</a:t>
            </a:r>
          </a:p>
          <a:p>
            <a:endParaRPr lang="en-US" dirty="0"/>
          </a:p>
          <a:p>
            <a:pPr>
              <a:buFontTx/>
              <a:buNone/>
            </a:pPr>
            <a:endParaRPr lang="en-US"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54</a:t>
            </a:fld>
            <a:endParaRPr lang="en-US"/>
          </a:p>
        </p:txBody>
      </p:sp>
    </p:spTree>
    <p:extLst>
      <p:ext uri="{BB962C8B-B14F-4D97-AF65-F5344CB8AC3E}">
        <p14:creationId xmlns:p14="http://schemas.microsoft.com/office/powerpoint/2010/main" val="417038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500"/>
                                        <p:tgtEl>
                                          <p:spTgt spid="307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fade">
                                      <p:cBhvr>
                                        <p:cTn id="12" dur="500"/>
                                        <p:tgtEl>
                                          <p:spTgt spid="307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dirty="0"/>
              <a:t>Computational vs. Absolute Security</a:t>
            </a:r>
          </a:p>
        </p:txBody>
      </p:sp>
      <p:sp>
        <p:nvSpPr>
          <p:cNvPr id="38915" name="Rectangle 3"/>
          <p:cNvSpPr>
            <a:spLocks noGrp="1" noChangeArrowheads="1"/>
          </p:cNvSpPr>
          <p:nvPr>
            <p:ph idx="1"/>
          </p:nvPr>
        </p:nvSpPr>
        <p:spPr>
          <a:xfrm>
            <a:off x="685800" y="1555671"/>
            <a:ext cx="7849772" cy="5073729"/>
          </a:xfrm>
        </p:spPr>
        <p:txBody>
          <a:bodyPr/>
          <a:lstStyle/>
          <a:p>
            <a:r>
              <a:rPr lang="en-US" i="1" dirty="0"/>
              <a:t>Absolutely secure:</a:t>
            </a:r>
            <a:r>
              <a:rPr lang="en-US" dirty="0"/>
              <a:t>  There is no way to recover the plaintext from the cipher text without the key. (And the algorithm)</a:t>
            </a:r>
          </a:p>
          <a:p>
            <a:r>
              <a:rPr lang="en-US" i="1" dirty="0"/>
              <a:t>Computationally secure:</a:t>
            </a:r>
            <a:r>
              <a:rPr lang="en-US" dirty="0"/>
              <a:t>  The time to recover the plaintext from the cipher text is so great that the message has little or no value by the time it can be decrypted.</a:t>
            </a:r>
          </a:p>
          <a:p>
            <a:pPr marL="0" indent="0">
              <a:buNone/>
            </a:pPr>
            <a:r>
              <a:rPr lang="en-US" dirty="0"/>
              <a:t>How long does </a:t>
            </a:r>
            <a:r>
              <a:rPr lang="en-US" i="1" dirty="0"/>
              <a:t>“We attack at dawn!”</a:t>
            </a:r>
            <a:r>
              <a:rPr lang="en-US" dirty="0"/>
              <a:t> need to remain secure?</a:t>
            </a:r>
          </a:p>
        </p:txBody>
      </p:sp>
      <p:sp>
        <p:nvSpPr>
          <p:cNvPr id="4" name="Slide Number Placeholder 3"/>
          <p:cNvSpPr>
            <a:spLocks noGrp="1"/>
          </p:cNvSpPr>
          <p:nvPr>
            <p:ph type="sldNum" sz="quarter" idx="12"/>
          </p:nvPr>
        </p:nvSpPr>
        <p:spPr/>
        <p:txBody>
          <a:bodyPr/>
          <a:lstStyle/>
          <a:p>
            <a:fld id="{F866578B-4DEA-4433-8074-C0E1D584D2A6}" type="slidenum">
              <a:rPr lang="en-US" smtClean="0"/>
              <a:pPr/>
              <a:t>55</a:t>
            </a:fld>
            <a:endParaRPr lang="en-US"/>
          </a:p>
        </p:txBody>
      </p:sp>
    </p:spTree>
    <p:extLst>
      <p:ext uri="{BB962C8B-B14F-4D97-AF65-F5344CB8AC3E}">
        <p14:creationId xmlns:p14="http://schemas.microsoft.com/office/powerpoint/2010/main" val="94377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fade">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fade">
                                      <p:cBhvr>
                                        <p:cTn id="12" dur="5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One-Time Pad</a:t>
            </a:r>
          </a:p>
        </p:txBody>
      </p:sp>
      <p:sp>
        <p:nvSpPr>
          <p:cNvPr id="12291" name="Rectangle 3"/>
          <p:cNvSpPr>
            <a:spLocks noGrp="1" noChangeArrowheads="1"/>
          </p:cNvSpPr>
          <p:nvPr>
            <p:ph idx="1"/>
          </p:nvPr>
        </p:nvSpPr>
        <p:spPr>
          <a:xfrm>
            <a:off x="616970" y="1676400"/>
            <a:ext cx="8069829" cy="4610414"/>
          </a:xfrm>
        </p:spPr>
        <p:txBody>
          <a:bodyPr>
            <a:normAutofit lnSpcReduction="10000"/>
          </a:bodyPr>
          <a:lstStyle/>
          <a:p>
            <a:pPr marL="0">
              <a:spcBef>
                <a:spcPts val="600"/>
              </a:spcBef>
              <a:buNone/>
            </a:pPr>
            <a:r>
              <a:rPr lang="en-US" sz="2800" dirty="0"/>
              <a:t>One-time pad: A cipher with a random key at least as long as the message and used only once.</a:t>
            </a:r>
          </a:p>
          <a:p>
            <a:pPr marL="0" lvl="1">
              <a:spcBef>
                <a:spcPts val="600"/>
              </a:spcBef>
            </a:pPr>
            <a:r>
              <a:rPr lang="en-US" dirty="0"/>
              <a:t>Provably unbreakable.</a:t>
            </a:r>
          </a:p>
          <a:p>
            <a:pPr marL="274320" lvl="1">
              <a:spcBef>
                <a:spcPts val="600"/>
              </a:spcBef>
            </a:pPr>
            <a:r>
              <a:rPr lang="en-US" dirty="0"/>
              <a:t>Why? Any part of the ciphertext is equally likely to  correspond to any plaintext.</a:t>
            </a:r>
          </a:p>
        </p:txBody>
      </p:sp>
      <p:sp>
        <p:nvSpPr>
          <p:cNvPr id="2" name="Slide Number Placeholder 1"/>
          <p:cNvSpPr>
            <a:spLocks noGrp="1"/>
          </p:cNvSpPr>
          <p:nvPr>
            <p:ph type="sldNum" sz="quarter" idx="12"/>
          </p:nvPr>
        </p:nvSpPr>
        <p:spPr/>
        <p:txBody>
          <a:bodyPr/>
          <a:lstStyle/>
          <a:p>
            <a:fld id="{F866578B-4DEA-4433-8074-C0E1D584D2A6}" type="slidenum">
              <a:rPr lang="en-US" smtClean="0"/>
              <a:pPr/>
              <a:t>56</a:t>
            </a:fld>
            <a:endParaRPr lang="en-US"/>
          </a:p>
        </p:txBody>
      </p:sp>
    </p:spTree>
    <p:extLst>
      <p:ext uri="{BB962C8B-B14F-4D97-AF65-F5344CB8AC3E}">
        <p14:creationId xmlns:p14="http://schemas.microsoft.com/office/powerpoint/2010/main" val="2068686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fade">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Symmetric Key Cryptography</a:t>
            </a:r>
          </a:p>
        </p:txBody>
      </p:sp>
      <p:sp>
        <p:nvSpPr>
          <p:cNvPr id="31747" name="Rectangle 3"/>
          <p:cNvSpPr>
            <a:spLocks noGrp="1" noChangeArrowheads="1"/>
          </p:cNvSpPr>
          <p:nvPr>
            <p:ph idx="1"/>
          </p:nvPr>
        </p:nvSpPr>
        <p:spPr>
          <a:xfrm>
            <a:off x="609098" y="1734760"/>
            <a:ext cx="8077702" cy="4848602"/>
          </a:xfrm>
        </p:spPr>
        <p:txBody>
          <a:bodyPr>
            <a:normAutofit lnSpcReduction="10000"/>
          </a:bodyPr>
          <a:lstStyle/>
          <a:p>
            <a:pPr>
              <a:lnSpc>
                <a:spcPct val="90000"/>
              </a:lnSpc>
            </a:pPr>
            <a:r>
              <a:rPr lang="en-US" dirty="0"/>
              <a:t>Sender, receiver share common key (or the same principal.)</a:t>
            </a:r>
          </a:p>
          <a:p>
            <a:pPr lvl="1">
              <a:lnSpc>
                <a:spcPct val="90000"/>
              </a:lnSpc>
            </a:pPr>
            <a:r>
              <a:rPr lang="en-US" dirty="0"/>
              <a:t>Keys may be the same, or trivial to derive from one another</a:t>
            </a:r>
          </a:p>
          <a:p>
            <a:pPr lvl="1">
              <a:lnSpc>
                <a:spcPct val="90000"/>
              </a:lnSpc>
            </a:pPr>
            <a:r>
              <a:rPr lang="en-US" dirty="0"/>
              <a:t>Sometimes called </a:t>
            </a:r>
            <a:r>
              <a:rPr lang="en-US" i="1" dirty="0"/>
              <a:t>classical cryptography</a:t>
            </a:r>
            <a:endParaRPr lang="en-US" dirty="0"/>
          </a:p>
          <a:p>
            <a:pPr>
              <a:lnSpc>
                <a:spcPct val="90000"/>
              </a:lnSpc>
            </a:pPr>
            <a:r>
              <a:rPr lang="en-US" dirty="0"/>
              <a:t>Two basic types</a:t>
            </a:r>
          </a:p>
          <a:p>
            <a:pPr lvl="1">
              <a:lnSpc>
                <a:spcPct val="90000"/>
              </a:lnSpc>
            </a:pPr>
            <a:r>
              <a:rPr lang="en-US" dirty="0"/>
              <a:t>Transposition ciphers</a:t>
            </a:r>
          </a:p>
          <a:p>
            <a:pPr lvl="1">
              <a:lnSpc>
                <a:spcPct val="90000"/>
              </a:lnSpc>
            </a:pPr>
            <a:r>
              <a:rPr lang="en-US" dirty="0"/>
              <a:t>Substitution ciphers</a:t>
            </a:r>
          </a:p>
          <a:p>
            <a:pPr lvl="1">
              <a:lnSpc>
                <a:spcPct val="90000"/>
              </a:lnSpc>
            </a:pPr>
            <a:r>
              <a:rPr lang="en-US" dirty="0"/>
              <a:t>Combinations are called </a:t>
            </a:r>
            <a:r>
              <a:rPr lang="en-US" i="1" dirty="0"/>
              <a:t>product ciphers</a:t>
            </a:r>
            <a:endParaRPr lang="en-US" dirty="0"/>
          </a:p>
        </p:txBody>
      </p:sp>
      <p:sp>
        <p:nvSpPr>
          <p:cNvPr id="4" name="Slide Number Placeholder 3"/>
          <p:cNvSpPr>
            <a:spLocks noGrp="1"/>
          </p:cNvSpPr>
          <p:nvPr>
            <p:ph type="sldNum" sz="quarter" idx="12"/>
          </p:nvPr>
        </p:nvSpPr>
        <p:spPr/>
        <p:txBody>
          <a:bodyPr/>
          <a:lstStyle/>
          <a:p>
            <a:fld id="{F866578B-4DEA-4433-8074-C0E1D584D2A6}" type="slidenum">
              <a:rPr lang="en-US" smtClean="0"/>
              <a:pPr/>
              <a:t>57</a:t>
            </a:fld>
            <a:endParaRPr lang="en-US"/>
          </a:p>
        </p:txBody>
      </p:sp>
    </p:spTree>
    <p:extLst>
      <p:ext uri="{BB962C8B-B14F-4D97-AF65-F5344CB8AC3E}">
        <p14:creationId xmlns:p14="http://schemas.microsoft.com/office/powerpoint/2010/main" val="176249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2" end="2"/>
                                            </p:txEl>
                                          </p:spTgt>
                                        </p:tgtEl>
                                        <p:attrNameLst>
                                          <p:attrName>style.visibility</p:attrName>
                                        </p:attrNameLst>
                                      </p:cBhvr>
                                      <p:to>
                                        <p:strVal val="visible"/>
                                      </p:to>
                                    </p:set>
                                    <p:animEffect transition="in" filter="fade">
                                      <p:cBhvr>
                                        <p:cTn id="12" dur="500"/>
                                        <p:tgtEl>
                                          <p:spTgt spid="317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animEffect transition="in" filter="fade">
                                      <p:cBhvr>
                                        <p:cTn id="17" dur="500"/>
                                        <p:tgtEl>
                                          <p:spTgt spid="31747">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1747">
                                            <p:txEl>
                                              <p:pRg st="4" end="4"/>
                                            </p:txEl>
                                          </p:spTgt>
                                        </p:tgtEl>
                                        <p:attrNameLst>
                                          <p:attrName>style.visibility</p:attrName>
                                        </p:attrNameLst>
                                      </p:cBhvr>
                                      <p:to>
                                        <p:strVal val="visible"/>
                                      </p:to>
                                    </p:set>
                                    <p:animEffect transition="in" filter="fade">
                                      <p:cBhvr>
                                        <p:cTn id="20" dur="500"/>
                                        <p:tgtEl>
                                          <p:spTgt spid="3174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1747">
                                            <p:txEl>
                                              <p:pRg st="5" end="5"/>
                                            </p:txEl>
                                          </p:spTgt>
                                        </p:tgtEl>
                                        <p:attrNameLst>
                                          <p:attrName>style.visibility</p:attrName>
                                        </p:attrNameLst>
                                      </p:cBhvr>
                                      <p:to>
                                        <p:strVal val="visible"/>
                                      </p:to>
                                    </p:set>
                                    <p:animEffect transition="in" filter="fade">
                                      <p:cBhvr>
                                        <p:cTn id="25" dur="500"/>
                                        <p:tgtEl>
                                          <p:spTgt spid="3174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1747">
                                            <p:txEl>
                                              <p:pRg st="6" end="6"/>
                                            </p:txEl>
                                          </p:spTgt>
                                        </p:tgtEl>
                                        <p:attrNameLst>
                                          <p:attrName>style.visibility</p:attrName>
                                        </p:attrNameLst>
                                      </p:cBhvr>
                                      <p:to>
                                        <p:strVal val="visible"/>
                                      </p:to>
                                    </p:set>
                                    <p:animEffect transition="in" filter="fade">
                                      <p:cBhvr>
                                        <p:cTn id="30" dur="5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dirty="0"/>
              <a:t>The Advanced </a:t>
            </a:r>
            <a:br>
              <a:rPr lang="en-US" dirty="0"/>
            </a:br>
            <a:r>
              <a:rPr lang="en-US" dirty="0"/>
              <a:t>Encryption Standard</a:t>
            </a:r>
          </a:p>
        </p:txBody>
      </p:sp>
      <p:sp>
        <p:nvSpPr>
          <p:cNvPr id="20483" name="Rectangle 3"/>
          <p:cNvSpPr>
            <a:spLocks noGrp="1" noChangeArrowheads="1"/>
          </p:cNvSpPr>
          <p:nvPr>
            <p:ph idx="1"/>
          </p:nvPr>
        </p:nvSpPr>
        <p:spPr>
          <a:xfrm>
            <a:off x="685297" y="1690310"/>
            <a:ext cx="7773405" cy="4848602"/>
          </a:xfrm>
        </p:spPr>
        <p:txBody>
          <a:bodyPr>
            <a:normAutofit/>
          </a:bodyPr>
          <a:lstStyle/>
          <a:p>
            <a:r>
              <a:rPr lang="en-US" dirty="0"/>
              <a:t>A symmetric encryption algorithm.</a:t>
            </a:r>
          </a:p>
          <a:p>
            <a:r>
              <a:rPr lang="en-US" dirty="0"/>
              <a:t>NIST selected Rijndael as </a:t>
            </a:r>
            <a:r>
              <a:rPr lang="en-US" i="1" dirty="0"/>
              <a:t>Advanced Encryption Standard</a:t>
            </a:r>
            <a:r>
              <a:rPr lang="en-US" dirty="0"/>
              <a:t>, successor to DES effective in May, 2002.</a:t>
            </a:r>
          </a:p>
          <a:p>
            <a:r>
              <a:rPr lang="en-US" dirty="0"/>
              <a:t>There are other modern symmetric algorithms.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58</a:t>
            </a:fld>
            <a:endParaRPr lang="en-US"/>
          </a:p>
        </p:txBody>
      </p:sp>
    </p:spTree>
    <p:extLst>
      <p:ext uri="{BB962C8B-B14F-4D97-AF65-F5344CB8AC3E}">
        <p14:creationId xmlns:p14="http://schemas.microsoft.com/office/powerpoint/2010/main" val="5253099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The Problem with Secret Keys</a:t>
            </a:r>
          </a:p>
        </p:txBody>
      </p:sp>
      <p:sp>
        <p:nvSpPr>
          <p:cNvPr id="18435" name="Rectangle 3"/>
          <p:cNvSpPr>
            <a:spLocks noGrp="1" noChangeArrowheads="1"/>
          </p:cNvSpPr>
          <p:nvPr>
            <p:ph idx="1"/>
          </p:nvPr>
        </p:nvSpPr>
        <p:spPr/>
        <p:txBody>
          <a:bodyPr/>
          <a:lstStyle/>
          <a:p>
            <a:r>
              <a:rPr lang="en-US" sz="2800" dirty="0"/>
              <a:t>You use secret-key cryptography to protect unsecure transmission or storage.</a:t>
            </a:r>
          </a:p>
          <a:p>
            <a:r>
              <a:rPr lang="en-US" sz="2800" dirty="0"/>
              <a:t>Problem: how does the recipient get the secret key!?!</a:t>
            </a:r>
            <a:br>
              <a:rPr lang="en-US" sz="2800" dirty="0"/>
            </a:br>
            <a:br>
              <a:rPr lang="en-US" dirty="0"/>
            </a:br>
            <a:br>
              <a:rPr lang="en-US" dirty="0"/>
            </a:br>
            <a:r>
              <a:rPr lang="en-US" sz="2800" dirty="0"/>
              <a:t>(Out of band transmission is one secure way, but often one could simply transmit the message, and not just the key, if a secure channel exists. )</a:t>
            </a:r>
          </a:p>
        </p:txBody>
      </p:sp>
      <p:sp>
        <p:nvSpPr>
          <p:cNvPr id="4" name="Slide Number Placeholder 3"/>
          <p:cNvSpPr>
            <a:spLocks noGrp="1"/>
          </p:cNvSpPr>
          <p:nvPr>
            <p:ph type="sldNum" sz="quarter" idx="12"/>
          </p:nvPr>
        </p:nvSpPr>
        <p:spPr/>
        <p:txBody>
          <a:bodyPr/>
          <a:lstStyle/>
          <a:p>
            <a:fld id="{F866578B-4DEA-4433-8074-C0E1D584D2A6}" type="slidenum">
              <a:rPr lang="en-US" smtClean="0"/>
              <a:pPr/>
              <a:t>59</a:t>
            </a:fld>
            <a:endParaRPr lang="en-US"/>
          </a:p>
        </p:txBody>
      </p:sp>
      <p:sp>
        <p:nvSpPr>
          <p:cNvPr id="5" name="TextBox 4"/>
          <p:cNvSpPr txBox="1"/>
          <p:nvPr/>
        </p:nvSpPr>
        <p:spPr>
          <a:xfrm>
            <a:off x="1066800" y="3509238"/>
            <a:ext cx="7239000" cy="707886"/>
          </a:xfrm>
          <a:prstGeom prst="rect">
            <a:avLst/>
          </a:prstGeom>
          <a:noFill/>
        </p:spPr>
        <p:txBody>
          <a:bodyPr wrap="square" rtlCol="0">
            <a:spAutoFit/>
          </a:bodyPr>
          <a:lstStyle/>
          <a:p>
            <a:r>
              <a:rPr lang="en-US" sz="4000" dirty="0">
                <a:solidFill>
                  <a:srgbClr val="C00000"/>
                </a:solidFill>
                <a:latin typeface="Comic Sans MS" pitchFamily="66" charset="0"/>
              </a:rPr>
              <a:t>Key Exchange Problem</a:t>
            </a:r>
          </a:p>
        </p:txBody>
      </p:sp>
    </p:spTree>
    <p:extLst>
      <p:ext uri="{BB962C8B-B14F-4D97-AF65-F5344CB8AC3E}">
        <p14:creationId xmlns:p14="http://schemas.microsoft.com/office/powerpoint/2010/main" val="427848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fade">
                                      <p:cBhvr>
                                        <p:cTn id="7" dur="500"/>
                                        <p:tgtEl>
                                          <p:spTgt spid="184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DBBA1-B398-44AF-BFAC-2330FC82518E}"/>
              </a:ext>
            </a:extLst>
          </p:cNvPr>
          <p:cNvSpPr>
            <a:spLocks noGrp="1"/>
          </p:cNvSpPr>
          <p:nvPr>
            <p:ph type="title"/>
          </p:nvPr>
        </p:nvSpPr>
        <p:spPr/>
        <p:txBody>
          <a:bodyPr>
            <a:normAutofit fontScale="90000"/>
          </a:bodyPr>
          <a:lstStyle/>
          <a:p>
            <a:r>
              <a:rPr lang="en-US" dirty="0"/>
              <a:t>Reliable and Unreliable Protocols</a:t>
            </a:r>
          </a:p>
        </p:txBody>
      </p:sp>
      <p:sp>
        <p:nvSpPr>
          <p:cNvPr id="3" name="Content Placeholder 2">
            <a:extLst>
              <a:ext uri="{FF2B5EF4-FFF2-40B4-BE49-F238E27FC236}">
                <a16:creationId xmlns:a16="http://schemas.microsoft.com/office/drawing/2014/main" id="{CE417355-95A8-87D3-FD9C-563A8AA91FF5}"/>
              </a:ext>
            </a:extLst>
          </p:cNvPr>
          <p:cNvSpPr>
            <a:spLocks noGrp="1"/>
          </p:cNvSpPr>
          <p:nvPr>
            <p:ph idx="1"/>
          </p:nvPr>
        </p:nvSpPr>
        <p:spPr/>
        <p:txBody>
          <a:bodyPr/>
          <a:lstStyle/>
          <a:p>
            <a:r>
              <a:rPr lang="en-US" dirty="0"/>
              <a:t>Reliable and unreliable are used differently from their ordinary meanings.</a:t>
            </a:r>
          </a:p>
          <a:p>
            <a:r>
              <a:rPr lang="en-US" b="1" dirty="0"/>
              <a:t>Reliable</a:t>
            </a:r>
            <a:r>
              <a:rPr lang="en-US" dirty="0"/>
              <a:t> protocols provide for acknowledgement of messages, similar to certified mail with return receipt.</a:t>
            </a:r>
          </a:p>
          <a:p>
            <a:r>
              <a:rPr lang="en-US" b="1" dirty="0"/>
              <a:t>Unreliable</a:t>
            </a:r>
            <a:r>
              <a:rPr lang="en-US" dirty="0"/>
              <a:t> protocols do not provide for acknowledgement. (But messages almost always get through, like first-class mail.)</a:t>
            </a:r>
          </a:p>
        </p:txBody>
      </p:sp>
    </p:spTree>
    <p:extLst>
      <p:ext uri="{BB962C8B-B14F-4D97-AF65-F5344CB8AC3E}">
        <p14:creationId xmlns:p14="http://schemas.microsoft.com/office/powerpoint/2010/main" val="3484592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Public Key Cryptography</a:t>
            </a:r>
          </a:p>
        </p:txBody>
      </p:sp>
      <p:sp>
        <p:nvSpPr>
          <p:cNvPr id="22531" name="Rectangle 3"/>
          <p:cNvSpPr>
            <a:spLocks noGrp="1" noChangeArrowheads="1"/>
          </p:cNvSpPr>
          <p:nvPr>
            <p:ph idx="1"/>
          </p:nvPr>
        </p:nvSpPr>
        <p:spPr>
          <a:xfrm>
            <a:off x="684293" y="1662442"/>
            <a:ext cx="8002507" cy="4876470"/>
          </a:xfrm>
        </p:spPr>
        <p:txBody>
          <a:bodyPr>
            <a:normAutofit/>
          </a:bodyPr>
          <a:lstStyle/>
          <a:p>
            <a:r>
              <a:rPr lang="en-US" dirty="0"/>
              <a:t>Also known as “asymmetric key cryptography.”</a:t>
            </a:r>
          </a:p>
          <a:p>
            <a:r>
              <a:rPr lang="en-US" dirty="0"/>
              <a:t>Encrypt with one key (publicly available).</a:t>
            </a:r>
          </a:p>
          <a:p>
            <a:r>
              <a:rPr lang="en-US" dirty="0"/>
              <a:t>Decrypt with a different key, known only to the recipient.</a:t>
            </a:r>
          </a:p>
          <a:p>
            <a:r>
              <a:rPr lang="en-US" dirty="0"/>
              <a:t>How?  Trapdoor functions!</a:t>
            </a:r>
            <a:br>
              <a:rPr lang="en-US" dirty="0"/>
            </a:br>
            <a:r>
              <a:rPr lang="en-US" dirty="0"/>
              <a:t>Functions that are easy to compute, but for which the inverse is intractable.</a:t>
            </a:r>
          </a:p>
        </p:txBody>
      </p:sp>
      <p:sp>
        <p:nvSpPr>
          <p:cNvPr id="2" name="Slide Number Placeholder 1"/>
          <p:cNvSpPr>
            <a:spLocks noGrp="1"/>
          </p:cNvSpPr>
          <p:nvPr>
            <p:ph type="sldNum" sz="quarter" idx="12"/>
          </p:nvPr>
        </p:nvSpPr>
        <p:spPr/>
        <p:txBody>
          <a:bodyPr/>
          <a:lstStyle/>
          <a:p>
            <a:fld id="{F866578B-4DEA-4433-8074-C0E1D584D2A6}" type="slidenum">
              <a:rPr lang="en-US" smtClean="0"/>
              <a:pPr/>
              <a:t>60</a:t>
            </a:fld>
            <a:endParaRPr lang="en-US"/>
          </a:p>
        </p:txBody>
      </p:sp>
    </p:spTree>
    <p:extLst>
      <p:ext uri="{BB962C8B-B14F-4D97-AF65-F5344CB8AC3E}">
        <p14:creationId xmlns:p14="http://schemas.microsoft.com/office/powerpoint/2010/main" val="20117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fade">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Computational Effort</a:t>
            </a:r>
          </a:p>
        </p:txBody>
      </p:sp>
      <p:sp>
        <p:nvSpPr>
          <p:cNvPr id="27651" name="Rectangle 3"/>
          <p:cNvSpPr>
            <a:spLocks noGrp="1" noChangeArrowheads="1"/>
          </p:cNvSpPr>
          <p:nvPr>
            <p:ph idx="1"/>
          </p:nvPr>
        </p:nvSpPr>
        <p:spPr/>
        <p:txBody>
          <a:bodyPr>
            <a:normAutofit/>
          </a:bodyPr>
          <a:lstStyle/>
          <a:p>
            <a:r>
              <a:rPr lang="en-US" dirty="0"/>
              <a:t>Public key encryption can be 10,000 times more computational work than secret key encryption.</a:t>
            </a:r>
          </a:p>
          <a:p>
            <a:r>
              <a:rPr lang="en-US" dirty="0"/>
              <a:t>Why?  We are dealing with difficult arithmetic (exponentiation) on very large (hundreds of digits) numbers.</a:t>
            </a:r>
          </a:p>
        </p:txBody>
      </p:sp>
      <p:sp>
        <p:nvSpPr>
          <p:cNvPr id="4" name="Slide Number Placeholder 3"/>
          <p:cNvSpPr>
            <a:spLocks noGrp="1"/>
          </p:cNvSpPr>
          <p:nvPr>
            <p:ph type="sldNum" sz="quarter" idx="12"/>
          </p:nvPr>
        </p:nvSpPr>
        <p:spPr/>
        <p:txBody>
          <a:bodyPr/>
          <a:lstStyle/>
          <a:p>
            <a:pPr algn="l">
              <a:defRPr/>
            </a:pPr>
            <a:fld id="{10C49E6D-AD3C-4795-A74E-318078446730}" type="slidenum">
              <a:rPr lang="en-US" smtClean="0"/>
              <a:pPr algn="l">
                <a:defRPr/>
              </a:pPr>
              <a:t>61</a:t>
            </a:fld>
            <a:endParaRPr lang="en-US" dirty="0"/>
          </a:p>
        </p:txBody>
      </p:sp>
    </p:spTree>
    <p:extLst>
      <p:ext uri="{BB962C8B-B14F-4D97-AF65-F5344CB8AC3E}">
        <p14:creationId xmlns:p14="http://schemas.microsoft.com/office/powerpoint/2010/main" val="89837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6969" y="457200"/>
            <a:ext cx="7869869" cy="649831"/>
          </a:xfrm>
        </p:spPr>
        <p:txBody>
          <a:bodyPr>
            <a:normAutofit fontScale="90000"/>
          </a:bodyPr>
          <a:lstStyle/>
          <a:p>
            <a:r>
              <a:rPr lang="en-US" dirty="0"/>
              <a:t>Public Keys with Less Computation</a:t>
            </a:r>
          </a:p>
        </p:txBody>
      </p:sp>
      <p:sp>
        <p:nvSpPr>
          <p:cNvPr id="41988" name="Rectangle 4"/>
          <p:cNvSpPr>
            <a:spLocks noGrp="1" noChangeArrowheads="1"/>
          </p:cNvSpPr>
          <p:nvPr>
            <p:ph idx="1"/>
          </p:nvPr>
        </p:nvSpPr>
        <p:spPr>
          <a:xfrm>
            <a:off x="713436" y="1600200"/>
            <a:ext cx="7745269" cy="4543349"/>
          </a:xfrm>
        </p:spPr>
        <p:txBody>
          <a:bodyPr>
            <a:normAutofit lnSpcReduction="10000"/>
          </a:bodyPr>
          <a:lstStyle/>
          <a:p>
            <a:r>
              <a:rPr lang="en-US" dirty="0"/>
              <a:t>Asymmetric encryption is time-consuming… up to 10,000 times more work than secret key encryption.</a:t>
            </a:r>
          </a:p>
          <a:p>
            <a:r>
              <a:rPr lang="en-US" dirty="0"/>
              <a:t>Solution: generate a random, one-time secret key, the </a:t>
            </a:r>
            <a:r>
              <a:rPr lang="en-US" i="1" dirty="0"/>
              <a:t>session key.</a:t>
            </a:r>
          </a:p>
          <a:p>
            <a:r>
              <a:rPr lang="en-US" dirty="0"/>
              <a:t>Encrypt the message with the secret key.</a:t>
            </a:r>
          </a:p>
          <a:p>
            <a:r>
              <a:rPr lang="en-US" dirty="0"/>
              <a:t>Encrypt the secret key with the recipient’s public key.</a:t>
            </a:r>
          </a:p>
          <a:p>
            <a:r>
              <a:rPr lang="en-US" dirty="0"/>
              <a:t>Send encrypted message and encrypted key.</a:t>
            </a:r>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62</a:t>
            </a:fld>
            <a:endParaRPr lang="en-US" dirty="0"/>
          </a:p>
        </p:txBody>
      </p:sp>
    </p:spTree>
    <p:extLst>
      <p:ext uri="{BB962C8B-B14F-4D97-AF65-F5344CB8AC3E}">
        <p14:creationId xmlns:p14="http://schemas.microsoft.com/office/powerpoint/2010/main" val="273654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8">
                                            <p:txEl>
                                              <p:pRg st="1" end="1"/>
                                            </p:txEl>
                                          </p:spTgt>
                                        </p:tgtEl>
                                        <p:attrNameLst>
                                          <p:attrName>style.visibility</p:attrName>
                                        </p:attrNameLst>
                                      </p:cBhvr>
                                      <p:to>
                                        <p:strVal val="visible"/>
                                      </p:to>
                                    </p:set>
                                    <p:animEffect transition="in" filter="fade">
                                      <p:cBhvr>
                                        <p:cTn id="7" dur="500"/>
                                        <p:tgtEl>
                                          <p:spTgt spid="4198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88">
                                            <p:txEl>
                                              <p:pRg st="2" end="2"/>
                                            </p:txEl>
                                          </p:spTgt>
                                        </p:tgtEl>
                                        <p:attrNameLst>
                                          <p:attrName>style.visibility</p:attrName>
                                        </p:attrNameLst>
                                      </p:cBhvr>
                                      <p:to>
                                        <p:strVal val="visible"/>
                                      </p:to>
                                    </p:set>
                                    <p:animEffect transition="in" filter="fade">
                                      <p:cBhvr>
                                        <p:cTn id="12" dur="500"/>
                                        <p:tgtEl>
                                          <p:spTgt spid="4198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988">
                                            <p:txEl>
                                              <p:pRg st="3" end="3"/>
                                            </p:txEl>
                                          </p:spTgt>
                                        </p:tgtEl>
                                        <p:attrNameLst>
                                          <p:attrName>style.visibility</p:attrName>
                                        </p:attrNameLst>
                                      </p:cBhvr>
                                      <p:to>
                                        <p:strVal val="visible"/>
                                      </p:to>
                                    </p:set>
                                    <p:animEffect transition="in" filter="fade">
                                      <p:cBhvr>
                                        <p:cTn id="17" dur="500"/>
                                        <p:tgtEl>
                                          <p:spTgt spid="4198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988">
                                            <p:txEl>
                                              <p:pRg st="4" end="4"/>
                                            </p:txEl>
                                          </p:spTgt>
                                        </p:tgtEl>
                                        <p:attrNameLst>
                                          <p:attrName>style.visibility</p:attrName>
                                        </p:attrNameLst>
                                      </p:cBhvr>
                                      <p:to>
                                        <p:strVal val="visible"/>
                                      </p:to>
                                    </p:set>
                                    <p:animEffect transition="in" filter="fade">
                                      <p:cBhvr>
                                        <p:cTn id="22" dur="500"/>
                                        <p:tgtEl>
                                          <p:spTgt spid="419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DFA46-ABF0-1DE9-8D4B-8A0414AA547A}"/>
              </a:ext>
            </a:extLst>
          </p:cNvPr>
          <p:cNvSpPr>
            <a:spLocks noGrp="1"/>
          </p:cNvSpPr>
          <p:nvPr>
            <p:ph type="title"/>
          </p:nvPr>
        </p:nvSpPr>
        <p:spPr/>
        <p:txBody>
          <a:bodyPr/>
          <a:lstStyle/>
          <a:p>
            <a:r>
              <a:rPr lang="en-US" dirty="0"/>
              <a:t>Forward Secrecy</a:t>
            </a:r>
          </a:p>
        </p:txBody>
      </p:sp>
      <p:sp>
        <p:nvSpPr>
          <p:cNvPr id="3" name="Content Placeholder 2">
            <a:extLst>
              <a:ext uri="{FF2B5EF4-FFF2-40B4-BE49-F238E27FC236}">
                <a16:creationId xmlns:a16="http://schemas.microsoft.com/office/drawing/2014/main" id="{59DCAB2E-4B5D-862A-D772-66058236C0D9}"/>
              </a:ext>
            </a:extLst>
          </p:cNvPr>
          <p:cNvSpPr>
            <a:spLocks noGrp="1"/>
          </p:cNvSpPr>
          <p:nvPr>
            <p:ph idx="1"/>
          </p:nvPr>
        </p:nvSpPr>
        <p:spPr/>
        <p:txBody>
          <a:bodyPr>
            <a:normAutofit/>
          </a:bodyPr>
          <a:lstStyle/>
          <a:p>
            <a:r>
              <a:rPr lang="en-US" sz="2800" dirty="0"/>
              <a:t>A problem with using asymmetric cryptography for key exchange is that, if the recipient’s private key is compromised, the contents of all past and future messages are also compromised.</a:t>
            </a:r>
          </a:p>
          <a:p>
            <a:r>
              <a:rPr lang="en-US" sz="2800" dirty="0"/>
              <a:t>Solution: do not use asymmetric crypto for key exchange…</a:t>
            </a:r>
          </a:p>
          <a:p>
            <a:r>
              <a:rPr lang="en-US" sz="2800" dirty="0"/>
              <a:t>Use Diffie-Hellman Elliptic Curve key exchange.</a:t>
            </a:r>
          </a:p>
          <a:p>
            <a:r>
              <a:rPr lang="en-US" sz="2800" dirty="0"/>
              <a:t>Use public key crypto for authentication.</a:t>
            </a:r>
          </a:p>
        </p:txBody>
      </p:sp>
    </p:spTree>
    <p:extLst>
      <p:ext uri="{BB962C8B-B14F-4D97-AF65-F5344CB8AC3E}">
        <p14:creationId xmlns:p14="http://schemas.microsoft.com/office/powerpoint/2010/main" val="3712485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Public Key Digital Signature</a:t>
            </a:r>
          </a:p>
        </p:txBody>
      </p:sp>
      <p:sp>
        <p:nvSpPr>
          <p:cNvPr id="2" name="Slide Number Placeholder 1"/>
          <p:cNvSpPr>
            <a:spLocks noGrp="1"/>
          </p:cNvSpPr>
          <p:nvPr>
            <p:ph type="sldNum" sz="quarter" idx="12"/>
          </p:nvPr>
        </p:nvSpPr>
        <p:spPr/>
        <p:txBody>
          <a:bodyPr/>
          <a:lstStyle/>
          <a:p>
            <a:fld id="{8BE5C4FA-312C-4517-B8F5-BFA7C13735BB}" type="slidenum">
              <a:rPr lang="en-US" smtClean="0"/>
              <a:pPr/>
              <a:t>64</a:t>
            </a:fld>
            <a:endParaRPr lang="en-US"/>
          </a:p>
        </p:txBody>
      </p:sp>
      <p:sp>
        <p:nvSpPr>
          <p:cNvPr id="28675" name="Text Box 3"/>
          <p:cNvSpPr txBox="1">
            <a:spLocks noChangeArrowheads="1"/>
          </p:cNvSpPr>
          <p:nvPr/>
        </p:nvSpPr>
        <p:spPr bwMode="auto">
          <a:xfrm>
            <a:off x="609599" y="1597585"/>
            <a:ext cx="7924800" cy="4729629"/>
          </a:xfrm>
          <a:prstGeom prst="rect">
            <a:avLst/>
          </a:prstGeom>
          <a:noFill/>
          <a:ln w="9525">
            <a:noFill/>
            <a:miter lim="800000"/>
            <a:headEnd/>
            <a:tailEnd/>
          </a:ln>
        </p:spPr>
        <p:txBody>
          <a:bodyPr wrap="square" lIns="111887" tIns="55944" rIns="111887" bIns="55944">
            <a:spAutoFit/>
          </a:bodyPr>
          <a:lstStyle/>
          <a:p>
            <a:pPr algn="l">
              <a:spcBef>
                <a:spcPts val="600"/>
              </a:spcBef>
            </a:pPr>
            <a:r>
              <a:rPr lang="en-US" sz="2800" dirty="0"/>
              <a:t>Some public key cryptography algorithms work both ways; the keys are inverses of one another!</a:t>
            </a:r>
          </a:p>
          <a:p>
            <a:pPr algn="l">
              <a:spcBef>
                <a:spcPts val="600"/>
              </a:spcBef>
            </a:pPr>
            <a:r>
              <a:rPr lang="en-US" sz="2800" dirty="0"/>
              <a:t>Bob encrypts a message with his </a:t>
            </a:r>
            <a:r>
              <a:rPr lang="en-US" sz="2800" b="1" dirty="0"/>
              <a:t>private</a:t>
            </a:r>
            <a:r>
              <a:rPr lang="en-US" sz="2800" dirty="0"/>
              <a:t> key.</a:t>
            </a:r>
          </a:p>
          <a:p>
            <a:pPr algn="l">
              <a:spcBef>
                <a:spcPts val="600"/>
              </a:spcBef>
            </a:pPr>
            <a:r>
              <a:rPr lang="en-US" sz="2800" i="1" dirty="0"/>
              <a:t>Anyone</a:t>
            </a:r>
            <a:r>
              <a:rPr lang="en-US" sz="2800" dirty="0"/>
              <a:t> can decrypt it using Bob’s </a:t>
            </a:r>
            <a:r>
              <a:rPr lang="en-US" sz="2800" b="1" dirty="0"/>
              <a:t>public</a:t>
            </a:r>
            <a:r>
              <a:rPr lang="en-US" sz="2800" dirty="0"/>
              <a:t> key.</a:t>
            </a:r>
          </a:p>
          <a:p>
            <a:pPr algn="l">
              <a:spcBef>
                <a:spcPts val="600"/>
              </a:spcBef>
            </a:pPr>
            <a:r>
              <a:rPr lang="en-US" sz="2800" dirty="0"/>
              <a:t>Only Bob could have encrypted it, so, it is “signed” by Bob.</a:t>
            </a:r>
          </a:p>
          <a:p>
            <a:pPr algn="l">
              <a:spcBef>
                <a:spcPts val="600"/>
              </a:spcBef>
            </a:pPr>
            <a:br>
              <a:rPr lang="en-US" sz="2800" i="1" dirty="0"/>
            </a:br>
            <a:r>
              <a:rPr lang="en-US" sz="2800" i="1" dirty="0" err="1"/>
              <a:t>Uhhh</a:t>
            </a:r>
            <a:r>
              <a:rPr lang="en-US" sz="2800" i="1" dirty="0"/>
              <a:t>,</a:t>
            </a:r>
            <a:r>
              <a:rPr lang="en-US" sz="2800" dirty="0"/>
              <a:t> but </a:t>
            </a:r>
            <a:r>
              <a:rPr lang="en-US" sz="2800" b="1" i="1" dirty="0"/>
              <a:t>anyone</a:t>
            </a:r>
            <a:r>
              <a:rPr lang="en-US" sz="2800" dirty="0"/>
              <a:t> can decrypt it; there is </a:t>
            </a:r>
            <a:r>
              <a:rPr lang="en-US" sz="2800" i="1" dirty="0"/>
              <a:t>no confidentiality.  </a:t>
            </a:r>
            <a:r>
              <a:rPr lang="en-US" sz="2800" dirty="0"/>
              <a:t>(This is exactly analogous to a handwritten signature.)</a:t>
            </a:r>
          </a:p>
        </p:txBody>
      </p:sp>
      <p:pic>
        <p:nvPicPr>
          <p:cNvPr id="6" name="Picture 5" descr="A blue, cursive signature that reads &quot;Bob Brown.&quo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5256" y="4191000"/>
            <a:ext cx="2613485" cy="596756"/>
          </a:xfrm>
          <a:prstGeom prst="rect">
            <a:avLst/>
          </a:prstGeom>
        </p:spPr>
      </p:pic>
    </p:spTree>
    <p:extLst>
      <p:ext uri="{BB962C8B-B14F-4D97-AF65-F5344CB8AC3E}">
        <p14:creationId xmlns:p14="http://schemas.microsoft.com/office/powerpoint/2010/main" val="2480878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fade">
                                      <p:cBhvr>
                                        <p:cTn id="7" dur="500"/>
                                        <p:tgtEl>
                                          <p:spTgt spid="2867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5">
                                            <p:txEl>
                                              <p:pRg st="2" end="2"/>
                                            </p:txEl>
                                          </p:spTgt>
                                        </p:tgtEl>
                                        <p:attrNameLst>
                                          <p:attrName>style.visibility</p:attrName>
                                        </p:attrNameLst>
                                      </p:cBhvr>
                                      <p:to>
                                        <p:strVal val="visible"/>
                                      </p:to>
                                    </p:set>
                                    <p:animEffect transition="in" filter="fade">
                                      <p:cBhvr>
                                        <p:cTn id="12" dur="500"/>
                                        <p:tgtEl>
                                          <p:spTgt spid="2867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675">
                                            <p:txEl>
                                              <p:pRg st="3" end="3"/>
                                            </p:txEl>
                                          </p:spTgt>
                                        </p:tgtEl>
                                        <p:attrNameLst>
                                          <p:attrName>style.visibility</p:attrName>
                                        </p:attrNameLst>
                                      </p:cBhvr>
                                      <p:to>
                                        <p:strVal val="visible"/>
                                      </p:to>
                                    </p:set>
                                    <p:animEffect transition="in" filter="fade">
                                      <p:cBhvr>
                                        <p:cTn id="17" dur="500"/>
                                        <p:tgtEl>
                                          <p:spTgt spid="28675">
                                            <p:txEl>
                                              <p:pRg st="3" end="3"/>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8675">
                                            <p:txEl>
                                              <p:pRg st="4" end="4"/>
                                            </p:txEl>
                                          </p:spTgt>
                                        </p:tgtEl>
                                        <p:attrNameLst>
                                          <p:attrName>style.visibility</p:attrName>
                                        </p:attrNameLst>
                                      </p:cBhvr>
                                      <p:to>
                                        <p:strVal val="visible"/>
                                      </p:to>
                                    </p:set>
                                    <p:animEffect transition="in" filter="fade">
                                      <p:cBhvr>
                                        <p:cTn id="26" dur="500"/>
                                        <p:tgtEl>
                                          <p:spTgt spid="286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en-US" dirty="0"/>
              <a:t>Cryptographic Hash Functions</a:t>
            </a:r>
          </a:p>
        </p:txBody>
      </p:sp>
      <p:sp>
        <p:nvSpPr>
          <p:cNvPr id="29699" name="Rectangle 3"/>
          <p:cNvSpPr>
            <a:spLocks noGrp="1" noChangeArrowheads="1"/>
          </p:cNvSpPr>
          <p:nvPr>
            <p:ph idx="1"/>
          </p:nvPr>
        </p:nvSpPr>
        <p:spPr>
          <a:xfrm>
            <a:off x="713434" y="1600200"/>
            <a:ext cx="7745269" cy="4686611"/>
          </a:xfrm>
        </p:spPr>
        <p:txBody>
          <a:bodyPr/>
          <a:lstStyle/>
          <a:p>
            <a:r>
              <a:rPr lang="en-US" b="1" dirty="0"/>
              <a:t>Idea:</a:t>
            </a:r>
            <a:r>
              <a:rPr lang="en-US" dirty="0"/>
              <a:t> Detect tampering with messages.</a:t>
            </a:r>
          </a:p>
          <a:p>
            <a:r>
              <a:rPr lang="en-US" dirty="0"/>
              <a:t>Needed: A function that “characterizes” or “fingerprints” a message in some way.</a:t>
            </a:r>
          </a:p>
          <a:p>
            <a:r>
              <a:rPr lang="en-US" dirty="0"/>
              <a:t>Characteristics of a strong hash function:</a:t>
            </a:r>
          </a:p>
          <a:p>
            <a:pPr lvl="1"/>
            <a:r>
              <a:rPr lang="en-US" i="1" dirty="0"/>
              <a:t>h(m)</a:t>
            </a:r>
            <a:r>
              <a:rPr lang="en-US" dirty="0"/>
              <a:t> for message </a:t>
            </a:r>
            <a:r>
              <a:rPr lang="en-US" i="1" dirty="0"/>
              <a:t>m</a:t>
            </a:r>
            <a:r>
              <a:rPr lang="en-US" dirty="0"/>
              <a:t> is easy to compute.</a:t>
            </a:r>
          </a:p>
          <a:p>
            <a:pPr lvl="1"/>
            <a:r>
              <a:rPr lang="en-US" dirty="0"/>
              <a:t>Deriving </a:t>
            </a:r>
            <a:r>
              <a:rPr lang="en-US" i="1" dirty="0"/>
              <a:t>m</a:t>
            </a:r>
            <a:r>
              <a:rPr lang="en-US" dirty="0"/>
              <a:t> from </a:t>
            </a:r>
            <a:r>
              <a:rPr lang="en-US" i="1" dirty="0"/>
              <a:t>h(m)</a:t>
            </a:r>
            <a:r>
              <a:rPr lang="en-US" dirty="0"/>
              <a:t> is infeasible. </a:t>
            </a:r>
          </a:p>
          <a:p>
            <a:pPr lvl="1"/>
            <a:r>
              <a:rPr lang="en-US" dirty="0"/>
              <a:t>Given </a:t>
            </a:r>
            <a:r>
              <a:rPr lang="en-US" i="1" dirty="0"/>
              <a:t>m</a:t>
            </a:r>
            <a:r>
              <a:rPr lang="en-US" dirty="0"/>
              <a:t>, finding </a:t>
            </a:r>
            <a:r>
              <a:rPr lang="en-US" i="1" dirty="0"/>
              <a:t>m</a:t>
            </a:r>
            <a:r>
              <a:rPr lang="en-US" i="1" dirty="0">
                <a:sym typeface="Symbol" pitchFamily="18" charset="2"/>
              </a:rPr>
              <a:t></a:t>
            </a:r>
            <a:r>
              <a:rPr lang="en-US" dirty="0"/>
              <a:t> such that </a:t>
            </a:r>
            <a:r>
              <a:rPr lang="en-US" i="1" dirty="0"/>
              <a:t>h(m</a:t>
            </a:r>
            <a:r>
              <a:rPr lang="en-US" i="1" dirty="0">
                <a:sym typeface="Symbol" pitchFamily="18" charset="2"/>
              </a:rPr>
              <a:t> </a:t>
            </a:r>
            <a:r>
              <a:rPr lang="en-US" i="1" dirty="0"/>
              <a:t>)= h(m)</a:t>
            </a:r>
            <a:r>
              <a:rPr lang="en-US" dirty="0"/>
              <a:t> is infeasible (protects integrity by resisting collision attacks.)</a:t>
            </a:r>
          </a:p>
          <a:p>
            <a:pPr lvl="1"/>
            <a:endParaRPr lang="en-US"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65</a:t>
            </a:fld>
            <a:endParaRPr lang="en-US"/>
          </a:p>
        </p:txBody>
      </p:sp>
    </p:spTree>
    <p:extLst>
      <p:ext uri="{BB962C8B-B14F-4D97-AF65-F5344CB8AC3E}">
        <p14:creationId xmlns:p14="http://schemas.microsoft.com/office/powerpoint/2010/main" val="185086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fade">
                                      <p:cBhvr>
                                        <p:cTn id="7" dur="500"/>
                                        <p:tgtEl>
                                          <p:spTgt spid="296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699">
                                            <p:txEl>
                                              <p:pRg st="2" end="2"/>
                                            </p:txEl>
                                          </p:spTgt>
                                        </p:tgtEl>
                                        <p:attrNameLst>
                                          <p:attrName>style.visibility</p:attrName>
                                        </p:attrNameLst>
                                      </p:cBhvr>
                                      <p:to>
                                        <p:strVal val="visible"/>
                                      </p:to>
                                    </p:set>
                                    <p:animEffect transition="in" filter="fade">
                                      <p:cBhvr>
                                        <p:cTn id="12" dur="500"/>
                                        <p:tgtEl>
                                          <p:spTgt spid="2969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animEffect transition="in" filter="fade">
                                      <p:cBhvr>
                                        <p:cTn id="15" dur="500"/>
                                        <p:tgtEl>
                                          <p:spTgt spid="29699">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699">
                                            <p:txEl>
                                              <p:pRg st="4" end="4"/>
                                            </p:txEl>
                                          </p:spTgt>
                                        </p:tgtEl>
                                        <p:attrNameLst>
                                          <p:attrName>style.visibility</p:attrName>
                                        </p:attrNameLst>
                                      </p:cBhvr>
                                      <p:to>
                                        <p:strVal val="visible"/>
                                      </p:to>
                                    </p:set>
                                    <p:animEffect transition="in" filter="fade">
                                      <p:cBhvr>
                                        <p:cTn id="20" dur="500"/>
                                        <p:tgtEl>
                                          <p:spTgt spid="29699">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9699">
                                            <p:txEl>
                                              <p:pRg st="5" end="5"/>
                                            </p:txEl>
                                          </p:spTgt>
                                        </p:tgtEl>
                                        <p:attrNameLst>
                                          <p:attrName>style.visibility</p:attrName>
                                        </p:attrNameLst>
                                      </p:cBhvr>
                                      <p:to>
                                        <p:strVal val="visible"/>
                                      </p:to>
                                    </p:set>
                                    <p:animEffect transition="in" filter="fade">
                                      <p:cBhvr>
                                        <p:cTn id="25" dur="500"/>
                                        <p:tgtEl>
                                          <p:spTgt spid="296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Digital Signature Improved</a:t>
            </a:r>
          </a:p>
        </p:txBody>
      </p:sp>
      <p:sp>
        <p:nvSpPr>
          <p:cNvPr id="6" name="Content Placeholder 5"/>
          <p:cNvSpPr>
            <a:spLocks noGrp="1"/>
          </p:cNvSpPr>
          <p:nvPr>
            <p:ph idx="1"/>
          </p:nvPr>
        </p:nvSpPr>
        <p:spPr/>
        <p:txBody>
          <a:bodyPr>
            <a:normAutofit lnSpcReduction="10000"/>
          </a:bodyPr>
          <a:lstStyle/>
          <a:p>
            <a:pPr>
              <a:spcBef>
                <a:spcPts val="600"/>
              </a:spcBef>
            </a:pPr>
            <a:r>
              <a:rPr lang="en-US" sz="2800" dirty="0"/>
              <a:t>Bob computes a “digest” of a message using a hash function; this is smaller than the message and of fixed size but has the property that changing the message changes the computed digest.</a:t>
            </a:r>
          </a:p>
          <a:p>
            <a:pPr>
              <a:spcBef>
                <a:spcPts val="600"/>
              </a:spcBef>
            </a:pPr>
            <a:r>
              <a:rPr lang="en-US" sz="2800" dirty="0"/>
              <a:t>Bob encrypts the digest with his private key.</a:t>
            </a:r>
          </a:p>
          <a:p>
            <a:pPr>
              <a:spcBef>
                <a:spcPts val="600"/>
              </a:spcBef>
            </a:pPr>
            <a:r>
              <a:rPr lang="en-US" sz="2800" dirty="0"/>
              <a:t>Anyone can decrypt the digest using Bob’s public key, but only Bob could have encrypted it.  The message is digitally signed.</a:t>
            </a:r>
          </a:p>
          <a:p>
            <a:pPr>
              <a:spcBef>
                <a:spcPts val="600"/>
              </a:spcBef>
            </a:pPr>
            <a:r>
              <a:rPr lang="en-US" sz="2800" dirty="0"/>
              <a:t>If the digest matches the message, the message has not been altered.</a:t>
            </a:r>
          </a:p>
          <a:p>
            <a:endParaRPr lang="en-US" sz="2800" dirty="0"/>
          </a:p>
        </p:txBody>
      </p:sp>
      <p:sp>
        <p:nvSpPr>
          <p:cNvPr id="2" name="Slide Number Placeholder 1"/>
          <p:cNvSpPr>
            <a:spLocks noGrp="1"/>
          </p:cNvSpPr>
          <p:nvPr>
            <p:ph type="sldNum" sz="quarter" idx="12"/>
          </p:nvPr>
        </p:nvSpPr>
        <p:spPr/>
        <p:txBody>
          <a:bodyPr/>
          <a:lstStyle/>
          <a:p>
            <a:fld id="{F866578B-4DEA-4433-8074-C0E1D584D2A6}" type="slidenum">
              <a:rPr lang="en-US" smtClean="0"/>
              <a:pPr/>
              <a:t>66</a:t>
            </a:fld>
            <a:endParaRPr lang="en-US"/>
          </a:p>
        </p:txBody>
      </p:sp>
    </p:spTree>
    <p:extLst>
      <p:ext uri="{BB962C8B-B14F-4D97-AF65-F5344CB8AC3E}">
        <p14:creationId xmlns:p14="http://schemas.microsoft.com/office/powerpoint/2010/main" val="233338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r>
              <a:rPr lang="en-US"/>
              <a:t>Digital Signature with Confidentiality</a:t>
            </a:r>
          </a:p>
        </p:txBody>
      </p:sp>
      <p:sp>
        <p:nvSpPr>
          <p:cNvPr id="2" name="Slide Number Placeholder 1"/>
          <p:cNvSpPr>
            <a:spLocks noGrp="1"/>
          </p:cNvSpPr>
          <p:nvPr>
            <p:ph type="sldNum" sz="quarter" idx="12"/>
          </p:nvPr>
        </p:nvSpPr>
        <p:spPr/>
        <p:txBody>
          <a:bodyPr/>
          <a:lstStyle/>
          <a:p>
            <a:fld id="{8BE5C4FA-312C-4517-B8F5-BFA7C13735BB}" type="slidenum">
              <a:rPr lang="en-US" smtClean="0"/>
              <a:pPr/>
              <a:t>67</a:t>
            </a:fld>
            <a:endParaRPr lang="en-US"/>
          </a:p>
        </p:txBody>
      </p:sp>
      <p:sp>
        <p:nvSpPr>
          <p:cNvPr id="36867" name="Text Box 3"/>
          <p:cNvSpPr txBox="1">
            <a:spLocks noChangeArrowheads="1"/>
          </p:cNvSpPr>
          <p:nvPr/>
        </p:nvSpPr>
        <p:spPr bwMode="auto">
          <a:xfrm>
            <a:off x="685800" y="1447800"/>
            <a:ext cx="7898004" cy="4729629"/>
          </a:xfrm>
          <a:prstGeom prst="rect">
            <a:avLst/>
          </a:prstGeom>
          <a:noFill/>
          <a:ln w="9525">
            <a:noFill/>
            <a:miter lim="800000"/>
            <a:headEnd/>
            <a:tailEnd/>
          </a:ln>
        </p:spPr>
        <p:txBody>
          <a:bodyPr lIns="111887" tIns="55944" rIns="111887" bIns="55944">
            <a:spAutoFit/>
          </a:bodyPr>
          <a:lstStyle/>
          <a:p>
            <a:pPr algn="l">
              <a:spcBef>
                <a:spcPts val="1200"/>
              </a:spcBef>
            </a:pPr>
            <a:r>
              <a:rPr lang="en-US" sz="3000" dirty="0"/>
              <a:t>Bob computes a digest over a message and encrypts it with his </a:t>
            </a:r>
            <a:r>
              <a:rPr lang="en-US" sz="3000" b="1" dirty="0"/>
              <a:t>private</a:t>
            </a:r>
            <a:r>
              <a:rPr lang="en-US" sz="3000" dirty="0"/>
              <a:t> key.</a:t>
            </a:r>
          </a:p>
          <a:p>
            <a:pPr algn="l">
              <a:spcBef>
                <a:spcPts val="1200"/>
              </a:spcBef>
            </a:pPr>
            <a:r>
              <a:rPr lang="en-US" sz="3000" dirty="0"/>
              <a:t>Bob encrypts message and digest with Betty’s </a:t>
            </a:r>
            <a:r>
              <a:rPr lang="en-US" sz="3000" b="1" dirty="0"/>
              <a:t>public</a:t>
            </a:r>
            <a:r>
              <a:rPr lang="en-US" sz="3000" dirty="0"/>
              <a:t> key.</a:t>
            </a:r>
          </a:p>
          <a:p>
            <a:pPr algn="l">
              <a:spcBef>
                <a:spcPts val="1200"/>
              </a:spcBef>
            </a:pPr>
            <a:r>
              <a:rPr lang="en-US" sz="3000" dirty="0"/>
              <a:t>Only Betty can decrypt the message because it needs her private key. The message is confidential.</a:t>
            </a:r>
          </a:p>
          <a:p>
            <a:pPr algn="l">
              <a:spcBef>
                <a:spcPts val="1200"/>
              </a:spcBef>
            </a:pPr>
            <a:r>
              <a:rPr lang="en-US" sz="3000" dirty="0"/>
              <a:t>She decrypts and verifies the digest using Bob’s public key.  The message is signed.</a:t>
            </a:r>
          </a:p>
        </p:txBody>
      </p:sp>
    </p:spTree>
    <p:extLst>
      <p:ext uri="{BB962C8B-B14F-4D97-AF65-F5344CB8AC3E}">
        <p14:creationId xmlns:p14="http://schemas.microsoft.com/office/powerpoint/2010/main" val="351948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fade">
                                      <p:cBhvr>
                                        <p:cTn id="7" dur="500"/>
                                        <p:tgtEl>
                                          <p:spTgt spid="368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867">
                                            <p:txEl>
                                              <p:pRg st="2" end="2"/>
                                            </p:txEl>
                                          </p:spTgt>
                                        </p:tgtEl>
                                        <p:attrNameLst>
                                          <p:attrName>style.visibility</p:attrName>
                                        </p:attrNameLst>
                                      </p:cBhvr>
                                      <p:to>
                                        <p:strVal val="visible"/>
                                      </p:to>
                                    </p:set>
                                    <p:animEffect transition="in" filter="fade">
                                      <p:cBhvr>
                                        <p:cTn id="12" dur="500"/>
                                        <p:tgtEl>
                                          <p:spTgt spid="368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animEffect transition="in" filter="fade">
                                      <p:cBhvr>
                                        <p:cTn id="17" dur="500"/>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C4EB-A81A-F5AB-382C-05701F4A63A5}"/>
              </a:ext>
            </a:extLst>
          </p:cNvPr>
          <p:cNvSpPr>
            <a:spLocks noGrp="1"/>
          </p:cNvSpPr>
          <p:nvPr>
            <p:ph type="title"/>
          </p:nvPr>
        </p:nvSpPr>
        <p:spPr/>
        <p:txBody>
          <a:bodyPr>
            <a:normAutofit fontScale="90000"/>
          </a:bodyPr>
          <a:lstStyle/>
          <a:p>
            <a:r>
              <a:rPr lang="en-US" dirty="0"/>
              <a:t>How Do You Know It’s Amazon?</a:t>
            </a:r>
          </a:p>
        </p:txBody>
      </p:sp>
      <p:sp>
        <p:nvSpPr>
          <p:cNvPr id="3" name="Content Placeholder 2">
            <a:extLst>
              <a:ext uri="{FF2B5EF4-FFF2-40B4-BE49-F238E27FC236}">
                <a16:creationId xmlns:a16="http://schemas.microsoft.com/office/drawing/2014/main" id="{8E0B3B6B-6932-278D-C753-E51CE0A91A1D}"/>
              </a:ext>
            </a:extLst>
          </p:cNvPr>
          <p:cNvSpPr>
            <a:spLocks noGrp="1"/>
          </p:cNvSpPr>
          <p:nvPr>
            <p:ph idx="1"/>
          </p:nvPr>
        </p:nvSpPr>
        <p:spPr/>
        <p:txBody>
          <a:bodyPr/>
          <a:lstStyle/>
          <a:p>
            <a:r>
              <a:rPr lang="en-US" dirty="0"/>
              <a:t>A public key is just a bunch of bits.</a:t>
            </a:r>
          </a:p>
          <a:p>
            <a:r>
              <a:rPr lang="en-US" dirty="0"/>
              <a:t>If you want to be sure you’re communicating securely with the real Amazon, and not Evil Eve, you need assurance that the public key you have is really Amazon’s.</a:t>
            </a:r>
          </a:p>
        </p:txBody>
      </p:sp>
    </p:spTree>
    <p:extLst>
      <p:ext uri="{BB962C8B-B14F-4D97-AF65-F5344CB8AC3E}">
        <p14:creationId xmlns:p14="http://schemas.microsoft.com/office/powerpoint/2010/main" val="3213920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Proving Identity:</a:t>
            </a:r>
            <a:br>
              <a:rPr lang="en-US" sz="4000" dirty="0">
                <a:latin typeface="+mj-lt"/>
              </a:rPr>
            </a:br>
            <a:r>
              <a:rPr lang="en-US" sz="4000" dirty="0">
                <a:latin typeface="+mj-lt"/>
              </a:rPr>
              <a:t>Digital Certificates</a:t>
            </a:r>
          </a:p>
        </p:txBody>
      </p:sp>
      <p:sp>
        <p:nvSpPr>
          <p:cNvPr id="3" name="Content Placeholder 2"/>
          <p:cNvSpPr>
            <a:spLocks noGrp="1"/>
          </p:cNvSpPr>
          <p:nvPr>
            <p:ph idx="1"/>
          </p:nvPr>
        </p:nvSpPr>
        <p:spPr>
          <a:xfrm>
            <a:off x="778331" y="1557408"/>
            <a:ext cx="7196621" cy="4848602"/>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buNone/>
            </a:pPr>
            <a:r>
              <a:rPr lang="en-US" sz="2800" dirty="0">
                <a:latin typeface="+mn-lt"/>
              </a:rPr>
              <a:t>Contains:</a:t>
            </a:r>
          </a:p>
          <a:p>
            <a:pPr lvl="1"/>
            <a:r>
              <a:rPr lang="en-US" sz="2800" dirty="0">
                <a:latin typeface="+mn-lt"/>
              </a:rPr>
              <a:t>Principal’s identity</a:t>
            </a:r>
          </a:p>
          <a:p>
            <a:pPr lvl="1"/>
            <a:r>
              <a:rPr lang="en-US" sz="2800" dirty="0">
                <a:latin typeface="+mn-lt"/>
              </a:rPr>
              <a:t>Principal’s public key</a:t>
            </a:r>
          </a:p>
          <a:p>
            <a:pPr lvl="1"/>
            <a:r>
              <a:rPr lang="en-US" sz="2800" dirty="0">
                <a:latin typeface="+mn-lt"/>
              </a:rPr>
              <a:t>Identity of signer</a:t>
            </a:r>
          </a:p>
          <a:p>
            <a:pPr lvl="1"/>
            <a:r>
              <a:rPr lang="en-US" sz="2800" dirty="0">
                <a:latin typeface="+mn-lt"/>
              </a:rPr>
              <a:t>Digital Signature</a:t>
            </a:r>
          </a:p>
        </p:txBody>
      </p:sp>
      <p:sp>
        <p:nvSpPr>
          <p:cNvPr id="4" name="Slide Number Placeholder 3"/>
          <p:cNvSpPr>
            <a:spLocks noGrp="1"/>
          </p:cNvSpPr>
          <p:nvPr>
            <p:ph type="sldNum" sz="quarter" idx="12"/>
          </p:nvPr>
        </p:nvSpPr>
        <p:spPr/>
        <p:txBody>
          <a:bodyPr/>
          <a:lstStyle>
            <a:defPPr>
              <a:defRPr lang="en-US"/>
            </a:defPPr>
            <a:lvl1pPr algn="l" rtl="0" eaLnBrk="0" fontAlgn="base" hangingPunct="0">
              <a:spcBef>
                <a:spcPct val="0"/>
              </a:spcBef>
              <a:spcAft>
                <a:spcPct val="0"/>
              </a:spcAft>
              <a:defRPr sz="3442" kern="1200">
                <a:solidFill>
                  <a:schemeClr val="tx1"/>
                </a:solidFill>
                <a:latin typeface="Times New Roman" pitchFamily="18" charset="0"/>
                <a:ea typeface="+mn-ea"/>
                <a:cs typeface="+mn-cs"/>
              </a:defRPr>
            </a:lvl1pPr>
            <a:lvl2pPr marL="655759" algn="l" rtl="0" eaLnBrk="0" fontAlgn="base" hangingPunct="0">
              <a:spcBef>
                <a:spcPct val="0"/>
              </a:spcBef>
              <a:spcAft>
                <a:spcPct val="0"/>
              </a:spcAft>
              <a:defRPr sz="3442" kern="1200">
                <a:solidFill>
                  <a:schemeClr val="tx1"/>
                </a:solidFill>
                <a:latin typeface="Times New Roman" pitchFamily="18" charset="0"/>
                <a:ea typeface="+mn-ea"/>
                <a:cs typeface="+mn-cs"/>
              </a:defRPr>
            </a:lvl2pPr>
            <a:lvl3pPr marL="1311518" algn="l" rtl="0" eaLnBrk="0" fontAlgn="base" hangingPunct="0">
              <a:spcBef>
                <a:spcPct val="0"/>
              </a:spcBef>
              <a:spcAft>
                <a:spcPct val="0"/>
              </a:spcAft>
              <a:defRPr sz="3442" kern="1200">
                <a:solidFill>
                  <a:schemeClr val="tx1"/>
                </a:solidFill>
                <a:latin typeface="Times New Roman" pitchFamily="18" charset="0"/>
                <a:ea typeface="+mn-ea"/>
                <a:cs typeface="+mn-cs"/>
              </a:defRPr>
            </a:lvl3pPr>
            <a:lvl4pPr marL="1967277" algn="l" rtl="0" eaLnBrk="0" fontAlgn="base" hangingPunct="0">
              <a:spcBef>
                <a:spcPct val="0"/>
              </a:spcBef>
              <a:spcAft>
                <a:spcPct val="0"/>
              </a:spcAft>
              <a:defRPr sz="3442" kern="1200">
                <a:solidFill>
                  <a:schemeClr val="tx1"/>
                </a:solidFill>
                <a:latin typeface="Times New Roman" pitchFamily="18" charset="0"/>
                <a:ea typeface="+mn-ea"/>
                <a:cs typeface="+mn-cs"/>
              </a:defRPr>
            </a:lvl4pPr>
            <a:lvl5pPr marL="2623036" algn="l" rtl="0" eaLnBrk="0" fontAlgn="base" hangingPunct="0">
              <a:spcBef>
                <a:spcPct val="0"/>
              </a:spcBef>
              <a:spcAft>
                <a:spcPct val="0"/>
              </a:spcAft>
              <a:defRPr sz="3442" kern="1200">
                <a:solidFill>
                  <a:schemeClr val="tx1"/>
                </a:solidFill>
                <a:latin typeface="Times New Roman" pitchFamily="18" charset="0"/>
                <a:ea typeface="+mn-ea"/>
                <a:cs typeface="+mn-cs"/>
              </a:defRPr>
            </a:lvl5pPr>
            <a:lvl6pPr marL="3278795" algn="l" defTabSz="1311518" rtl="0" eaLnBrk="1" latinLnBrk="0" hangingPunct="1">
              <a:defRPr sz="3442" kern="1200">
                <a:solidFill>
                  <a:schemeClr val="tx1"/>
                </a:solidFill>
                <a:latin typeface="Times New Roman" pitchFamily="18" charset="0"/>
                <a:ea typeface="+mn-ea"/>
                <a:cs typeface="+mn-cs"/>
              </a:defRPr>
            </a:lvl6pPr>
            <a:lvl7pPr marL="3934554" algn="l" defTabSz="1311518" rtl="0" eaLnBrk="1" latinLnBrk="0" hangingPunct="1">
              <a:defRPr sz="3442" kern="1200">
                <a:solidFill>
                  <a:schemeClr val="tx1"/>
                </a:solidFill>
                <a:latin typeface="Times New Roman" pitchFamily="18" charset="0"/>
                <a:ea typeface="+mn-ea"/>
                <a:cs typeface="+mn-cs"/>
              </a:defRPr>
            </a:lvl7pPr>
            <a:lvl8pPr marL="4590314" algn="l" defTabSz="1311518" rtl="0" eaLnBrk="1" latinLnBrk="0" hangingPunct="1">
              <a:defRPr sz="3442" kern="1200">
                <a:solidFill>
                  <a:schemeClr val="tx1"/>
                </a:solidFill>
                <a:latin typeface="Times New Roman" pitchFamily="18" charset="0"/>
                <a:ea typeface="+mn-ea"/>
                <a:cs typeface="+mn-cs"/>
              </a:defRPr>
            </a:lvl8pPr>
            <a:lvl9pPr marL="5246072" algn="l" defTabSz="1311518" rtl="0" eaLnBrk="1" latinLnBrk="0" hangingPunct="1">
              <a:defRPr sz="3442" kern="1200">
                <a:solidFill>
                  <a:schemeClr val="tx1"/>
                </a:solidFill>
                <a:latin typeface="Times New Roman" pitchFamily="18" charset="0"/>
                <a:ea typeface="+mn-ea"/>
                <a:cs typeface="+mn-cs"/>
              </a:defRPr>
            </a:lvl9pPr>
          </a:lstStyle>
          <a:p>
            <a:pPr algn="r">
              <a:defRPr/>
            </a:pPr>
            <a:fld id="{D7F82635-AC67-4BDF-A71C-0EC87317B3C3}" type="slidenum">
              <a:rPr lang="en-US" sz="1400" smtClean="0">
                <a:latin typeface="+mj-lt"/>
              </a:rPr>
              <a:pPr algn="r">
                <a:defRPr/>
              </a:pPr>
              <a:t>69</a:t>
            </a:fld>
            <a:endParaRPr lang="en-US" sz="1400" dirty="0">
              <a:latin typeface="+mj-lt"/>
            </a:endParaRPr>
          </a:p>
        </p:txBody>
      </p:sp>
      <p:sp>
        <p:nvSpPr>
          <p:cNvPr id="13" name="TextBox 12"/>
          <p:cNvSpPr txBox="1"/>
          <p:nvPr/>
        </p:nvSpPr>
        <p:spPr>
          <a:xfrm>
            <a:off x="821124" y="3961141"/>
            <a:ext cx="4585489" cy="2242847"/>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l"/>
            <a:r>
              <a:rPr lang="en-US" sz="2700" b="0" dirty="0">
                <a:latin typeface="+mn-lt"/>
              </a:rPr>
              <a:t>Everything is plain text except the digital signature, which is a cryptographic hash (digest) encrypted by the signer’s </a:t>
            </a:r>
            <a:r>
              <a:rPr lang="en-US" sz="2700" b="1" i="1" dirty="0">
                <a:latin typeface="+mn-lt"/>
              </a:rPr>
              <a:t>private</a:t>
            </a:r>
            <a:r>
              <a:rPr lang="en-US" sz="2700" b="0" dirty="0">
                <a:latin typeface="+mn-lt"/>
              </a:rPr>
              <a:t> key.</a:t>
            </a:r>
          </a:p>
        </p:txBody>
      </p:sp>
      <p:grpSp>
        <p:nvGrpSpPr>
          <p:cNvPr id="16" name="Group 16"/>
          <p:cNvGrpSpPr/>
          <p:nvPr/>
        </p:nvGrpSpPr>
        <p:grpSpPr>
          <a:xfrm>
            <a:off x="5943600" y="1808055"/>
            <a:ext cx="2683539" cy="4117238"/>
            <a:chOff x="4695030" y="1300339"/>
            <a:chExt cx="2289705" cy="3512995"/>
          </a:xfrm>
        </p:grpSpPr>
        <p:sp>
          <p:nvSpPr>
            <p:cNvPr id="5" name="Rectangle 4"/>
            <p:cNvSpPr/>
            <p:nvPr/>
          </p:nvSpPr>
          <p:spPr bwMode="auto">
            <a:xfrm>
              <a:off x="4695031" y="1300339"/>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6" name="Rectangle 5"/>
            <p:cNvSpPr/>
            <p:nvPr/>
          </p:nvSpPr>
          <p:spPr bwMode="auto">
            <a:xfrm>
              <a:off x="4695031" y="2015525"/>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9" name="TextBox 8"/>
            <p:cNvSpPr txBox="1"/>
            <p:nvPr/>
          </p:nvSpPr>
          <p:spPr>
            <a:xfrm>
              <a:off x="4695030" y="1365356"/>
              <a:ext cx="2269331" cy="552489"/>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Principal’s Identity</a:t>
              </a:r>
            </a:p>
            <a:p>
              <a:r>
                <a:rPr lang="en-US" sz="1875" dirty="0">
                  <a:latin typeface="+mj-lt"/>
                </a:rPr>
                <a:t>Amazon.com</a:t>
              </a:r>
            </a:p>
          </p:txBody>
        </p:sp>
        <p:sp>
          <p:nvSpPr>
            <p:cNvPr id="10" name="TextBox 9"/>
            <p:cNvSpPr txBox="1"/>
            <p:nvPr/>
          </p:nvSpPr>
          <p:spPr>
            <a:xfrm>
              <a:off x="4755224" y="2061698"/>
              <a:ext cx="2166938" cy="521868"/>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600" dirty="0">
                  <a:latin typeface="+mj-lt"/>
                </a:rPr>
                <a:t>Principal’s Public Key</a:t>
              </a:r>
            </a:p>
            <a:p>
              <a:r>
                <a:rPr lang="en-US" sz="1800" dirty="0">
                  <a:latin typeface="+mj-lt"/>
                </a:rPr>
                <a:t>mQGiBD9aAvwRB</a:t>
              </a:r>
            </a:p>
          </p:txBody>
        </p:sp>
        <p:grpSp>
          <p:nvGrpSpPr>
            <p:cNvPr id="17" name="Group 15"/>
            <p:cNvGrpSpPr/>
            <p:nvPr/>
          </p:nvGrpSpPr>
          <p:grpSpPr>
            <a:xfrm>
              <a:off x="4697412" y="3382962"/>
              <a:ext cx="2287323" cy="1430372"/>
              <a:chOff x="4695031" y="4238590"/>
              <a:chExt cx="2287323" cy="1430372"/>
            </a:xfrm>
          </p:grpSpPr>
          <p:sp>
            <p:nvSpPr>
              <p:cNvPr id="7" name="Rectangle 6"/>
              <p:cNvSpPr/>
              <p:nvPr/>
            </p:nvSpPr>
            <p:spPr bwMode="auto">
              <a:xfrm>
                <a:off x="4695031" y="4238590"/>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8" name="Rectangle 7"/>
              <p:cNvSpPr/>
              <p:nvPr/>
            </p:nvSpPr>
            <p:spPr bwMode="auto">
              <a:xfrm>
                <a:off x="4695031" y="4953776"/>
                <a:ext cx="2287323" cy="715186"/>
              </a:xfrm>
              <a:prstGeom prst="rect">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11" name="TextBox 10"/>
              <p:cNvSpPr txBox="1"/>
              <p:nvPr/>
            </p:nvSpPr>
            <p:spPr>
              <a:xfrm>
                <a:off x="4755224" y="4284762"/>
                <a:ext cx="2166938" cy="583267"/>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Signer’s Identity</a:t>
                </a:r>
              </a:p>
              <a:p>
                <a:r>
                  <a:rPr lang="en-US" sz="2110" dirty="0" err="1">
                    <a:latin typeface="+mj-lt"/>
                  </a:rPr>
                  <a:t>Verisign</a:t>
                </a:r>
                <a:endParaRPr lang="en-US" sz="2110" dirty="0">
                  <a:latin typeface="+mj-lt"/>
                </a:endParaRPr>
              </a:p>
            </p:txBody>
          </p:sp>
          <p:sp>
            <p:nvSpPr>
              <p:cNvPr id="12" name="TextBox 11"/>
              <p:cNvSpPr txBox="1"/>
              <p:nvPr/>
            </p:nvSpPr>
            <p:spPr>
              <a:xfrm>
                <a:off x="4754562" y="4983162"/>
                <a:ext cx="2166938" cy="583267"/>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Digital Signature</a:t>
                </a:r>
              </a:p>
              <a:p>
                <a:r>
                  <a:rPr lang="en-US" sz="2110" dirty="0">
                    <a:latin typeface="+mj-lt"/>
                  </a:rPr>
                  <a:t>B157 ACE3 9788</a:t>
                </a:r>
              </a:p>
            </p:txBody>
          </p:sp>
        </p:grpSp>
        <p:sp>
          <p:nvSpPr>
            <p:cNvPr id="14" name="Rectangle 13"/>
            <p:cNvSpPr/>
            <p:nvPr/>
          </p:nvSpPr>
          <p:spPr bwMode="auto">
            <a:xfrm>
              <a:off x="4697412" y="2735262"/>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15" name="TextBox 14"/>
            <p:cNvSpPr txBox="1"/>
            <p:nvPr/>
          </p:nvSpPr>
          <p:spPr>
            <a:xfrm>
              <a:off x="4783548" y="2730712"/>
              <a:ext cx="1776835" cy="772659"/>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600" dirty="0">
                  <a:latin typeface="+mj-lt"/>
                </a:rPr>
                <a:t>Hash, other information</a:t>
              </a:r>
            </a:p>
            <a:p>
              <a:r>
                <a:rPr lang="en-US" sz="2000" dirty="0">
                  <a:latin typeface="+mj-lt"/>
                </a:rPr>
                <a:t>SHA-256</a:t>
              </a:r>
            </a:p>
          </p:txBody>
        </p:sp>
      </p:grpSp>
    </p:spTree>
    <p:extLst>
      <p:ext uri="{BB962C8B-B14F-4D97-AF65-F5344CB8AC3E}">
        <p14:creationId xmlns:p14="http://schemas.microsoft.com/office/powerpoint/2010/main" val="268326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Protocols</a:t>
            </a:r>
          </a:p>
        </p:txBody>
      </p:sp>
      <p:sp>
        <p:nvSpPr>
          <p:cNvPr id="3" name="Content Placeholder 2"/>
          <p:cNvSpPr>
            <a:spLocks noGrp="1"/>
          </p:cNvSpPr>
          <p:nvPr>
            <p:ph idx="1"/>
          </p:nvPr>
        </p:nvSpPr>
        <p:spPr>
          <a:xfrm>
            <a:off x="457200" y="1524794"/>
            <a:ext cx="8306302" cy="4724399"/>
          </a:xfrm>
        </p:spPr>
        <p:txBody>
          <a:bodyPr>
            <a:noAutofit/>
          </a:bodyPr>
          <a:lstStyle/>
          <a:p>
            <a:r>
              <a:rPr lang="en-US" dirty="0"/>
              <a:t>The principal protocols are:</a:t>
            </a:r>
          </a:p>
          <a:p>
            <a:pPr lvl="1"/>
            <a:r>
              <a:rPr lang="en-US" b="1" dirty="0"/>
              <a:t>Ethernet</a:t>
            </a:r>
            <a:r>
              <a:rPr lang="en-US" dirty="0"/>
              <a:t> (local area networks)</a:t>
            </a:r>
          </a:p>
          <a:p>
            <a:pPr lvl="1"/>
            <a:r>
              <a:rPr lang="en-US" b="1" dirty="0"/>
              <a:t>Internet Protocol</a:t>
            </a:r>
            <a:r>
              <a:rPr lang="en-US" dirty="0"/>
              <a:t>, or IP (for routed networks)</a:t>
            </a:r>
          </a:p>
          <a:p>
            <a:r>
              <a:rPr lang="en-US" dirty="0"/>
              <a:t>Ethernet and IP work together; Ethernet is the local area protocol and IP is the wide-area protocol.</a:t>
            </a:r>
          </a:p>
          <a:p>
            <a:r>
              <a:rPr lang="en-US" dirty="0"/>
              <a:t>TCP/IP has several upper-layer protocols, such as TCP and UDP.</a:t>
            </a:r>
          </a:p>
          <a:p>
            <a:r>
              <a:rPr lang="en-US" dirty="0"/>
              <a:t>There are other protocols.</a:t>
            </a:r>
          </a:p>
        </p:txBody>
      </p:sp>
      <p:sp>
        <p:nvSpPr>
          <p:cNvPr id="4" name="Slide Number Placeholder 3"/>
          <p:cNvSpPr>
            <a:spLocks noGrp="1"/>
          </p:cNvSpPr>
          <p:nvPr>
            <p:ph type="sldNum" sz="quarter" idx="12"/>
          </p:nvPr>
        </p:nvSpPr>
        <p:spPr/>
        <p:txBody>
          <a:bodyPr/>
          <a:lstStyle/>
          <a:p>
            <a:fld id="{E1EA7695-D855-4B03-9B7C-34781ACC89D6}" type="slidenum">
              <a:rPr lang="en-US" smtClean="0"/>
              <a:pPr/>
              <a:t>7</a:t>
            </a:fld>
            <a:endParaRPr lang="en-US"/>
          </a:p>
        </p:txBody>
      </p:sp>
    </p:spTree>
    <p:extLst>
      <p:ext uri="{BB962C8B-B14F-4D97-AF65-F5344CB8AC3E}">
        <p14:creationId xmlns:p14="http://schemas.microsoft.com/office/powerpoint/2010/main" val="202090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Forging a Digital Certificate</a:t>
            </a:r>
          </a:p>
        </p:txBody>
      </p:sp>
      <p:sp>
        <p:nvSpPr>
          <p:cNvPr id="3" name="Content Placeholder 2"/>
          <p:cNvSpPr>
            <a:spLocks noGrp="1"/>
          </p:cNvSpPr>
          <p:nvPr>
            <p:ph idx="1"/>
          </p:nvPr>
        </p:nvSpPr>
        <p:spPr>
          <a:xfrm>
            <a:off x="731818" y="1535393"/>
            <a:ext cx="7527798" cy="4848602"/>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2800" dirty="0">
                <a:latin typeface="+mn-lt"/>
              </a:rPr>
              <a:t>Evil Eve substitutes her</a:t>
            </a:r>
            <a:br>
              <a:rPr lang="en-US" sz="2800" dirty="0">
                <a:latin typeface="+mn-lt"/>
              </a:rPr>
            </a:br>
            <a:r>
              <a:rPr lang="en-US" sz="2800" dirty="0">
                <a:latin typeface="+mn-lt"/>
              </a:rPr>
              <a:t>public key for Amazon’s, a</a:t>
            </a:r>
            <a:br>
              <a:rPr lang="en-US" sz="2800" dirty="0">
                <a:latin typeface="+mn-lt"/>
              </a:rPr>
            </a:br>
            <a:r>
              <a:rPr lang="en-US" sz="2800" dirty="0">
                <a:latin typeface="+mn-lt"/>
              </a:rPr>
              <a:t>man-in-the-middle attack.</a:t>
            </a:r>
          </a:p>
          <a:p>
            <a:r>
              <a:rPr lang="en-US" sz="2800" dirty="0">
                <a:latin typeface="+mn-lt"/>
              </a:rPr>
              <a:t>The digital signature is no</a:t>
            </a:r>
            <a:br>
              <a:rPr lang="en-US" sz="2800" dirty="0">
                <a:latin typeface="+mn-lt"/>
              </a:rPr>
            </a:br>
            <a:r>
              <a:rPr lang="en-US" sz="2800" dirty="0">
                <a:latin typeface="+mn-lt"/>
              </a:rPr>
              <a:t>longer valid (because the </a:t>
            </a:r>
            <a:br>
              <a:rPr lang="en-US" sz="2800" dirty="0">
                <a:latin typeface="+mn-lt"/>
              </a:rPr>
            </a:br>
            <a:r>
              <a:rPr lang="en-US" sz="2800" dirty="0">
                <a:latin typeface="+mn-lt"/>
              </a:rPr>
              <a:t>data have changed.)</a:t>
            </a:r>
          </a:p>
          <a:p>
            <a:r>
              <a:rPr lang="en-US" sz="2800" dirty="0">
                <a:latin typeface="+mn-lt"/>
              </a:rPr>
              <a:t>Evil Eve must gain access</a:t>
            </a:r>
            <a:br>
              <a:rPr lang="en-US" sz="2800" dirty="0">
                <a:latin typeface="+mn-lt"/>
              </a:rPr>
            </a:br>
            <a:r>
              <a:rPr lang="en-US" sz="2800" dirty="0">
                <a:latin typeface="+mn-lt"/>
              </a:rPr>
              <a:t>to the signer’s private key </a:t>
            </a:r>
            <a:br>
              <a:rPr lang="en-US" sz="2800" dirty="0">
                <a:latin typeface="+mn-lt"/>
              </a:rPr>
            </a:br>
            <a:r>
              <a:rPr lang="en-US" sz="2800" dirty="0">
                <a:latin typeface="+mn-lt"/>
              </a:rPr>
              <a:t>(signing key) to forge a </a:t>
            </a:r>
            <a:br>
              <a:rPr lang="en-US" sz="2800" dirty="0">
                <a:latin typeface="+mn-lt"/>
              </a:rPr>
            </a:br>
            <a:r>
              <a:rPr lang="en-US" sz="2800" dirty="0">
                <a:latin typeface="+mn-lt"/>
              </a:rPr>
              <a:t>new digital signature.  </a:t>
            </a:r>
            <a:br>
              <a:rPr lang="en-US" sz="2800" dirty="0">
                <a:latin typeface="+mn-lt"/>
              </a:rPr>
            </a:br>
            <a:r>
              <a:rPr lang="en-US" sz="2800" dirty="0">
                <a:latin typeface="+mn-lt"/>
              </a:rPr>
              <a:t>We hope this is hard!</a:t>
            </a:r>
          </a:p>
        </p:txBody>
      </p:sp>
      <p:sp>
        <p:nvSpPr>
          <p:cNvPr id="4" name="Slide Number Placeholder 3"/>
          <p:cNvSpPr>
            <a:spLocks noGrp="1"/>
          </p:cNvSpPr>
          <p:nvPr>
            <p:ph type="sldNum" sz="quarter" idx="12"/>
          </p:nvPr>
        </p:nvSpPr>
        <p:spPr/>
        <p:txBody>
          <a:bodyPr/>
          <a:lstStyle>
            <a:defPPr>
              <a:defRPr lang="en-US"/>
            </a:defPPr>
            <a:lvl1pPr algn="l" rtl="0" eaLnBrk="0" fontAlgn="base" hangingPunct="0">
              <a:spcBef>
                <a:spcPct val="0"/>
              </a:spcBef>
              <a:spcAft>
                <a:spcPct val="0"/>
              </a:spcAft>
              <a:defRPr sz="3442" kern="1200">
                <a:solidFill>
                  <a:schemeClr val="tx1"/>
                </a:solidFill>
                <a:latin typeface="Times New Roman" pitchFamily="18" charset="0"/>
                <a:ea typeface="+mn-ea"/>
                <a:cs typeface="+mn-cs"/>
              </a:defRPr>
            </a:lvl1pPr>
            <a:lvl2pPr marL="655759" algn="l" rtl="0" eaLnBrk="0" fontAlgn="base" hangingPunct="0">
              <a:spcBef>
                <a:spcPct val="0"/>
              </a:spcBef>
              <a:spcAft>
                <a:spcPct val="0"/>
              </a:spcAft>
              <a:defRPr sz="3442" kern="1200">
                <a:solidFill>
                  <a:schemeClr val="tx1"/>
                </a:solidFill>
                <a:latin typeface="Times New Roman" pitchFamily="18" charset="0"/>
                <a:ea typeface="+mn-ea"/>
                <a:cs typeface="+mn-cs"/>
              </a:defRPr>
            </a:lvl2pPr>
            <a:lvl3pPr marL="1311518" algn="l" rtl="0" eaLnBrk="0" fontAlgn="base" hangingPunct="0">
              <a:spcBef>
                <a:spcPct val="0"/>
              </a:spcBef>
              <a:spcAft>
                <a:spcPct val="0"/>
              </a:spcAft>
              <a:defRPr sz="3442" kern="1200">
                <a:solidFill>
                  <a:schemeClr val="tx1"/>
                </a:solidFill>
                <a:latin typeface="Times New Roman" pitchFamily="18" charset="0"/>
                <a:ea typeface="+mn-ea"/>
                <a:cs typeface="+mn-cs"/>
              </a:defRPr>
            </a:lvl3pPr>
            <a:lvl4pPr marL="1967277" algn="l" rtl="0" eaLnBrk="0" fontAlgn="base" hangingPunct="0">
              <a:spcBef>
                <a:spcPct val="0"/>
              </a:spcBef>
              <a:spcAft>
                <a:spcPct val="0"/>
              </a:spcAft>
              <a:defRPr sz="3442" kern="1200">
                <a:solidFill>
                  <a:schemeClr val="tx1"/>
                </a:solidFill>
                <a:latin typeface="Times New Roman" pitchFamily="18" charset="0"/>
                <a:ea typeface="+mn-ea"/>
                <a:cs typeface="+mn-cs"/>
              </a:defRPr>
            </a:lvl4pPr>
            <a:lvl5pPr marL="2623036" algn="l" rtl="0" eaLnBrk="0" fontAlgn="base" hangingPunct="0">
              <a:spcBef>
                <a:spcPct val="0"/>
              </a:spcBef>
              <a:spcAft>
                <a:spcPct val="0"/>
              </a:spcAft>
              <a:defRPr sz="3442" kern="1200">
                <a:solidFill>
                  <a:schemeClr val="tx1"/>
                </a:solidFill>
                <a:latin typeface="Times New Roman" pitchFamily="18" charset="0"/>
                <a:ea typeface="+mn-ea"/>
                <a:cs typeface="+mn-cs"/>
              </a:defRPr>
            </a:lvl5pPr>
            <a:lvl6pPr marL="3278795" algn="l" defTabSz="1311518" rtl="0" eaLnBrk="1" latinLnBrk="0" hangingPunct="1">
              <a:defRPr sz="3442" kern="1200">
                <a:solidFill>
                  <a:schemeClr val="tx1"/>
                </a:solidFill>
                <a:latin typeface="Times New Roman" pitchFamily="18" charset="0"/>
                <a:ea typeface="+mn-ea"/>
                <a:cs typeface="+mn-cs"/>
              </a:defRPr>
            </a:lvl6pPr>
            <a:lvl7pPr marL="3934554" algn="l" defTabSz="1311518" rtl="0" eaLnBrk="1" latinLnBrk="0" hangingPunct="1">
              <a:defRPr sz="3442" kern="1200">
                <a:solidFill>
                  <a:schemeClr val="tx1"/>
                </a:solidFill>
                <a:latin typeface="Times New Roman" pitchFamily="18" charset="0"/>
                <a:ea typeface="+mn-ea"/>
                <a:cs typeface="+mn-cs"/>
              </a:defRPr>
            </a:lvl7pPr>
            <a:lvl8pPr marL="4590314" algn="l" defTabSz="1311518" rtl="0" eaLnBrk="1" latinLnBrk="0" hangingPunct="1">
              <a:defRPr sz="3442" kern="1200">
                <a:solidFill>
                  <a:schemeClr val="tx1"/>
                </a:solidFill>
                <a:latin typeface="Times New Roman" pitchFamily="18" charset="0"/>
                <a:ea typeface="+mn-ea"/>
                <a:cs typeface="+mn-cs"/>
              </a:defRPr>
            </a:lvl8pPr>
            <a:lvl9pPr marL="5246072" algn="l" defTabSz="1311518" rtl="0" eaLnBrk="1" latinLnBrk="0" hangingPunct="1">
              <a:defRPr sz="3442" kern="1200">
                <a:solidFill>
                  <a:schemeClr val="tx1"/>
                </a:solidFill>
                <a:latin typeface="Times New Roman" pitchFamily="18" charset="0"/>
                <a:ea typeface="+mn-ea"/>
                <a:cs typeface="+mn-cs"/>
              </a:defRPr>
            </a:lvl9pPr>
          </a:lstStyle>
          <a:p>
            <a:pPr algn="r">
              <a:defRPr/>
            </a:pPr>
            <a:fld id="{D7F82635-AC67-4BDF-A71C-0EC87317B3C3}" type="slidenum">
              <a:rPr lang="en-US" sz="1400" smtClean="0">
                <a:latin typeface="+mj-lt"/>
              </a:rPr>
              <a:pPr algn="r">
                <a:defRPr/>
              </a:pPr>
              <a:t>70</a:t>
            </a:fld>
            <a:endParaRPr lang="en-US" sz="1400" dirty="0">
              <a:latin typeface="+mj-lt"/>
            </a:endParaRPr>
          </a:p>
        </p:txBody>
      </p:sp>
      <p:grpSp>
        <p:nvGrpSpPr>
          <p:cNvPr id="5" name="Group 4">
            <a:extLst>
              <a:ext uri="{C183D7F6-B498-43B3-948B-1728B52AA6E4}">
                <adec:decorative xmlns:adec="http://schemas.microsoft.com/office/drawing/2017/decorative" val="1"/>
              </a:ext>
            </a:extLst>
          </p:cNvPr>
          <p:cNvGrpSpPr/>
          <p:nvPr/>
        </p:nvGrpSpPr>
        <p:grpSpPr>
          <a:xfrm>
            <a:off x="6081466" y="1903215"/>
            <a:ext cx="2391742" cy="3909063"/>
            <a:chOff x="4695030" y="1300339"/>
            <a:chExt cx="2289705" cy="3512995"/>
          </a:xfrm>
        </p:grpSpPr>
        <p:sp>
          <p:nvSpPr>
            <p:cNvPr id="14" name="Rectangle 13"/>
            <p:cNvSpPr/>
            <p:nvPr/>
          </p:nvSpPr>
          <p:spPr bwMode="auto">
            <a:xfrm>
              <a:off x="4695031" y="1300339"/>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15" name="Rectangle 14"/>
            <p:cNvSpPr/>
            <p:nvPr/>
          </p:nvSpPr>
          <p:spPr bwMode="auto">
            <a:xfrm>
              <a:off x="4695031" y="2015525"/>
              <a:ext cx="2287323" cy="715186"/>
            </a:xfrm>
            <a:prstGeom prst="rect">
              <a:avLst/>
            </a:prstGeom>
            <a:solidFill>
              <a:srgbClr val="66FF33"/>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16" name="TextBox 15"/>
            <p:cNvSpPr txBox="1"/>
            <p:nvPr/>
          </p:nvSpPr>
          <p:spPr>
            <a:xfrm>
              <a:off x="4695030" y="1365356"/>
              <a:ext cx="2269331" cy="581873"/>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Principal’s Identity</a:t>
              </a:r>
            </a:p>
            <a:p>
              <a:r>
                <a:rPr lang="en-US" sz="1875" b="1" dirty="0">
                  <a:latin typeface="+mj-lt"/>
                </a:rPr>
                <a:t>Amazon.com</a:t>
              </a:r>
            </a:p>
          </p:txBody>
        </p:sp>
        <p:sp>
          <p:nvSpPr>
            <p:cNvPr id="17" name="TextBox 16"/>
            <p:cNvSpPr txBox="1"/>
            <p:nvPr/>
          </p:nvSpPr>
          <p:spPr>
            <a:xfrm>
              <a:off x="4755224" y="2061698"/>
              <a:ext cx="2166938" cy="583267"/>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Eve’s Public Key</a:t>
              </a:r>
            </a:p>
            <a:p>
              <a:r>
                <a:rPr lang="en-US" sz="2110" dirty="0" err="1">
                  <a:latin typeface="+mj-lt"/>
                </a:rPr>
                <a:t>DfIZOkhURN</a:t>
              </a:r>
              <a:endParaRPr lang="en-US" sz="2110" dirty="0">
                <a:latin typeface="+mj-lt"/>
              </a:endParaRPr>
            </a:p>
          </p:txBody>
        </p:sp>
        <p:sp>
          <p:nvSpPr>
            <p:cNvPr id="21" name="Rectangle 6"/>
            <p:cNvSpPr/>
            <p:nvPr/>
          </p:nvSpPr>
          <p:spPr bwMode="auto">
            <a:xfrm>
              <a:off x="4697412" y="3382962"/>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22" name="Rectangle 21"/>
            <p:cNvSpPr/>
            <p:nvPr/>
          </p:nvSpPr>
          <p:spPr bwMode="auto">
            <a:xfrm>
              <a:off x="4697412" y="4098148"/>
              <a:ext cx="2287323" cy="715186"/>
            </a:xfrm>
            <a:prstGeom prst="rect">
              <a:avLst/>
            </a:prstGeom>
            <a:solidFill>
              <a:srgbClr val="FD5F81"/>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23" name="TextBox 22"/>
            <p:cNvSpPr txBox="1"/>
            <p:nvPr/>
          </p:nvSpPr>
          <p:spPr>
            <a:xfrm>
              <a:off x="4757605" y="3429134"/>
              <a:ext cx="2166938" cy="614372"/>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Signer’s Identity</a:t>
              </a:r>
            </a:p>
            <a:p>
              <a:r>
                <a:rPr lang="en-US" sz="2110" b="1" dirty="0" err="1">
                  <a:latin typeface="+mj-lt"/>
                </a:rPr>
                <a:t>Verisign</a:t>
              </a:r>
              <a:endParaRPr lang="en-US" sz="2110" b="1" dirty="0">
                <a:latin typeface="+mj-lt"/>
              </a:endParaRPr>
            </a:p>
          </p:txBody>
        </p:sp>
        <p:sp>
          <p:nvSpPr>
            <p:cNvPr id="24" name="TextBox 23"/>
            <p:cNvSpPr txBox="1"/>
            <p:nvPr/>
          </p:nvSpPr>
          <p:spPr>
            <a:xfrm>
              <a:off x="4756942" y="4127534"/>
              <a:ext cx="2225411" cy="599160"/>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1758" dirty="0">
                  <a:latin typeface="+mj-lt"/>
                </a:rPr>
                <a:t>Digital Signature</a:t>
              </a:r>
            </a:p>
            <a:p>
              <a:r>
                <a:rPr lang="en-US" sz="2000" b="1" dirty="0">
                  <a:latin typeface="+mj-lt"/>
                </a:rPr>
                <a:t>B157 ACE3 9788</a:t>
              </a:r>
            </a:p>
          </p:txBody>
        </p:sp>
        <p:sp>
          <p:nvSpPr>
            <p:cNvPr id="19" name="Rectangle 18"/>
            <p:cNvSpPr/>
            <p:nvPr/>
          </p:nvSpPr>
          <p:spPr bwMode="auto">
            <a:xfrm>
              <a:off x="4695031" y="2727416"/>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87556" tIns="43778" rIns="87556" bIns="43778" numCol="1" rtlCol="0" anchor="t" anchorCtr="0" compatLnSpc="1">
              <a:prstTxWarp prst="textNoShape">
                <a:avLst/>
              </a:prstTxWarp>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defTabSz="875560"/>
              <a:endParaRPr lang="en-US" sz="2344" dirty="0"/>
            </a:p>
          </p:txBody>
        </p:sp>
        <p:sp>
          <p:nvSpPr>
            <p:cNvPr id="20" name="TextBox 19"/>
            <p:cNvSpPr txBox="1"/>
            <p:nvPr/>
          </p:nvSpPr>
          <p:spPr>
            <a:xfrm>
              <a:off x="4721224" y="2773362"/>
              <a:ext cx="2166938" cy="743275"/>
            </a:xfrm>
            <a:prstGeom prst="rect">
              <a:avLst/>
            </a:prstGeom>
            <a:noFill/>
          </p:spPr>
          <p:txBody>
            <a:bodyPr wrap="square" lIns="87556" tIns="43778" rIns="87556" bIns="43778" rtlCol="0">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1600" dirty="0">
                  <a:latin typeface="+mj-lt"/>
                </a:rPr>
                <a:t>Hash, other information </a:t>
              </a:r>
              <a:br>
                <a:rPr lang="en-US" sz="1600" dirty="0">
                  <a:latin typeface="+mj-lt"/>
                </a:rPr>
              </a:br>
              <a:r>
                <a:rPr lang="en-US" sz="1600" b="1" dirty="0">
                  <a:latin typeface="+mj-lt"/>
                </a:rPr>
                <a:t>SHA-256</a:t>
              </a:r>
            </a:p>
          </p:txBody>
        </p:sp>
      </p:grpSp>
    </p:spTree>
    <p:extLst>
      <p:ext uri="{BB962C8B-B14F-4D97-AF65-F5344CB8AC3E}">
        <p14:creationId xmlns:p14="http://schemas.microsoft.com/office/powerpoint/2010/main" val="150758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169C-C467-5F77-A468-CC3B801CD132}"/>
              </a:ext>
            </a:extLst>
          </p:cNvPr>
          <p:cNvSpPr>
            <a:spLocks noGrp="1"/>
          </p:cNvSpPr>
          <p:nvPr>
            <p:ph type="title"/>
          </p:nvPr>
        </p:nvSpPr>
        <p:spPr/>
        <p:txBody>
          <a:bodyPr/>
          <a:lstStyle/>
          <a:p>
            <a:r>
              <a:rPr lang="en-US" dirty="0"/>
              <a:t>Passkeys</a:t>
            </a:r>
          </a:p>
        </p:txBody>
      </p:sp>
      <p:sp>
        <p:nvSpPr>
          <p:cNvPr id="3" name="Content Placeholder 2">
            <a:extLst>
              <a:ext uri="{FF2B5EF4-FFF2-40B4-BE49-F238E27FC236}">
                <a16:creationId xmlns:a16="http://schemas.microsoft.com/office/drawing/2014/main" id="{73777C5C-AB80-9B1F-872C-8E9838A179A7}"/>
              </a:ext>
            </a:extLst>
          </p:cNvPr>
          <p:cNvSpPr>
            <a:spLocks noGrp="1"/>
          </p:cNvSpPr>
          <p:nvPr>
            <p:ph idx="1"/>
          </p:nvPr>
        </p:nvSpPr>
        <p:spPr/>
        <p:txBody>
          <a:bodyPr/>
          <a:lstStyle/>
          <a:p>
            <a:r>
              <a:rPr lang="en-US" dirty="0"/>
              <a:t>A passkey is a credential that encodes both identity token (</a:t>
            </a:r>
            <a:r>
              <a:rPr lang="en-US" i="1" dirty="0"/>
              <a:t>e.g. </a:t>
            </a:r>
            <a:r>
              <a:rPr lang="en-US" dirty="0"/>
              <a:t>user ID) and a private cryptographic key.</a:t>
            </a:r>
          </a:p>
          <a:p>
            <a:r>
              <a:rPr lang="en-US" dirty="0"/>
              <a:t>That credential is stored on the user device.</a:t>
            </a:r>
          </a:p>
          <a:p>
            <a:r>
              <a:rPr lang="en-US" dirty="0"/>
              <a:t>It is protected by the access protection for the device.</a:t>
            </a:r>
          </a:p>
          <a:p>
            <a:r>
              <a:rPr lang="en-US" dirty="0"/>
              <a:t>Enrollment (account creation) stores the identity token and corresponding public key.</a:t>
            </a:r>
          </a:p>
        </p:txBody>
      </p:sp>
    </p:spTree>
    <p:extLst>
      <p:ext uri="{BB962C8B-B14F-4D97-AF65-F5344CB8AC3E}">
        <p14:creationId xmlns:p14="http://schemas.microsoft.com/office/powerpoint/2010/main" val="5108648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7234" name="Rectangle 2"/>
          <p:cNvSpPr>
            <a:spLocks noGrp="1" noChangeArrowheads="1"/>
          </p:cNvSpPr>
          <p:nvPr>
            <p:ph type="title"/>
          </p:nvPr>
        </p:nvSpPr>
        <p:spPr/>
        <p:txBody>
          <a:bodyPr/>
          <a:lstStyle/>
          <a:p>
            <a:r>
              <a:rPr lang="en-US" dirty="0"/>
              <a:t>TLS Protocol Services</a:t>
            </a:r>
            <a:endParaRPr lang="en-AU" dirty="0"/>
          </a:p>
        </p:txBody>
      </p:sp>
      <p:sp>
        <p:nvSpPr>
          <p:cNvPr id="1887235" name="Rectangle 3"/>
          <p:cNvSpPr>
            <a:spLocks noGrp="1" noChangeArrowheads="1"/>
          </p:cNvSpPr>
          <p:nvPr>
            <p:ph idx="1"/>
          </p:nvPr>
        </p:nvSpPr>
        <p:spPr/>
        <p:txBody>
          <a:bodyPr/>
          <a:lstStyle/>
          <a:p>
            <a:pPr>
              <a:lnSpc>
                <a:spcPct val="90000"/>
              </a:lnSpc>
            </a:pPr>
            <a:r>
              <a:rPr lang="en-US" b="1" dirty="0"/>
              <a:t>Message integrity</a:t>
            </a:r>
          </a:p>
          <a:p>
            <a:pPr lvl="1">
              <a:lnSpc>
                <a:spcPct val="90000"/>
              </a:lnSpc>
            </a:pPr>
            <a:r>
              <a:rPr lang="en-US" dirty="0"/>
              <a:t>using a message authentication code with shared secret key.</a:t>
            </a:r>
          </a:p>
          <a:p>
            <a:pPr>
              <a:lnSpc>
                <a:spcPct val="90000"/>
              </a:lnSpc>
            </a:pPr>
            <a:r>
              <a:rPr lang="en-US" b="1" dirty="0"/>
              <a:t>Confidentiality</a:t>
            </a:r>
          </a:p>
          <a:p>
            <a:pPr lvl="1">
              <a:lnSpc>
                <a:spcPct val="90000"/>
              </a:lnSpc>
            </a:pPr>
            <a:r>
              <a:rPr lang="en-US" dirty="0"/>
              <a:t>using symmetric encryption with a shared secret key defined by Handshake Protocol</a:t>
            </a:r>
          </a:p>
          <a:p>
            <a:pPr lvl="1">
              <a:lnSpc>
                <a:spcPct val="90000"/>
              </a:lnSpc>
            </a:pPr>
            <a:r>
              <a:rPr lang="en-US" dirty="0"/>
              <a:t>Algorithms negotiated: AES, IDEA, etc.</a:t>
            </a:r>
          </a:p>
          <a:p>
            <a:pPr lvl="1">
              <a:lnSpc>
                <a:spcPct val="90000"/>
              </a:lnSpc>
            </a:pPr>
            <a:r>
              <a:rPr lang="en-US" dirty="0"/>
              <a:t>Message is compressed before encryption</a:t>
            </a:r>
          </a:p>
          <a:p>
            <a:pPr>
              <a:lnSpc>
                <a:spcPct val="90000"/>
              </a:lnSpc>
            </a:pPr>
            <a:r>
              <a:rPr lang="en-US" b="1" dirty="0"/>
              <a:t>Forward Secrecy </a:t>
            </a:r>
            <a:r>
              <a:rPr lang="en-US" dirty="0"/>
              <a:t>optional with Diffie-Hellman Elliptic Curve Key Exchange.</a:t>
            </a:r>
          </a:p>
        </p:txBody>
      </p:sp>
      <p:sp>
        <p:nvSpPr>
          <p:cNvPr id="4" name="Slide Number Placeholder 3"/>
          <p:cNvSpPr>
            <a:spLocks noGrp="1"/>
          </p:cNvSpPr>
          <p:nvPr>
            <p:ph type="sldNum" sz="quarter" idx="12"/>
          </p:nvPr>
        </p:nvSpPr>
        <p:spPr/>
        <p:txBody>
          <a:bodyPr/>
          <a:lstStyle/>
          <a:p>
            <a:pPr>
              <a:defRPr/>
            </a:pPr>
            <a:fld id="{3EECF72D-72BB-45EF-9CA5-37702647A5B6}" type="slidenum">
              <a:rPr lang="en-US" smtClean="0">
                <a:solidFill>
                  <a:srgbClr val="000000"/>
                </a:solidFill>
              </a:rPr>
              <a:pPr>
                <a:defRPr/>
              </a:pPr>
              <a:t>72</a:t>
            </a:fld>
            <a:endParaRPr lang="en-US">
              <a:solidFill>
                <a:srgbClr val="000000"/>
              </a:solidFill>
            </a:endParaRPr>
          </a:p>
        </p:txBody>
      </p:sp>
    </p:spTree>
    <p:extLst>
      <p:ext uri="{BB962C8B-B14F-4D97-AF65-F5344CB8AC3E}">
        <p14:creationId xmlns:p14="http://schemas.microsoft.com/office/powerpoint/2010/main" val="298055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7235">
                                            <p:txEl>
                                              <p:pRg st="2" end="2"/>
                                            </p:txEl>
                                          </p:spTgt>
                                        </p:tgtEl>
                                        <p:attrNameLst>
                                          <p:attrName>style.visibility</p:attrName>
                                        </p:attrNameLst>
                                      </p:cBhvr>
                                      <p:to>
                                        <p:strVal val="visible"/>
                                      </p:to>
                                    </p:set>
                                    <p:animEffect transition="in" filter="fade">
                                      <p:cBhvr>
                                        <p:cTn id="7" dur="500"/>
                                        <p:tgtEl>
                                          <p:spTgt spid="188723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87235">
                                            <p:txEl>
                                              <p:pRg st="3" end="3"/>
                                            </p:txEl>
                                          </p:spTgt>
                                        </p:tgtEl>
                                        <p:attrNameLst>
                                          <p:attrName>style.visibility</p:attrName>
                                        </p:attrNameLst>
                                      </p:cBhvr>
                                      <p:to>
                                        <p:strVal val="visible"/>
                                      </p:to>
                                    </p:set>
                                    <p:animEffect transition="in" filter="fade">
                                      <p:cBhvr>
                                        <p:cTn id="10" dur="500"/>
                                        <p:tgtEl>
                                          <p:spTgt spid="1887235">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87235">
                                            <p:txEl>
                                              <p:pRg st="4" end="4"/>
                                            </p:txEl>
                                          </p:spTgt>
                                        </p:tgtEl>
                                        <p:attrNameLst>
                                          <p:attrName>style.visibility</p:attrName>
                                        </p:attrNameLst>
                                      </p:cBhvr>
                                      <p:to>
                                        <p:strVal val="visible"/>
                                      </p:to>
                                    </p:set>
                                    <p:animEffect transition="in" filter="fade">
                                      <p:cBhvr>
                                        <p:cTn id="13" dur="500"/>
                                        <p:tgtEl>
                                          <p:spTgt spid="1887235">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87235">
                                            <p:txEl>
                                              <p:pRg st="5" end="5"/>
                                            </p:txEl>
                                          </p:spTgt>
                                        </p:tgtEl>
                                        <p:attrNameLst>
                                          <p:attrName>style.visibility</p:attrName>
                                        </p:attrNameLst>
                                      </p:cBhvr>
                                      <p:to>
                                        <p:strVal val="visible"/>
                                      </p:to>
                                    </p:set>
                                    <p:animEffect transition="in" filter="fade">
                                      <p:cBhvr>
                                        <p:cTn id="16" dur="500"/>
                                        <p:tgtEl>
                                          <p:spTgt spid="1887235">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87235">
                                            <p:txEl>
                                              <p:pRg st="6" end="6"/>
                                            </p:txEl>
                                          </p:spTgt>
                                        </p:tgtEl>
                                        <p:attrNameLst>
                                          <p:attrName>style.visibility</p:attrName>
                                        </p:attrNameLst>
                                      </p:cBhvr>
                                      <p:to>
                                        <p:strVal val="visible"/>
                                      </p:to>
                                    </p:set>
                                    <p:animEffect transition="in" filter="fade">
                                      <p:cBhvr>
                                        <p:cTn id="21" dur="500"/>
                                        <p:tgtEl>
                                          <p:spTgt spid="18872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44250-F14F-BE44-4457-A3DA55944277}"/>
              </a:ext>
            </a:extLst>
          </p:cNvPr>
          <p:cNvSpPr>
            <a:spLocks noGrp="1"/>
          </p:cNvSpPr>
          <p:nvPr>
            <p:ph type="title"/>
          </p:nvPr>
        </p:nvSpPr>
        <p:spPr/>
        <p:txBody>
          <a:bodyPr/>
          <a:lstStyle/>
          <a:p>
            <a:r>
              <a:rPr lang="en-US" dirty="0"/>
              <a:t>Firewalls</a:t>
            </a:r>
          </a:p>
        </p:txBody>
      </p:sp>
      <p:sp>
        <p:nvSpPr>
          <p:cNvPr id="3" name="Content Placeholder 2">
            <a:extLst>
              <a:ext uri="{FF2B5EF4-FFF2-40B4-BE49-F238E27FC236}">
                <a16:creationId xmlns:a16="http://schemas.microsoft.com/office/drawing/2014/main" id="{B49E9144-161A-460E-252B-53755DEBD6E5}"/>
              </a:ext>
            </a:extLst>
          </p:cNvPr>
          <p:cNvSpPr>
            <a:spLocks noGrp="1"/>
          </p:cNvSpPr>
          <p:nvPr>
            <p:ph idx="1"/>
          </p:nvPr>
        </p:nvSpPr>
        <p:spPr/>
        <p:txBody>
          <a:bodyPr/>
          <a:lstStyle/>
          <a:p>
            <a:r>
              <a:rPr lang="en-US" dirty="0"/>
              <a:t> A </a:t>
            </a:r>
            <a:r>
              <a:rPr lang="en-US"/>
              <a:t>firewall is a router</a:t>
            </a:r>
            <a:r>
              <a:rPr lang="en-US" dirty="0"/>
              <a:t>, general-purpose computer, or appliance…</a:t>
            </a:r>
          </a:p>
          <a:p>
            <a:r>
              <a:rPr lang="en-US" dirty="0"/>
              <a:t>That controls the flow of packets between a trusted and an untrusted network, or between segments of a trusted network.</a:t>
            </a:r>
          </a:p>
          <a:p>
            <a:endParaRPr lang="en-US" dirty="0"/>
          </a:p>
        </p:txBody>
      </p:sp>
      <p:pic>
        <p:nvPicPr>
          <p:cNvPr id="4" name="Picture 3" descr="On the left is a cloud labeled &quot;untrusted network.&quot;  It is connected by a lightning bolt symbol to a brick wall representing the firewall.  On the right are three computers, together labeled trusted network.  Each is connected to the &quot;inside&quot; side of the brick wall.">
            <a:extLst>
              <a:ext uri="{FF2B5EF4-FFF2-40B4-BE49-F238E27FC236}">
                <a16:creationId xmlns:a16="http://schemas.microsoft.com/office/drawing/2014/main" id="{CD318483-C984-0042-8134-F9EEC33F51E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82470" y="4100318"/>
            <a:ext cx="5179060" cy="2314964"/>
          </a:xfrm>
          <a:prstGeom prst="rect">
            <a:avLst/>
          </a:prstGeom>
        </p:spPr>
      </p:pic>
    </p:spTree>
    <p:extLst>
      <p:ext uri="{BB962C8B-B14F-4D97-AF65-F5344CB8AC3E}">
        <p14:creationId xmlns:p14="http://schemas.microsoft.com/office/powerpoint/2010/main" val="3743044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Intrusions</a:t>
            </a:r>
          </a:p>
        </p:txBody>
      </p:sp>
      <p:sp>
        <p:nvSpPr>
          <p:cNvPr id="3075" name="Rectangle 3"/>
          <p:cNvSpPr>
            <a:spLocks noGrp="1" noChangeArrowheads="1"/>
          </p:cNvSpPr>
          <p:nvPr>
            <p:ph idx="1"/>
          </p:nvPr>
        </p:nvSpPr>
        <p:spPr>
          <a:xfrm>
            <a:off x="609600" y="1609090"/>
            <a:ext cx="8229600" cy="4525963"/>
          </a:xfrm>
        </p:spPr>
        <p:txBody>
          <a:bodyPr/>
          <a:lstStyle/>
          <a:p>
            <a:r>
              <a:rPr lang="en-US" sz="3000" b="1" dirty="0"/>
              <a:t>Intrusion</a:t>
            </a:r>
            <a:r>
              <a:rPr lang="en-US" sz="3000" dirty="0"/>
              <a:t>: type of attack on information assets in which the instigator attempts to gain entry into or disrupt system.</a:t>
            </a:r>
          </a:p>
          <a:p>
            <a:r>
              <a:rPr lang="en-US" sz="3000" b="1" dirty="0"/>
              <a:t>Incident response</a:t>
            </a:r>
            <a:r>
              <a:rPr lang="en-US" sz="3000" dirty="0"/>
              <a:t>: identification of, classification of, response to, and recovery from an incident.</a:t>
            </a:r>
          </a:p>
          <a:p>
            <a:r>
              <a:rPr lang="en-US" sz="3000" b="1" dirty="0"/>
              <a:t>Intrusion prevention</a:t>
            </a:r>
            <a:r>
              <a:rPr lang="en-US" sz="3000" dirty="0"/>
              <a:t>: consists of activities that seek to deter an intrusion from occurring.</a:t>
            </a:r>
          </a:p>
        </p:txBody>
      </p:sp>
      <p:sp>
        <p:nvSpPr>
          <p:cNvPr id="5" name="Slide Number Placeholder 4"/>
          <p:cNvSpPr>
            <a:spLocks noGrp="1"/>
          </p:cNvSpPr>
          <p:nvPr>
            <p:ph type="sldNum" sz="quarter" idx="12"/>
          </p:nvPr>
        </p:nvSpPr>
        <p:spPr/>
        <p:txBody>
          <a:bodyPr/>
          <a:lstStyle/>
          <a:p>
            <a:fld id="{FC50523A-8275-4005-9CD6-5B5E55E76738}" type="slidenum">
              <a:rPr lang="en-US" smtClean="0"/>
              <a:pPr/>
              <a:t>74</a:t>
            </a:fld>
            <a:endParaRPr lang="en-US" dirty="0"/>
          </a:p>
        </p:txBody>
      </p:sp>
    </p:spTree>
    <p:extLst>
      <p:ext uri="{BB962C8B-B14F-4D97-AF65-F5344CB8AC3E}">
        <p14:creationId xmlns:p14="http://schemas.microsoft.com/office/powerpoint/2010/main" val="44063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Effect transition="in" filter="fade">
                                      <p:cBhvr>
                                        <p:cTn id="7" dur="500"/>
                                        <p:tgtEl>
                                          <p:spTgt spid="307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5">
                                            <p:txEl>
                                              <p:pRg st="2" end="2"/>
                                            </p:txEl>
                                          </p:spTgt>
                                        </p:tgtEl>
                                        <p:attrNameLst>
                                          <p:attrName>style.visibility</p:attrName>
                                        </p:attrNameLst>
                                      </p:cBhvr>
                                      <p:to>
                                        <p:strVal val="visible"/>
                                      </p:to>
                                    </p:set>
                                    <p:animEffect transition="in" filter="fade">
                                      <p:cBhvr>
                                        <p:cTn id="12" dur="5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AE35A-1FF8-EAEA-0AFE-BBC647A31A90}"/>
              </a:ext>
            </a:extLst>
          </p:cNvPr>
          <p:cNvSpPr>
            <a:spLocks noGrp="1"/>
          </p:cNvSpPr>
          <p:nvPr>
            <p:ph type="title"/>
          </p:nvPr>
        </p:nvSpPr>
        <p:spPr/>
        <p:txBody>
          <a:bodyPr/>
          <a:lstStyle/>
          <a:p>
            <a:r>
              <a:rPr lang="en-US" dirty="0"/>
              <a:t>Enabling Remote Access</a:t>
            </a:r>
          </a:p>
        </p:txBody>
      </p:sp>
      <p:sp>
        <p:nvSpPr>
          <p:cNvPr id="3" name="Content Placeholder 2">
            <a:extLst>
              <a:ext uri="{FF2B5EF4-FFF2-40B4-BE49-F238E27FC236}">
                <a16:creationId xmlns:a16="http://schemas.microsoft.com/office/drawing/2014/main" id="{05DA479F-20DA-A6D0-CC6D-4C7BDBCB1CFD}"/>
              </a:ext>
            </a:extLst>
          </p:cNvPr>
          <p:cNvSpPr>
            <a:spLocks noGrp="1"/>
          </p:cNvSpPr>
          <p:nvPr>
            <p:ph idx="1"/>
          </p:nvPr>
        </p:nvSpPr>
        <p:spPr/>
        <p:txBody>
          <a:bodyPr/>
          <a:lstStyle/>
          <a:p>
            <a:r>
              <a:rPr lang="en-US" dirty="0"/>
              <a:t>Virtual private network (VPN).</a:t>
            </a:r>
          </a:p>
          <a:p>
            <a:r>
              <a:rPr lang="en-US" dirty="0"/>
              <a:t>A VPN uses encryption to “tunnel” traffic though a public network like the Internet.</a:t>
            </a:r>
          </a:p>
          <a:p>
            <a:r>
              <a:rPr lang="en-US" dirty="0"/>
              <a:t>Because traffic is encrypted, it cannot be examined by others.</a:t>
            </a:r>
          </a:p>
          <a:p>
            <a:r>
              <a:rPr lang="en-US" dirty="0"/>
              <a:t>Can be used point to point to connect branch offices.</a:t>
            </a:r>
          </a:p>
          <a:p>
            <a:r>
              <a:rPr lang="en-US" dirty="0"/>
              <a:t>Can be used to connect individual remote workers.</a:t>
            </a:r>
          </a:p>
        </p:txBody>
      </p:sp>
    </p:spTree>
    <p:extLst>
      <p:ext uri="{BB962C8B-B14F-4D97-AF65-F5344CB8AC3E}">
        <p14:creationId xmlns:p14="http://schemas.microsoft.com/office/powerpoint/2010/main" val="4129178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0591-8721-FE8F-8026-33A9F85055D5}"/>
              </a:ext>
            </a:extLst>
          </p:cNvPr>
          <p:cNvSpPr>
            <a:spLocks noGrp="1"/>
          </p:cNvSpPr>
          <p:nvPr>
            <p:ph type="title"/>
          </p:nvPr>
        </p:nvSpPr>
        <p:spPr/>
        <p:txBody>
          <a:bodyPr/>
          <a:lstStyle/>
          <a:p>
            <a:r>
              <a:rPr lang="en-US" dirty="0"/>
              <a:t>Endpoint Security</a:t>
            </a:r>
          </a:p>
        </p:txBody>
      </p:sp>
      <p:sp>
        <p:nvSpPr>
          <p:cNvPr id="3" name="Content Placeholder 2">
            <a:extLst>
              <a:ext uri="{FF2B5EF4-FFF2-40B4-BE49-F238E27FC236}">
                <a16:creationId xmlns:a16="http://schemas.microsoft.com/office/drawing/2014/main" id="{88DBC210-9DC0-9354-F6CB-CB76AABF9034}"/>
              </a:ext>
            </a:extLst>
          </p:cNvPr>
          <p:cNvSpPr>
            <a:spLocks noGrp="1"/>
          </p:cNvSpPr>
          <p:nvPr>
            <p:ph idx="1"/>
          </p:nvPr>
        </p:nvSpPr>
        <p:spPr/>
        <p:txBody>
          <a:bodyPr/>
          <a:lstStyle/>
          <a:p>
            <a:r>
              <a:rPr lang="en-US" dirty="0"/>
              <a:t>Much more important with large remote workforce.</a:t>
            </a:r>
          </a:p>
          <a:p>
            <a:r>
              <a:rPr lang="en-US" dirty="0"/>
              <a:t>“Endpoints” are more than computers; </a:t>
            </a:r>
            <a:r>
              <a:rPr lang="en-US"/>
              <a:t>include tablets </a:t>
            </a:r>
            <a:r>
              <a:rPr lang="en-US" dirty="0"/>
              <a:t>and mobile devices.</a:t>
            </a:r>
          </a:p>
          <a:p>
            <a:r>
              <a:rPr lang="en-US" dirty="0"/>
              <a:t>Endpoints include “things” like point-of-sale devices, smart watches, teller  machines, medical devices, and anything that connects to the corporate network.</a:t>
            </a:r>
          </a:p>
        </p:txBody>
      </p:sp>
    </p:spTree>
    <p:extLst>
      <p:ext uri="{BB962C8B-B14F-4D97-AF65-F5344CB8AC3E}">
        <p14:creationId xmlns:p14="http://schemas.microsoft.com/office/powerpoint/2010/main" val="4393091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logo&#10;&#10;Description automatically generated">
            <a:extLst>
              <a:ext uri="{FF2B5EF4-FFF2-40B4-BE49-F238E27FC236}">
                <a16:creationId xmlns:a16="http://schemas.microsoft.com/office/drawing/2014/main" id="{ADA6179D-1235-9835-9487-74CAF93DE2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61" y="914400"/>
            <a:ext cx="8847278" cy="4801538"/>
          </a:xfrm>
          <a:prstGeom prst="rect">
            <a:avLst/>
          </a:prstGeom>
        </p:spPr>
      </p:pic>
    </p:spTree>
    <p:extLst>
      <p:ext uri="{BB962C8B-B14F-4D97-AF65-F5344CB8AC3E}">
        <p14:creationId xmlns:p14="http://schemas.microsoft.com/office/powerpoint/2010/main" val="280141709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18873-30CF-7114-27A1-21B2F1BE2D7D}"/>
              </a:ext>
            </a:extLst>
          </p:cNvPr>
          <p:cNvSpPr>
            <a:spLocks noGrp="1"/>
          </p:cNvSpPr>
          <p:nvPr>
            <p:ph type="title"/>
          </p:nvPr>
        </p:nvSpPr>
        <p:spPr/>
        <p:txBody>
          <a:bodyPr/>
          <a:lstStyle/>
          <a:p>
            <a:r>
              <a:rPr lang="en-US" dirty="0"/>
              <a:t>Ethernet MAC Addresses</a:t>
            </a:r>
          </a:p>
        </p:txBody>
      </p:sp>
      <p:sp>
        <p:nvSpPr>
          <p:cNvPr id="3" name="Content Placeholder 2">
            <a:extLst>
              <a:ext uri="{FF2B5EF4-FFF2-40B4-BE49-F238E27FC236}">
                <a16:creationId xmlns:a16="http://schemas.microsoft.com/office/drawing/2014/main" id="{CB7DCD37-4AFB-5B4A-3DD2-D670C5330248}"/>
              </a:ext>
            </a:extLst>
          </p:cNvPr>
          <p:cNvSpPr>
            <a:spLocks noGrp="1"/>
          </p:cNvSpPr>
          <p:nvPr>
            <p:ph idx="1"/>
          </p:nvPr>
        </p:nvSpPr>
        <p:spPr/>
        <p:txBody>
          <a:bodyPr>
            <a:normAutofit/>
          </a:bodyPr>
          <a:lstStyle/>
          <a:p>
            <a:pPr>
              <a:spcBef>
                <a:spcPts val="500"/>
              </a:spcBef>
            </a:pPr>
            <a:r>
              <a:rPr lang="en-US" sz="2700" dirty="0"/>
              <a:t>MAC is “medium access control.”</a:t>
            </a:r>
          </a:p>
          <a:p>
            <a:pPr>
              <a:spcBef>
                <a:spcPts val="500"/>
              </a:spcBef>
            </a:pPr>
            <a:r>
              <a:rPr lang="en-US" sz="2700" dirty="0"/>
              <a:t>Addresses are 48 bits, 6 bytes, long.</a:t>
            </a:r>
          </a:p>
          <a:p>
            <a:pPr>
              <a:spcBef>
                <a:spcPts val="500"/>
              </a:spcBef>
            </a:pPr>
            <a:r>
              <a:rPr lang="en-US" sz="2700" dirty="0"/>
              <a:t>Ethernet messages carry source and destination addresses.</a:t>
            </a:r>
          </a:p>
          <a:p>
            <a:pPr>
              <a:spcBef>
                <a:spcPts val="500"/>
              </a:spcBef>
            </a:pPr>
            <a:r>
              <a:rPr lang="en-US" sz="2700" dirty="0"/>
              <a:t>MAC addresses are globally unique.</a:t>
            </a:r>
          </a:p>
          <a:p>
            <a:pPr>
              <a:spcBef>
                <a:spcPts val="500"/>
              </a:spcBef>
            </a:pPr>
            <a:r>
              <a:rPr lang="en-US" sz="2700" dirty="0"/>
              <a:t>Written as six hex pairs separated by colons</a:t>
            </a:r>
            <a:br>
              <a:rPr lang="en-US" sz="2700" dirty="0"/>
            </a:br>
            <a:r>
              <a:rPr lang="en-US" sz="2700" dirty="0"/>
              <a:t> 	00:11:25:d3:12:77</a:t>
            </a:r>
          </a:p>
        </p:txBody>
      </p:sp>
    </p:spTree>
    <p:extLst>
      <p:ext uri="{BB962C8B-B14F-4D97-AF65-F5344CB8AC3E}">
        <p14:creationId xmlns:p14="http://schemas.microsoft.com/office/powerpoint/2010/main" val="3963424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t>Switched Ethernet</a:t>
            </a:r>
          </a:p>
        </p:txBody>
      </p:sp>
      <p:sp>
        <p:nvSpPr>
          <p:cNvPr id="61443" name="Rectangle 3"/>
          <p:cNvSpPr>
            <a:spLocks noGrp="1" noChangeArrowheads="1"/>
          </p:cNvSpPr>
          <p:nvPr>
            <p:ph idx="1"/>
          </p:nvPr>
        </p:nvSpPr>
        <p:spPr/>
        <p:txBody>
          <a:bodyPr>
            <a:normAutofit lnSpcReduction="10000"/>
          </a:bodyPr>
          <a:lstStyle/>
          <a:p>
            <a:r>
              <a:rPr lang="en-US" dirty="0"/>
              <a:t>The switch “port” is a device in each collision domain.</a:t>
            </a:r>
          </a:p>
          <a:p>
            <a:r>
              <a:rPr lang="en-US" dirty="0"/>
              <a:t>The switch learns (by listening to traffic) which devices are on what ports.</a:t>
            </a:r>
          </a:p>
          <a:p>
            <a:r>
              <a:rPr lang="en-US" dirty="0"/>
              <a:t>The switch identifies packets that need to go to other segments.</a:t>
            </a:r>
          </a:p>
          <a:p>
            <a:r>
              <a:rPr lang="en-US" dirty="0"/>
              <a:t>Packets for unknown destinations are sent to all ports </a:t>
            </a:r>
            <a:r>
              <a:rPr lang="en-US" i="1" dirty="0"/>
              <a:t>except</a:t>
            </a:r>
            <a:r>
              <a:rPr lang="en-US" dirty="0"/>
              <a:t> the port where it arrived.  The reply will tell the switch which port has the addressed device.</a:t>
            </a:r>
          </a:p>
        </p:txBody>
      </p:sp>
      <p:sp>
        <p:nvSpPr>
          <p:cNvPr id="4" name="Slide Number Placeholder 3"/>
          <p:cNvSpPr>
            <a:spLocks noGrp="1"/>
          </p:cNvSpPr>
          <p:nvPr>
            <p:ph type="sldNum" sz="quarter" idx="12"/>
          </p:nvPr>
        </p:nvSpPr>
        <p:spPr/>
        <p:txBody>
          <a:bodyPr/>
          <a:lstStyle/>
          <a:p>
            <a:fld id="{709EE7AC-CDBA-417F-8FFB-BD589C5A2B16}" type="slidenum">
              <a:rPr lang="en-US" smtClean="0"/>
              <a:pPr/>
              <a:t>9</a:t>
            </a:fld>
            <a:endParaRPr lang="en-US"/>
          </a:p>
        </p:txBody>
      </p:sp>
    </p:spTree>
    <p:extLst>
      <p:ext uri="{BB962C8B-B14F-4D97-AF65-F5344CB8AC3E}">
        <p14:creationId xmlns:p14="http://schemas.microsoft.com/office/powerpoint/2010/main" val="232258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43">
                                            <p:txEl>
                                              <p:pRg st="1" end="1"/>
                                            </p:txEl>
                                          </p:spTgt>
                                        </p:tgtEl>
                                        <p:attrNameLst>
                                          <p:attrName>style.visibility</p:attrName>
                                        </p:attrNameLst>
                                      </p:cBhvr>
                                      <p:to>
                                        <p:strVal val="visible"/>
                                      </p:to>
                                    </p:set>
                                    <p:animEffect transition="in" filter="fade">
                                      <p:cBhvr>
                                        <p:cTn id="7" dur="500"/>
                                        <p:tgtEl>
                                          <p:spTgt spid="614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43">
                                            <p:txEl>
                                              <p:pRg st="2" end="2"/>
                                            </p:txEl>
                                          </p:spTgt>
                                        </p:tgtEl>
                                        <p:attrNameLst>
                                          <p:attrName>style.visibility</p:attrName>
                                        </p:attrNameLst>
                                      </p:cBhvr>
                                      <p:to>
                                        <p:strVal val="visible"/>
                                      </p:to>
                                    </p:set>
                                    <p:animEffect transition="in" filter="fade">
                                      <p:cBhvr>
                                        <p:cTn id="12" dur="500"/>
                                        <p:tgtEl>
                                          <p:spTgt spid="614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animEffect transition="in" filter="fade">
                                      <p:cBhvr>
                                        <p:cTn id="17" dur="500"/>
                                        <p:tgtEl>
                                          <p:spTgt spid="614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3.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390</TotalTime>
  <Words>8024</Words>
  <Application>Microsoft Office PowerPoint</Application>
  <PresentationFormat>On-screen Show (4:3)</PresentationFormat>
  <Paragraphs>601</Paragraphs>
  <Slides>77</Slides>
  <Notes>34</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77</vt:i4>
      </vt:variant>
    </vt:vector>
  </HeadingPairs>
  <TitlesOfParts>
    <vt:vector size="88" baseType="lpstr">
      <vt:lpstr>Symbol</vt:lpstr>
      <vt:lpstr>Times New Roman</vt:lpstr>
      <vt:lpstr>Comic Sans MS</vt:lpstr>
      <vt:lpstr>Montserrat SemiBold</vt:lpstr>
      <vt:lpstr>Montserrat</vt:lpstr>
      <vt:lpstr>Source Serif Pro</vt:lpstr>
      <vt:lpstr>Arial</vt:lpstr>
      <vt:lpstr>Calibri</vt:lpstr>
      <vt:lpstr>ksu_22_4x3</vt:lpstr>
      <vt:lpstr>ksu_22_4x3</vt:lpstr>
      <vt:lpstr>ksu_22_4x3</vt:lpstr>
      <vt:lpstr>IT 3123 Hardware and Software Concepts</vt:lpstr>
      <vt:lpstr>Data Communications</vt:lpstr>
      <vt:lpstr>Data Communications:  Physical Connections</vt:lpstr>
      <vt:lpstr>Bandwidth, Speed, Latency</vt:lpstr>
      <vt:lpstr>Advantages of Packets</vt:lpstr>
      <vt:lpstr>Reliable and Unreliable Protocols</vt:lpstr>
      <vt:lpstr>Important Protocols</vt:lpstr>
      <vt:lpstr>Ethernet MAC Addresses</vt:lpstr>
      <vt:lpstr>Switched Ethernet</vt:lpstr>
      <vt:lpstr>The Internet Protocol Stack</vt:lpstr>
      <vt:lpstr>Operation of TCP/IP Model</vt:lpstr>
      <vt:lpstr>Domain Name System (DNS)</vt:lpstr>
      <vt:lpstr>IPv4 and IPv6 Addresses</vt:lpstr>
      <vt:lpstr>Dynamic Host  Configuration Protocol</vt:lpstr>
      <vt:lpstr>ARP: Mapping IP Address to MAC</vt:lpstr>
      <vt:lpstr>Signaling Transmission Method</vt:lpstr>
      <vt:lpstr>Sine Waves as Carriers</vt:lpstr>
      <vt:lpstr>Multiplexing:  More than One Signal</vt:lpstr>
      <vt:lpstr>Undecidable and  Intractable Problems</vt:lpstr>
      <vt:lpstr>Programming Languages</vt:lpstr>
      <vt:lpstr>Language Translators</vt:lpstr>
      <vt:lpstr>What the OS Needs from  the Hardware</vt:lpstr>
      <vt:lpstr>Memory Management</vt:lpstr>
      <vt:lpstr>Virtual Memory</vt:lpstr>
      <vt:lpstr>Locality of Reference and Working Set</vt:lpstr>
      <vt:lpstr>Address Translation</vt:lpstr>
      <vt:lpstr>Program Dispatching</vt:lpstr>
      <vt:lpstr>Threads</vt:lpstr>
      <vt:lpstr>Secondary Storage (Disk) Scheduling</vt:lpstr>
      <vt:lpstr>Introduction to Files</vt:lpstr>
      <vt:lpstr>File Management System</vt:lpstr>
      <vt:lpstr>File Access Modes</vt:lpstr>
      <vt:lpstr>Blocks and Clusters</vt:lpstr>
      <vt:lpstr>Directory Structure</vt:lpstr>
      <vt:lpstr>Deadlock</vt:lpstr>
      <vt:lpstr>Dealing with Deadlock</vt:lpstr>
      <vt:lpstr>Two Kinds of Virtualization</vt:lpstr>
      <vt:lpstr>Database Defined</vt:lpstr>
      <vt:lpstr>The Relational Model</vt:lpstr>
      <vt:lpstr>The ACID Properties</vt:lpstr>
      <vt:lpstr>Forward Recovery</vt:lpstr>
      <vt:lpstr>NoSQL Databases</vt:lpstr>
      <vt:lpstr>What Does “Secure” Mean?</vt:lpstr>
      <vt:lpstr>Specifying Security</vt:lpstr>
      <vt:lpstr>Properties of Information Security</vt:lpstr>
      <vt:lpstr>What Else?  The McCumber Security Model </vt:lpstr>
      <vt:lpstr>Goals of Information Security</vt:lpstr>
      <vt:lpstr>Risk Management</vt:lpstr>
      <vt:lpstr>Identity</vt:lpstr>
      <vt:lpstr>Authenticating Identity</vt:lpstr>
      <vt:lpstr>“Knowledge-Based Authentication”</vt:lpstr>
      <vt:lpstr>Cryptography</vt:lpstr>
      <vt:lpstr>Goals of Cryptosystems</vt:lpstr>
      <vt:lpstr>Three Major Areas</vt:lpstr>
      <vt:lpstr>Computational vs. Absolute Security</vt:lpstr>
      <vt:lpstr>One-Time Pad</vt:lpstr>
      <vt:lpstr>Symmetric Key Cryptography</vt:lpstr>
      <vt:lpstr>The Advanced  Encryption Standard</vt:lpstr>
      <vt:lpstr>The Problem with Secret Keys</vt:lpstr>
      <vt:lpstr>Public Key Cryptography</vt:lpstr>
      <vt:lpstr>Computational Effort</vt:lpstr>
      <vt:lpstr>Public Keys with Less Computation</vt:lpstr>
      <vt:lpstr>Forward Secrecy</vt:lpstr>
      <vt:lpstr>Public Key Digital Signature</vt:lpstr>
      <vt:lpstr>Cryptographic Hash Functions</vt:lpstr>
      <vt:lpstr>Digital Signature Improved</vt:lpstr>
      <vt:lpstr>Digital Signature with Confidentiality</vt:lpstr>
      <vt:lpstr>How Do You Know It’s Amazon?</vt:lpstr>
      <vt:lpstr>Proving Identity: Digital Certificates</vt:lpstr>
      <vt:lpstr>Forging a Digital Certificate</vt:lpstr>
      <vt:lpstr>Passkeys</vt:lpstr>
      <vt:lpstr>TLS Protocol Services</vt:lpstr>
      <vt:lpstr>Firewalls</vt:lpstr>
      <vt:lpstr>Intrusions</vt:lpstr>
      <vt:lpstr>Enabling Remote Access</vt:lpstr>
      <vt:lpstr>Endpoint Security</vt:lpstr>
      <vt:lpstr>PowerPoint Presentation</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5</cp:revision>
  <dcterms:created xsi:type="dcterms:W3CDTF">2022-12-15T18:36:54Z</dcterms:created>
  <dcterms:modified xsi:type="dcterms:W3CDTF">2024-07-24T20:34:20Z</dcterms:modified>
</cp:coreProperties>
</file>