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62"/>
  </p:notesMasterIdLst>
  <p:sldIdLst>
    <p:sldId id="256" r:id="rId2"/>
    <p:sldId id="268" r:id="rId3"/>
    <p:sldId id="267" r:id="rId4"/>
    <p:sldId id="273" r:id="rId5"/>
    <p:sldId id="355" r:id="rId6"/>
    <p:sldId id="275" r:id="rId7"/>
    <p:sldId id="261" r:id="rId8"/>
    <p:sldId id="276" r:id="rId9"/>
    <p:sldId id="277" r:id="rId10"/>
    <p:sldId id="278" r:id="rId11"/>
    <p:sldId id="274" r:id="rId12"/>
    <p:sldId id="266" r:id="rId13"/>
    <p:sldId id="279" r:id="rId14"/>
    <p:sldId id="280" r:id="rId15"/>
    <p:sldId id="281" r:id="rId16"/>
    <p:sldId id="282" r:id="rId17"/>
    <p:sldId id="284" r:id="rId18"/>
    <p:sldId id="285" r:id="rId19"/>
    <p:sldId id="283" r:id="rId20"/>
    <p:sldId id="286" r:id="rId21"/>
    <p:sldId id="356" r:id="rId22"/>
    <p:sldId id="287" r:id="rId23"/>
    <p:sldId id="288" r:id="rId24"/>
    <p:sldId id="289" r:id="rId25"/>
    <p:sldId id="290" r:id="rId26"/>
    <p:sldId id="291" r:id="rId27"/>
    <p:sldId id="321" r:id="rId28"/>
    <p:sldId id="322" r:id="rId29"/>
    <p:sldId id="323" r:id="rId30"/>
    <p:sldId id="324" r:id="rId31"/>
    <p:sldId id="327" r:id="rId32"/>
    <p:sldId id="328" r:id="rId33"/>
    <p:sldId id="325" r:id="rId34"/>
    <p:sldId id="326" r:id="rId35"/>
    <p:sldId id="329" r:id="rId36"/>
    <p:sldId id="330" r:id="rId37"/>
    <p:sldId id="331" r:id="rId38"/>
    <p:sldId id="332" r:id="rId39"/>
    <p:sldId id="333" r:id="rId40"/>
    <p:sldId id="334" r:id="rId41"/>
    <p:sldId id="335" r:id="rId42"/>
    <p:sldId id="336" r:id="rId43"/>
    <p:sldId id="337" r:id="rId44"/>
    <p:sldId id="338" r:id="rId45"/>
    <p:sldId id="339" r:id="rId46"/>
    <p:sldId id="340" r:id="rId47"/>
    <p:sldId id="341" r:id="rId48"/>
    <p:sldId id="342" r:id="rId49"/>
    <p:sldId id="343" r:id="rId50"/>
    <p:sldId id="344" r:id="rId51"/>
    <p:sldId id="345" r:id="rId52"/>
    <p:sldId id="346" r:id="rId53"/>
    <p:sldId id="347" r:id="rId54"/>
    <p:sldId id="348" r:id="rId55"/>
    <p:sldId id="349" r:id="rId56"/>
    <p:sldId id="350" r:id="rId57"/>
    <p:sldId id="351" r:id="rId58"/>
    <p:sldId id="352" r:id="rId59"/>
    <p:sldId id="354" r:id="rId60"/>
    <p:sldId id="257"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4031" autoAdjust="0"/>
  </p:normalViewPr>
  <p:slideViewPr>
    <p:cSldViewPr>
      <p:cViewPr varScale="1">
        <p:scale>
          <a:sx n="78" d="100"/>
          <a:sy n="78" d="100"/>
        </p:scale>
        <p:origin x="1902"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 Brown" userId="de4355ee-7296-4195-ba97-c8dead83c87d" providerId="ADAL" clId="{716A515C-1EF9-4545-B24A-64B397AECA7A}"/>
    <pc:docChg chg="custSel modSld">
      <pc:chgData name="Bob Brown" userId="de4355ee-7296-4195-ba97-c8dead83c87d" providerId="ADAL" clId="{716A515C-1EF9-4545-B24A-64B397AECA7A}" dt="2024-03-25T15:23:04.068" v="139"/>
      <pc:docMkLst>
        <pc:docMk/>
      </pc:docMkLst>
      <pc:sldChg chg="modSp">
        <pc:chgData name="Bob Brown" userId="de4355ee-7296-4195-ba97-c8dead83c87d" providerId="ADAL" clId="{716A515C-1EF9-4545-B24A-64B397AECA7A}" dt="2024-03-25T15:14:06.820" v="8" actId="20577"/>
        <pc:sldMkLst>
          <pc:docMk/>
          <pc:sldMk cId="3099768108" sldId="344"/>
        </pc:sldMkLst>
        <pc:spChg chg="mod">
          <ac:chgData name="Bob Brown" userId="de4355ee-7296-4195-ba97-c8dead83c87d" providerId="ADAL" clId="{716A515C-1EF9-4545-B24A-64B397AECA7A}" dt="2024-03-25T15:14:06.820" v="8" actId="20577"/>
          <ac:spMkLst>
            <pc:docMk/>
            <pc:sldMk cId="3099768108" sldId="344"/>
            <ac:spMk id="47107" creationId="{00000000-0000-0000-0000-000000000000}"/>
          </ac:spMkLst>
        </pc:spChg>
      </pc:sldChg>
      <pc:sldChg chg="modNotesTx">
        <pc:chgData name="Bob Brown" userId="de4355ee-7296-4195-ba97-c8dead83c87d" providerId="ADAL" clId="{716A515C-1EF9-4545-B24A-64B397AECA7A}" dt="2024-03-25T15:17:42.278" v="126" actId="313"/>
        <pc:sldMkLst>
          <pc:docMk/>
          <pc:sldMk cId="271275577" sldId="348"/>
        </pc:sldMkLst>
      </pc:sldChg>
      <pc:sldChg chg="modSp">
        <pc:chgData name="Bob Brown" userId="de4355ee-7296-4195-ba97-c8dead83c87d" providerId="ADAL" clId="{716A515C-1EF9-4545-B24A-64B397AECA7A}" dt="2024-03-25T15:18:22.031" v="134" actId="20577"/>
        <pc:sldMkLst>
          <pc:docMk/>
          <pc:sldMk cId="2026717291" sldId="350"/>
        </pc:sldMkLst>
        <pc:spChg chg="mod">
          <ac:chgData name="Bob Brown" userId="de4355ee-7296-4195-ba97-c8dead83c87d" providerId="ADAL" clId="{716A515C-1EF9-4545-B24A-64B397AECA7A}" dt="2024-03-25T15:18:22.031" v="134" actId="20577"/>
          <ac:spMkLst>
            <pc:docMk/>
            <pc:sldMk cId="2026717291" sldId="350"/>
            <ac:spMk id="52227" creationId="{00000000-0000-0000-0000-000000000000}"/>
          </ac:spMkLst>
        </pc:spChg>
      </pc:sldChg>
      <pc:sldChg chg="modNotesTx">
        <pc:chgData name="Bob Brown" userId="de4355ee-7296-4195-ba97-c8dead83c87d" providerId="ADAL" clId="{716A515C-1EF9-4545-B24A-64B397AECA7A}" dt="2024-03-25T15:23:04.068" v="139"/>
        <pc:sldMkLst>
          <pc:docMk/>
          <pc:sldMk cId="250015176" sldId="352"/>
        </pc:sldMkLst>
      </pc:sldChg>
      <pc:sldChg chg="modSp">
        <pc:chgData name="Bob Brown" userId="de4355ee-7296-4195-ba97-c8dead83c87d" providerId="ADAL" clId="{716A515C-1EF9-4545-B24A-64B397AECA7A}" dt="2024-03-25T15:08:22.321" v="1" actId="20577"/>
        <pc:sldMkLst>
          <pc:docMk/>
          <pc:sldMk cId="2798458317" sldId="356"/>
        </pc:sldMkLst>
        <pc:spChg chg="mod">
          <ac:chgData name="Bob Brown" userId="de4355ee-7296-4195-ba97-c8dead83c87d" providerId="ADAL" clId="{716A515C-1EF9-4545-B24A-64B397AECA7A}" dt="2024-03-25T15:08:22.321" v="1" actId="20577"/>
          <ac:spMkLst>
            <pc:docMk/>
            <pc:sldMk cId="2798458317" sldId="356"/>
            <ac:spMk id="3" creationId="{BC0607AF-EBF1-4359-33BC-5045E8BF58E2}"/>
          </ac:spMkLst>
        </pc:spChg>
      </pc:sldChg>
    </pc:docChg>
  </pc:docChgLst>
  <pc:docChgLst>
    <pc:chgData name="Bob Brown" userId="de4355ee-7296-4195-ba97-c8dead83c87d" providerId="ADAL" clId="{53269368-EBB2-4AF3-A72F-85FEF6D514B3}"/>
    <pc:docChg chg="undo custSel addSld delSld modSld sldOrd">
      <pc:chgData name="Bob Brown" userId="de4355ee-7296-4195-ba97-c8dead83c87d" providerId="ADAL" clId="{53269368-EBB2-4AF3-A72F-85FEF6D514B3}" dt="2024-02-16T18:25:32.483" v="2223" actId="20577"/>
      <pc:docMkLst>
        <pc:docMk/>
      </pc:docMkLst>
      <pc:sldChg chg="modSp mod">
        <pc:chgData name="Bob Brown" userId="de4355ee-7296-4195-ba97-c8dead83c87d" providerId="ADAL" clId="{53269368-EBB2-4AF3-A72F-85FEF6D514B3}" dt="2024-01-27T20:54:09.148" v="1387" actId="20577"/>
        <pc:sldMkLst>
          <pc:docMk/>
          <pc:sldMk cId="3095576246" sldId="256"/>
        </pc:sldMkLst>
        <pc:spChg chg="mod">
          <ac:chgData name="Bob Brown" userId="de4355ee-7296-4195-ba97-c8dead83c87d" providerId="ADAL" clId="{53269368-EBB2-4AF3-A72F-85FEF6D514B3}" dt="2024-01-27T20:54:09.148" v="1387" actId="20577"/>
          <ac:spMkLst>
            <pc:docMk/>
            <pc:sldMk cId="3095576246" sldId="256"/>
            <ac:spMk id="3" creationId="{00000000-0000-0000-0000-000000000000}"/>
          </ac:spMkLst>
        </pc:spChg>
      </pc:sldChg>
      <pc:sldChg chg="modSp">
        <pc:chgData name="Bob Brown" userId="de4355ee-7296-4195-ba97-c8dead83c87d" providerId="ADAL" clId="{53269368-EBB2-4AF3-A72F-85FEF6D514B3}" dt="2024-01-27T18:11:25.816" v="1254"/>
        <pc:sldMkLst>
          <pc:docMk/>
          <pc:sldMk cId="2130795793" sldId="257"/>
        </pc:sldMkLst>
        <pc:spChg chg="mod">
          <ac:chgData name="Bob Brown" userId="de4355ee-7296-4195-ba97-c8dead83c87d" providerId="ADAL" clId="{53269368-EBB2-4AF3-A72F-85FEF6D514B3}" dt="2024-01-27T18:11:25.816" v="1254"/>
          <ac:spMkLst>
            <pc:docMk/>
            <pc:sldMk cId="2130795793" sldId="257"/>
            <ac:spMk id="4" creationId="{00000000-0000-0000-0000-000000000000}"/>
          </ac:spMkLst>
        </pc:spChg>
        <pc:spChg chg="mod">
          <ac:chgData name="Bob Brown" userId="de4355ee-7296-4195-ba97-c8dead83c87d" providerId="ADAL" clId="{53269368-EBB2-4AF3-A72F-85FEF6D514B3}" dt="2024-01-27T18:11:25.816" v="1254"/>
          <ac:spMkLst>
            <pc:docMk/>
            <pc:sldMk cId="2130795793" sldId="257"/>
            <ac:spMk id="33794" creationId="{00000000-0000-0000-0000-000000000000}"/>
          </ac:spMkLst>
        </pc:spChg>
      </pc:sldChg>
      <pc:sldChg chg="ord">
        <pc:chgData name="Bob Brown" userId="de4355ee-7296-4195-ba97-c8dead83c87d" providerId="ADAL" clId="{53269368-EBB2-4AF3-A72F-85FEF6D514B3}" dt="2024-01-27T16:10:56.488" v="7"/>
        <pc:sldMkLst>
          <pc:docMk/>
          <pc:sldMk cId="2772527056" sldId="261"/>
        </pc:sldMkLst>
      </pc:sldChg>
      <pc:sldChg chg="modSp ord">
        <pc:chgData name="Bob Brown" userId="de4355ee-7296-4195-ba97-c8dead83c87d" providerId="ADAL" clId="{53269368-EBB2-4AF3-A72F-85FEF6D514B3}" dt="2024-01-27T16:13:33.545" v="38" actId="20577"/>
        <pc:sldMkLst>
          <pc:docMk/>
          <pc:sldMk cId="2860644527" sldId="267"/>
        </pc:sldMkLst>
        <pc:spChg chg="mod">
          <ac:chgData name="Bob Brown" userId="de4355ee-7296-4195-ba97-c8dead83c87d" providerId="ADAL" clId="{53269368-EBB2-4AF3-A72F-85FEF6D514B3}" dt="2024-01-27T16:13:33.545" v="38" actId="20577"/>
          <ac:spMkLst>
            <pc:docMk/>
            <pc:sldMk cId="2860644527" sldId="267"/>
            <ac:spMk id="14339" creationId="{00000000-0000-0000-0000-000000000000}"/>
          </ac:spMkLst>
        </pc:spChg>
      </pc:sldChg>
      <pc:sldChg chg="modSp ord modAnim">
        <pc:chgData name="Bob Brown" userId="de4355ee-7296-4195-ba97-c8dead83c87d" providerId="ADAL" clId="{53269368-EBB2-4AF3-A72F-85FEF6D514B3}" dt="2024-01-28T19:32:24.838" v="1392" actId="20577"/>
        <pc:sldMkLst>
          <pc:docMk/>
          <pc:sldMk cId="3882314160" sldId="268"/>
        </pc:sldMkLst>
        <pc:spChg chg="mod">
          <ac:chgData name="Bob Brown" userId="de4355ee-7296-4195-ba97-c8dead83c87d" providerId="ADAL" clId="{53269368-EBB2-4AF3-A72F-85FEF6D514B3}" dt="2024-01-28T19:32:24.838" v="1392" actId="20577"/>
          <ac:spMkLst>
            <pc:docMk/>
            <pc:sldMk cId="3882314160" sldId="268"/>
            <ac:spMk id="15363" creationId="{00000000-0000-0000-0000-000000000000}"/>
          </ac:spMkLst>
        </pc:spChg>
      </pc:sldChg>
      <pc:sldChg chg="modSp ord modNotesTx">
        <pc:chgData name="Bob Brown" userId="de4355ee-7296-4195-ba97-c8dead83c87d" providerId="ADAL" clId="{53269368-EBB2-4AF3-A72F-85FEF6D514B3}" dt="2024-01-28T23:48:29.032" v="1697" actId="20577"/>
        <pc:sldMkLst>
          <pc:docMk/>
          <pc:sldMk cId="2442740469" sldId="273"/>
        </pc:sldMkLst>
        <pc:spChg chg="mod">
          <ac:chgData name="Bob Brown" userId="de4355ee-7296-4195-ba97-c8dead83c87d" providerId="ADAL" clId="{53269368-EBB2-4AF3-A72F-85FEF6D514B3}" dt="2024-01-27T20:56:38.563" v="1388" actId="20577"/>
          <ac:spMkLst>
            <pc:docMk/>
            <pc:sldMk cId="2442740469" sldId="273"/>
            <ac:spMk id="19459" creationId="{00000000-0000-0000-0000-000000000000}"/>
          </ac:spMkLst>
        </pc:spChg>
      </pc:sldChg>
      <pc:sldChg chg="modSp ord modAnim">
        <pc:chgData name="Bob Brown" userId="de4355ee-7296-4195-ba97-c8dead83c87d" providerId="ADAL" clId="{53269368-EBB2-4AF3-A72F-85FEF6D514B3}" dt="2024-01-29T22:15:37.753" v="1807" actId="20577"/>
        <pc:sldMkLst>
          <pc:docMk/>
          <pc:sldMk cId="3057988968" sldId="274"/>
        </pc:sldMkLst>
        <pc:spChg chg="mod">
          <ac:chgData name="Bob Brown" userId="de4355ee-7296-4195-ba97-c8dead83c87d" providerId="ADAL" clId="{53269368-EBB2-4AF3-A72F-85FEF6D514B3}" dt="2024-01-29T22:15:37.753" v="1807" actId="20577"/>
          <ac:spMkLst>
            <pc:docMk/>
            <pc:sldMk cId="3057988968" sldId="274"/>
            <ac:spMk id="20483" creationId="{00000000-0000-0000-0000-000000000000}"/>
          </ac:spMkLst>
        </pc:spChg>
      </pc:sldChg>
      <pc:sldChg chg="modSp ord modAnim">
        <pc:chgData name="Bob Brown" userId="de4355ee-7296-4195-ba97-c8dead83c87d" providerId="ADAL" clId="{53269368-EBB2-4AF3-A72F-85FEF6D514B3}" dt="2024-01-28T23:34:11.202" v="1521" actId="20577"/>
        <pc:sldMkLst>
          <pc:docMk/>
          <pc:sldMk cId="1337169499" sldId="275"/>
        </pc:sldMkLst>
        <pc:spChg chg="mod">
          <ac:chgData name="Bob Brown" userId="de4355ee-7296-4195-ba97-c8dead83c87d" providerId="ADAL" clId="{53269368-EBB2-4AF3-A72F-85FEF6D514B3}" dt="2024-01-28T23:34:11.202" v="1521" actId="20577"/>
          <ac:spMkLst>
            <pc:docMk/>
            <pc:sldMk cId="1337169499" sldId="275"/>
            <ac:spMk id="21507" creationId="{00000000-0000-0000-0000-000000000000}"/>
          </ac:spMkLst>
        </pc:spChg>
      </pc:sldChg>
      <pc:sldChg chg="modSp mod ord">
        <pc:chgData name="Bob Brown" userId="de4355ee-7296-4195-ba97-c8dead83c87d" providerId="ADAL" clId="{53269368-EBB2-4AF3-A72F-85FEF6D514B3}" dt="2024-01-27T16:37:35.306" v="487" actId="20577"/>
        <pc:sldMkLst>
          <pc:docMk/>
          <pc:sldMk cId="3997932606" sldId="276"/>
        </pc:sldMkLst>
        <pc:spChg chg="mod">
          <ac:chgData name="Bob Brown" userId="de4355ee-7296-4195-ba97-c8dead83c87d" providerId="ADAL" clId="{53269368-EBB2-4AF3-A72F-85FEF6D514B3}" dt="2024-01-27T16:37:35.306" v="487" actId="20577"/>
          <ac:spMkLst>
            <pc:docMk/>
            <pc:sldMk cId="3997932606" sldId="276"/>
            <ac:spMk id="22530" creationId="{00000000-0000-0000-0000-000000000000}"/>
          </ac:spMkLst>
        </pc:spChg>
      </pc:sldChg>
      <pc:sldChg chg="modSp mod ord">
        <pc:chgData name="Bob Brown" userId="de4355ee-7296-4195-ba97-c8dead83c87d" providerId="ADAL" clId="{53269368-EBB2-4AF3-A72F-85FEF6D514B3}" dt="2024-01-27T16:37:55.532" v="505" actId="20577"/>
        <pc:sldMkLst>
          <pc:docMk/>
          <pc:sldMk cId="811771384" sldId="277"/>
        </pc:sldMkLst>
        <pc:spChg chg="mod">
          <ac:chgData name="Bob Brown" userId="de4355ee-7296-4195-ba97-c8dead83c87d" providerId="ADAL" clId="{53269368-EBB2-4AF3-A72F-85FEF6D514B3}" dt="2024-01-27T16:37:55.532" v="505" actId="20577"/>
          <ac:spMkLst>
            <pc:docMk/>
            <pc:sldMk cId="811771384" sldId="277"/>
            <ac:spMk id="23554" creationId="{00000000-0000-0000-0000-000000000000}"/>
          </ac:spMkLst>
        </pc:spChg>
      </pc:sldChg>
      <pc:sldChg chg="ord">
        <pc:chgData name="Bob Brown" userId="de4355ee-7296-4195-ba97-c8dead83c87d" providerId="ADAL" clId="{53269368-EBB2-4AF3-A72F-85FEF6D514B3}" dt="2024-01-27T16:11:43.168" v="15"/>
        <pc:sldMkLst>
          <pc:docMk/>
          <pc:sldMk cId="1761539889" sldId="278"/>
        </pc:sldMkLst>
      </pc:sldChg>
      <pc:sldChg chg="modSp mod">
        <pc:chgData name="Bob Brown" userId="de4355ee-7296-4195-ba97-c8dead83c87d" providerId="ADAL" clId="{53269368-EBB2-4AF3-A72F-85FEF6D514B3}" dt="2024-01-28T23:16:05.760" v="1395" actId="20577"/>
        <pc:sldMkLst>
          <pc:docMk/>
          <pc:sldMk cId="2725379124" sldId="279"/>
        </pc:sldMkLst>
        <pc:spChg chg="mod">
          <ac:chgData name="Bob Brown" userId="de4355ee-7296-4195-ba97-c8dead83c87d" providerId="ADAL" clId="{53269368-EBB2-4AF3-A72F-85FEF6D514B3}" dt="2024-01-27T16:39:01.140" v="533" actId="20577"/>
          <ac:spMkLst>
            <pc:docMk/>
            <pc:sldMk cId="2725379124" sldId="279"/>
            <ac:spMk id="25602" creationId="{00000000-0000-0000-0000-000000000000}"/>
          </ac:spMkLst>
        </pc:spChg>
        <pc:spChg chg="mod">
          <ac:chgData name="Bob Brown" userId="de4355ee-7296-4195-ba97-c8dead83c87d" providerId="ADAL" clId="{53269368-EBB2-4AF3-A72F-85FEF6D514B3}" dt="2024-01-28T23:16:05.760" v="1395" actId="20577"/>
          <ac:spMkLst>
            <pc:docMk/>
            <pc:sldMk cId="2725379124" sldId="279"/>
            <ac:spMk id="25603" creationId="{00000000-0000-0000-0000-000000000000}"/>
          </ac:spMkLst>
        </pc:spChg>
      </pc:sldChg>
      <pc:sldChg chg="addSp modSp mod modAnim">
        <pc:chgData name="Bob Brown" userId="de4355ee-7296-4195-ba97-c8dead83c87d" providerId="ADAL" clId="{53269368-EBB2-4AF3-A72F-85FEF6D514B3}" dt="2024-01-28T23:38:25.719" v="1587" actId="207"/>
        <pc:sldMkLst>
          <pc:docMk/>
          <pc:sldMk cId="966848336" sldId="280"/>
        </pc:sldMkLst>
        <pc:spChg chg="add mod">
          <ac:chgData name="Bob Brown" userId="de4355ee-7296-4195-ba97-c8dead83c87d" providerId="ADAL" clId="{53269368-EBB2-4AF3-A72F-85FEF6D514B3}" dt="2024-01-28T23:38:25.719" v="1587" actId="207"/>
          <ac:spMkLst>
            <pc:docMk/>
            <pc:sldMk cId="966848336" sldId="280"/>
            <ac:spMk id="2" creationId="{3F9F5025-A40E-85D7-1D5C-48B0982B5071}"/>
          </ac:spMkLst>
        </pc:spChg>
        <pc:spChg chg="mod">
          <ac:chgData name="Bob Brown" userId="de4355ee-7296-4195-ba97-c8dead83c87d" providerId="ADAL" clId="{53269368-EBB2-4AF3-A72F-85FEF6D514B3}" dt="2024-01-28T23:36:50.889" v="1575" actId="20577"/>
          <ac:spMkLst>
            <pc:docMk/>
            <pc:sldMk cId="966848336" sldId="280"/>
            <ac:spMk id="26627" creationId="{00000000-0000-0000-0000-000000000000}"/>
          </ac:spMkLst>
        </pc:spChg>
      </pc:sldChg>
      <pc:sldChg chg="modSp">
        <pc:chgData name="Bob Brown" userId="de4355ee-7296-4195-ba97-c8dead83c87d" providerId="ADAL" clId="{53269368-EBB2-4AF3-A72F-85FEF6D514B3}" dt="2024-01-28T23:38:48.690" v="1590" actId="20577"/>
        <pc:sldMkLst>
          <pc:docMk/>
          <pc:sldMk cId="4163948251" sldId="281"/>
        </pc:sldMkLst>
        <pc:spChg chg="mod">
          <ac:chgData name="Bob Brown" userId="de4355ee-7296-4195-ba97-c8dead83c87d" providerId="ADAL" clId="{53269368-EBB2-4AF3-A72F-85FEF6D514B3}" dt="2024-01-28T23:38:48.690" v="1590" actId="20577"/>
          <ac:spMkLst>
            <pc:docMk/>
            <pc:sldMk cId="4163948251" sldId="281"/>
            <ac:spMk id="27651" creationId="{00000000-0000-0000-0000-000000000000}"/>
          </ac:spMkLst>
        </pc:spChg>
      </pc:sldChg>
      <pc:sldChg chg="modSp mod ord modAnim modNotesTx">
        <pc:chgData name="Bob Brown" userId="de4355ee-7296-4195-ba97-c8dead83c87d" providerId="ADAL" clId="{53269368-EBB2-4AF3-A72F-85FEF6D514B3}" dt="2024-01-29T01:37:15.705" v="1761" actId="20577"/>
        <pc:sldMkLst>
          <pc:docMk/>
          <pc:sldMk cId="1415511376" sldId="284"/>
        </pc:sldMkLst>
        <pc:spChg chg="mod">
          <ac:chgData name="Bob Brown" userId="de4355ee-7296-4195-ba97-c8dead83c87d" providerId="ADAL" clId="{53269368-EBB2-4AF3-A72F-85FEF6D514B3}" dt="2024-01-29T01:37:15.705" v="1761" actId="20577"/>
          <ac:spMkLst>
            <pc:docMk/>
            <pc:sldMk cId="1415511376" sldId="284"/>
            <ac:spMk id="3" creationId="{00000000-0000-0000-0000-000000000000}"/>
          </ac:spMkLst>
        </pc:spChg>
      </pc:sldChg>
      <pc:sldChg chg="ord">
        <pc:chgData name="Bob Brown" userId="de4355ee-7296-4195-ba97-c8dead83c87d" providerId="ADAL" clId="{53269368-EBB2-4AF3-A72F-85FEF6D514B3}" dt="2024-01-27T16:46:11.045" v="576"/>
        <pc:sldMkLst>
          <pc:docMk/>
          <pc:sldMk cId="2189228538" sldId="285"/>
        </pc:sldMkLst>
      </pc:sldChg>
      <pc:sldChg chg="modSp">
        <pc:chgData name="Bob Brown" userId="de4355ee-7296-4195-ba97-c8dead83c87d" providerId="ADAL" clId="{53269368-EBB2-4AF3-A72F-85FEF6D514B3}" dt="2024-01-27T19:48:31.053" v="1374" actId="20577"/>
        <pc:sldMkLst>
          <pc:docMk/>
          <pc:sldMk cId="1538356050" sldId="286"/>
        </pc:sldMkLst>
        <pc:spChg chg="mod">
          <ac:chgData name="Bob Brown" userId="de4355ee-7296-4195-ba97-c8dead83c87d" providerId="ADAL" clId="{53269368-EBB2-4AF3-A72F-85FEF6D514B3}" dt="2024-01-27T19:48:31.053" v="1374" actId="20577"/>
          <ac:spMkLst>
            <pc:docMk/>
            <pc:sldMk cId="1538356050" sldId="286"/>
            <ac:spMk id="3" creationId="{00000000-0000-0000-0000-000000000000}"/>
          </ac:spMkLst>
        </pc:spChg>
      </pc:sldChg>
      <pc:sldChg chg="modSp modNotesTx">
        <pc:chgData name="Bob Brown" userId="de4355ee-7296-4195-ba97-c8dead83c87d" providerId="ADAL" clId="{53269368-EBB2-4AF3-A72F-85FEF6D514B3}" dt="2024-01-27T17:12:01.115" v="1183" actId="20577"/>
        <pc:sldMkLst>
          <pc:docMk/>
          <pc:sldMk cId="55475737" sldId="287"/>
        </pc:sldMkLst>
        <pc:spChg chg="mod">
          <ac:chgData name="Bob Brown" userId="de4355ee-7296-4195-ba97-c8dead83c87d" providerId="ADAL" clId="{53269368-EBB2-4AF3-A72F-85FEF6D514B3}" dt="2024-01-27T17:12:01.115" v="1183" actId="20577"/>
          <ac:spMkLst>
            <pc:docMk/>
            <pc:sldMk cId="55475737" sldId="287"/>
            <ac:spMk id="30723" creationId="{00000000-0000-0000-0000-000000000000}"/>
          </ac:spMkLst>
        </pc:spChg>
      </pc:sldChg>
      <pc:sldChg chg="modSp">
        <pc:chgData name="Bob Brown" userId="de4355ee-7296-4195-ba97-c8dead83c87d" providerId="ADAL" clId="{53269368-EBB2-4AF3-A72F-85FEF6D514B3}" dt="2024-01-27T16:52:04.522" v="644" actId="114"/>
        <pc:sldMkLst>
          <pc:docMk/>
          <pc:sldMk cId="2168499129" sldId="288"/>
        </pc:sldMkLst>
        <pc:spChg chg="mod">
          <ac:chgData name="Bob Brown" userId="de4355ee-7296-4195-ba97-c8dead83c87d" providerId="ADAL" clId="{53269368-EBB2-4AF3-A72F-85FEF6D514B3}" dt="2024-01-27T16:52:04.522" v="644" actId="114"/>
          <ac:spMkLst>
            <pc:docMk/>
            <pc:sldMk cId="2168499129" sldId="288"/>
            <ac:spMk id="3" creationId="{00000000-0000-0000-0000-000000000000}"/>
          </ac:spMkLst>
        </pc:spChg>
      </pc:sldChg>
      <pc:sldChg chg="modNotesTx">
        <pc:chgData name="Bob Brown" userId="de4355ee-7296-4195-ba97-c8dead83c87d" providerId="ADAL" clId="{53269368-EBB2-4AF3-A72F-85FEF6D514B3}" dt="2024-01-27T17:13:02.684" v="1232" actId="20577"/>
        <pc:sldMkLst>
          <pc:docMk/>
          <pc:sldMk cId="2696036416" sldId="289"/>
        </pc:sldMkLst>
      </pc:sldChg>
      <pc:sldChg chg="modSp">
        <pc:chgData name="Bob Brown" userId="de4355ee-7296-4195-ba97-c8dead83c87d" providerId="ADAL" clId="{53269368-EBB2-4AF3-A72F-85FEF6D514B3}" dt="2024-01-27T16:52:50.819" v="652" actId="20577"/>
        <pc:sldMkLst>
          <pc:docMk/>
          <pc:sldMk cId="331038123" sldId="290"/>
        </pc:sldMkLst>
        <pc:spChg chg="mod">
          <ac:chgData name="Bob Brown" userId="de4355ee-7296-4195-ba97-c8dead83c87d" providerId="ADAL" clId="{53269368-EBB2-4AF3-A72F-85FEF6D514B3}" dt="2024-01-27T16:52:50.819" v="652" actId="20577"/>
          <ac:spMkLst>
            <pc:docMk/>
            <pc:sldMk cId="331038123" sldId="290"/>
            <ac:spMk id="3" creationId="{00000000-0000-0000-0000-000000000000}"/>
          </ac:spMkLst>
        </pc:spChg>
      </pc:sldChg>
      <pc:sldChg chg="modSp">
        <pc:chgData name="Bob Brown" userId="de4355ee-7296-4195-ba97-c8dead83c87d" providerId="ADAL" clId="{53269368-EBB2-4AF3-A72F-85FEF6D514B3}" dt="2024-01-27T16:53:34.706" v="711" actId="20577"/>
        <pc:sldMkLst>
          <pc:docMk/>
          <pc:sldMk cId="2529176675" sldId="291"/>
        </pc:sldMkLst>
        <pc:spChg chg="mod">
          <ac:chgData name="Bob Brown" userId="de4355ee-7296-4195-ba97-c8dead83c87d" providerId="ADAL" clId="{53269368-EBB2-4AF3-A72F-85FEF6D514B3}" dt="2024-01-27T16:53:34.706" v="711" actId="20577"/>
          <ac:spMkLst>
            <pc:docMk/>
            <pc:sldMk cId="2529176675" sldId="291"/>
            <ac:spMk id="3" creationId="{00000000-0000-0000-0000-000000000000}"/>
          </ac:spMkLst>
        </pc:spChg>
      </pc:sldChg>
      <pc:sldChg chg="modSp mod">
        <pc:chgData name="Bob Brown" userId="de4355ee-7296-4195-ba97-c8dead83c87d" providerId="ADAL" clId="{53269368-EBB2-4AF3-A72F-85FEF6D514B3}" dt="2024-01-27T17:14:01.435" v="1240"/>
        <pc:sldMkLst>
          <pc:docMk/>
          <pc:sldMk cId="2025777092" sldId="321"/>
        </pc:sldMkLst>
        <pc:spChg chg="mod">
          <ac:chgData name="Bob Brown" userId="de4355ee-7296-4195-ba97-c8dead83c87d" providerId="ADAL" clId="{53269368-EBB2-4AF3-A72F-85FEF6D514B3}" dt="2024-01-27T17:14:01.435" v="1240"/>
          <ac:spMkLst>
            <pc:docMk/>
            <pc:sldMk cId="2025777092" sldId="321"/>
            <ac:spMk id="60419" creationId="{00000000-0000-0000-0000-000000000000}"/>
          </ac:spMkLst>
        </pc:spChg>
      </pc:sldChg>
      <pc:sldChg chg="modSp mod">
        <pc:chgData name="Bob Brown" userId="de4355ee-7296-4195-ba97-c8dead83c87d" providerId="ADAL" clId="{53269368-EBB2-4AF3-A72F-85FEF6D514B3}" dt="2024-01-27T17:14:38.780" v="1246" actId="20577"/>
        <pc:sldMkLst>
          <pc:docMk/>
          <pc:sldMk cId="149251266" sldId="324"/>
        </pc:sldMkLst>
        <pc:spChg chg="mod">
          <ac:chgData name="Bob Brown" userId="de4355ee-7296-4195-ba97-c8dead83c87d" providerId="ADAL" clId="{53269368-EBB2-4AF3-A72F-85FEF6D514B3}" dt="2024-01-27T17:14:38.780" v="1246" actId="20577"/>
          <ac:spMkLst>
            <pc:docMk/>
            <pc:sldMk cId="149251266" sldId="324"/>
            <ac:spMk id="17410" creationId="{00000000-0000-0000-0000-000000000000}"/>
          </ac:spMkLst>
        </pc:spChg>
      </pc:sldChg>
      <pc:sldChg chg="modSp mod">
        <pc:chgData name="Bob Brown" userId="de4355ee-7296-4195-ba97-c8dead83c87d" providerId="ADAL" clId="{53269368-EBB2-4AF3-A72F-85FEF6D514B3}" dt="2024-02-16T17:57:20.494" v="1863" actId="114"/>
        <pc:sldMkLst>
          <pc:docMk/>
          <pc:sldMk cId="3929686848" sldId="325"/>
        </pc:sldMkLst>
        <pc:spChg chg="mod">
          <ac:chgData name="Bob Brown" userId="de4355ee-7296-4195-ba97-c8dead83c87d" providerId="ADAL" clId="{53269368-EBB2-4AF3-A72F-85FEF6D514B3}" dt="2024-02-16T17:57:20.494" v="1863" actId="114"/>
          <ac:spMkLst>
            <pc:docMk/>
            <pc:sldMk cId="3929686848" sldId="325"/>
            <ac:spMk id="1029" creationId="{00000000-0000-0000-0000-000000000000}"/>
          </ac:spMkLst>
        </pc:spChg>
      </pc:sldChg>
      <pc:sldChg chg="modSp">
        <pc:chgData name="Bob Brown" userId="de4355ee-7296-4195-ba97-c8dead83c87d" providerId="ADAL" clId="{53269368-EBB2-4AF3-A72F-85FEF6D514B3}" dt="2024-01-27T17:14:54.718" v="1252" actId="20577"/>
        <pc:sldMkLst>
          <pc:docMk/>
          <pc:sldMk cId="1551081388" sldId="327"/>
        </pc:sldMkLst>
        <pc:spChg chg="mod">
          <ac:chgData name="Bob Brown" userId="de4355ee-7296-4195-ba97-c8dead83c87d" providerId="ADAL" clId="{53269368-EBB2-4AF3-A72F-85FEF6D514B3}" dt="2024-01-27T17:14:54.718" v="1252" actId="20577"/>
          <ac:spMkLst>
            <pc:docMk/>
            <pc:sldMk cId="1551081388" sldId="327"/>
            <ac:spMk id="31747" creationId="{00000000-0000-0000-0000-000000000000}"/>
          </ac:spMkLst>
        </pc:spChg>
      </pc:sldChg>
      <pc:sldChg chg="modSp modAnim">
        <pc:chgData name="Bob Brown" userId="de4355ee-7296-4195-ba97-c8dead83c87d" providerId="ADAL" clId="{53269368-EBB2-4AF3-A72F-85FEF6D514B3}" dt="2024-02-16T18:25:32.483" v="2223" actId="20577"/>
        <pc:sldMkLst>
          <pc:docMk/>
          <pc:sldMk cId="3099711910" sldId="338"/>
        </pc:sldMkLst>
        <pc:spChg chg="mod">
          <ac:chgData name="Bob Brown" userId="de4355ee-7296-4195-ba97-c8dead83c87d" providerId="ADAL" clId="{53269368-EBB2-4AF3-A72F-85FEF6D514B3}" dt="2024-02-16T18:25:32.483" v="2223" actId="20577"/>
          <ac:spMkLst>
            <pc:docMk/>
            <pc:sldMk cId="3099711910" sldId="338"/>
            <ac:spMk id="43011" creationId="{00000000-0000-0000-0000-000000000000}"/>
          </ac:spMkLst>
        </pc:spChg>
      </pc:sldChg>
      <pc:sldChg chg="modSp mod">
        <pc:chgData name="Bob Brown" userId="de4355ee-7296-4195-ba97-c8dead83c87d" providerId="ADAL" clId="{53269368-EBB2-4AF3-A72F-85FEF6D514B3}" dt="2024-02-16T18:19:38.833" v="1865" actId="962"/>
        <pc:sldMkLst>
          <pc:docMk/>
          <pc:sldMk cId="2475069155" sldId="339"/>
        </pc:sldMkLst>
        <pc:picChg chg="mod">
          <ac:chgData name="Bob Brown" userId="de4355ee-7296-4195-ba97-c8dead83c87d" providerId="ADAL" clId="{53269368-EBB2-4AF3-A72F-85FEF6D514B3}" dt="2024-02-16T18:19:38.833" v="1865" actId="962"/>
          <ac:picMkLst>
            <pc:docMk/>
            <pc:sldMk cId="2475069155" sldId="339"/>
            <ac:picMk id="44035" creationId="{00000000-0000-0000-0000-000000000000}"/>
          </ac:picMkLst>
        </pc:picChg>
      </pc:sldChg>
      <pc:sldChg chg="modSp mod modAnim">
        <pc:chgData name="Bob Brown" userId="de4355ee-7296-4195-ba97-c8dead83c87d" providerId="ADAL" clId="{53269368-EBB2-4AF3-A72F-85FEF6D514B3}" dt="2024-01-29T23:05:55.366" v="1840" actId="20577"/>
        <pc:sldMkLst>
          <pc:docMk/>
          <pc:sldMk cId="282174023" sldId="341"/>
        </pc:sldMkLst>
        <pc:spChg chg="mod">
          <ac:chgData name="Bob Brown" userId="de4355ee-7296-4195-ba97-c8dead83c87d" providerId="ADAL" clId="{53269368-EBB2-4AF3-A72F-85FEF6D514B3}" dt="2024-01-29T23:05:55.366" v="1840" actId="20577"/>
          <ac:spMkLst>
            <pc:docMk/>
            <pc:sldMk cId="282174023" sldId="341"/>
            <ac:spMk id="2052" creationId="{00000000-0000-0000-0000-000000000000}"/>
          </ac:spMkLst>
        </pc:spChg>
      </pc:sldChg>
      <pc:sldChg chg="modSp">
        <pc:chgData name="Bob Brown" userId="de4355ee-7296-4195-ba97-c8dead83c87d" providerId="ADAL" clId="{53269368-EBB2-4AF3-A72F-85FEF6D514B3}" dt="2024-01-29T23:12:23.982" v="1841" actId="14826"/>
        <pc:sldMkLst>
          <pc:docMk/>
          <pc:sldMk cId="3561405975" sldId="343"/>
        </pc:sldMkLst>
        <pc:picChg chg="mod">
          <ac:chgData name="Bob Brown" userId="de4355ee-7296-4195-ba97-c8dead83c87d" providerId="ADAL" clId="{53269368-EBB2-4AF3-A72F-85FEF6D514B3}" dt="2024-01-29T23:12:23.982" v="1841" actId="14826"/>
          <ac:picMkLst>
            <pc:docMk/>
            <pc:sldMk cId="3561405975" sldId="343"/>
            <ac:picMk id="158722" creationId="{00000000-0000-0000-0000-000000000000}"/>
          </ac:picMkLst>
        </pc:picChg>
      </pc:sldChg>
      <pc:sldChg chg="modSp mod">
        <pc:chgData name="Bob Brown" userId="de4355ee-7296-4195-ba97-c8dead83c87d" providerId="ADAL" clId="{53269368-EBB2-4AF3-A72F-85FEF6D514B3}" dt="2024-01-27T17:16:02.156" v="1253" actId="1076"/>
        <pc:sldMkLst>
          <pc:docMk/>
          <pc:sldMk cId="2320874372" sldId="347"/>
        </pc:sldMkLst>
        <pc:spChg chg="mod">
          <ac:chgData name="Bob Brown" userId="de4355ee-7296-4195-ba97-c8dead83c87d" providerId="ADAL" clId="{53269368-EBB2-4AF3-A72F-85FEF6D514B3}" dt="2024-01-27T17:16:02.156" v="1253" actId="1076"/>
          <ac:spMkLst>
            <pc:docMk/>
            <pc:sldMk cId="2320874372" sldId="347"/>
            <ac:spMk id="10" creationId="{00000000-0000-0000-0000-000000000000}"/>
          </ac:spMkLst>
        </pc:spChg>
      </pc:sldChg>
      <pc:sldChg chg="modSp">
        <pc:chgData name="Bob Brown" userId="de4355ee-7296-4195-ba97-c8dead83c87d" providerId="ADAL" clId="{53269368-EBB2-4AF3-A72F-85FEF6D514B3}" dt="2024-01-29T23:24:58.649" v="1862" actId="20577"/>
        <pc:sldMkLst>
          <pc:docMk/>
          <pc:sldMk cId="1330304382" sldId="349"/>
        </pc:sldMkLst>
        <pc:spChg chg="mod">
          <ac:chgData name="Bob Brown" userId="de4355ee-7296-4195-ba97-c8dead83c87d" providerId="ADAL" clId="{53269368-EBB2-4AF3-A72F-85FEF6D514B3}" dt="2024-01-29T23:24:58.649" v="1862" actId="20577"/>
          <ac:spMkLst>
            <pc:docMk/>
            <pc:sldMk cId="1330304382" sldId="349"/>
            <ac:spMk id="51203" creationId="{00000000-0000-0000-0000-000000000000}"/>
          </ac:spMkLst>
        </pc:spChg>
      </pc:sldChg>
      <pc:sldChg chg="modAnim">
        <pc:chgData name="Bob Brown" userId="de4355ee-7296-4195-ba97-c8dead83c87d" providerId="ADAL" clId="{53269368-EBB2-4AF3-A72F-85FEF6D514B3}" dt="2024-01-29T22:04:51.484" v="1797"/>
        <pc:sldMkLst>
          <pc:docMk/>
          <pc:sldMk cId="1196676254" sldId="354"/>
        </pc:sldMkLst>
      </pc:sldChg>
      <pc:sldChg chg="addSp modSp new mod modAnim modNotesTx">
        <pc:chgData name="Bob Brown" userId="de4355ee-7296-4195-ba97-c8dead83c87d" providerId="ADAL" clId="{53269368-EBB2-4AF3-A72F-85FEF6D514B3}" dt="2024-01-28T23:36:11.776" v="1573" actId="1076"/>
        <pc:sldMkLst>
          <pc:docMk/>
          <pc:sldMk cId="2798520565" sldId="355"/>
        </pc:sldMkLst>
        <pc:spChg chg="mod">
          <ac:chgData name="Bob Brown" userId="de4355ee-7296-4195-ba97-c8dead83c87d" providerId="ADAL" clId="{53269368-EBB2-4AF3-A72F-85FEF6D514B3}" dt="2024-01-27T16:16:09.356" v="61" actId="20577"/>
          <ac:spMkLst>
            <pc:docMk/>
            <pc:sldMk cId="2798520565" sldId="355"/>
            <ac:spMk id="2" creationId="{5E268AD3-FCDC-9F9C-55F0-068B6461AA27}"/>
          </ac:spMkLst>
        </pc:spChg>
        <pc:spChg chg="mod">
          <ac:chgData name="Bob Brown" userId="de4355ee-7296-4195-ba97-c8dead83c87d" providerId="ADAL" clId="{53269368-EBB2-4AF3-A72F-85FEF6D514B3}" dt="2024-01-28T23:35:36.736" v="1533" actId="255"/>
          <ac:spMkLst>
            <pc:docMk/>
            <pc:sldMk cId="2798520565" sldId="355"/>
            <ac:spMk id="3" creationId="{0153089E-4289-69BC-4294-6C3458461BF1}"/>
          </ac:spMkLst>
        </pc:spChg>
        <pc:spChg chg="add mod">
          <ac:chgData name="Bob Brown" userId="de4355ee-7296-4195-ba97-c8dead83c87d" providerId="ADAL" clId="{53269368-EBB2-4AF3-A72F-85FEF6D514B3}" dt="2024-01-28T23:36:06.417" v="1572" actId="14100"/>
          <ac:spMkLst>
            <pc:docMk/>
            <pc:sldMk cId="2798520565" sldId="355"/>
            <ac:spMk id="4" creationId="{308252A7-316D-B5F7-A585-BBAAA1D861A8}"/>
          </ac:spMkLst>
        </pc:spChg>
        <pc:spChg chg="add mod">
          <ac:chgData name="Bob Brown" userId="de4355ee-7296-4195-ba97-c8dead83c87d" providerId="ADAL" clId="{53269368-EBB2-4AF3-A72F-85FEF6D514B3}" dt="2024-01-28T23:36:11.776" v="1573" actId="1076"/>
          <ac:spMkLst>
            <pc:docMk/>
            <pc:sldMk cId="2798520565" sldId="355"/>
            <ac:spMk id="5" creationId="{E28C33C7-1CB4-CDAB-CE21-28E35D7720DE}"/>
          </ac:spMkLst>
        </pc:spChg>
      </pc:sldChg>
      <pc:sldChg chg="modSp new mod modAnim">
        <pc:chgData name="Bob Brown" userId="de4355ee-7296-4195-ba97-c8dead83c87d" providerId="ADAL" clId="{53269368-EBB2-4AF3-A72F-85FEF6D514B3}" dt="2024-01-27T17:07:13.226" v="1046"/>
        <pc:sldMkLst>
          <pc:docMk/>
          <pc:sldMk cId="2798458317" sldId="356"/>
        </pc:sldMkLst>
        <pc:spChg chg="mod">
          <ac:chgData name="Bob Brown" userId="de4355ee-7296-4195-ba97-c8dead83c87d" providerId="ADAL" clId="{53269368-EBB2-4AF3-A72F-85FEF6D514B3}" dt="2024-01-27T16:54:58.011" v="750" actId="20577"/>
          <ac:spMkLst>
            <pc:docMk/>
            <pc:sldMk cId="2798458317" sldId="356"/>
            <ac:spMk id="2" creationId="{553B74D9-C3C0-0579-48B5-F5B8F0BA8712}"/>
          </ac:spMkLst>
        </pc:spChg>
        <pc:spChg chg="mod">
          <ac:chgData name="Bob Brown" userId="de4355ee-7296-4195-ba97-c8dead83c87d" providerId="ADAL" clId="{53269368-EBB2-4AF3-A72F-85FEF6D514B3}" dt="2024-01-27T17:06:54.193" v="1043" actId="20577"/>
          <ac:spMkLst>
            <pc:docMk/>
            <pc:sldMk cId="2798458317" sldId="356"/>
            <ac:spMk id="3" creationId="{BC0607AF-EBF1-4359-33BC-5045E8BF58E2}"/>
          </ac:spMkLst>
        </pc:spChg>
      </pc:sldChg>
      <pc:sldChg chg="modSp new del mod">
        <pc:chgData name="Bob Brown" userId="de4355ee-7296-4195-ba97-c8dead83c87d" providerId="ADAL" clId="{53269368-EBB2-4AF3-A72F-85FEF6D514B3}" dt="2024-02-16T18:25:11.464" v="2179" actId="47"/>
        <pc:sldMkLst>
          <pc:docMk/>
          <pc:sldMk cId="2921248058" sldId="357"/>
        </pc:sldMkLst>
        <pc:spChg chg="mod">
          <ac:chgData name="Bob Brown" userId="de4355ee-7296-4195-ba97-c8dead83c87d" providerId="ADAL" clId="{53269368-EBB2-4AF3-A72F-85FEF6D514B3}" dt="2024-02-16T18:20:12.300" v="1885" actId="20577"/>
          <ac:spMkLst>
            <pc:docMk/>
            <pc:sldMk cId="2921248058" sldId="357"/>
            <ac:spMk id="2" creationId="{C0D45346-1E5B-AFEF-3855-B303EB45A7B7}"/>
          </ac:spMkLst>
        </pc:spChg>
        <pc:spChg chg="mod">
          <ac:chgData name="Bob Brown" userId="de4355ee-7296-4195-ba97-c8dead83c87d" providerId="ADAL" clId="{53269368-EBB2-4AF3-A72F-85FEF6D514B3}" dt="2024-02-16T18:21:53.699" v="2071" actId="20577"/>
          <ac:spMkLst>
            <pc:docMk/>
            <pc:sldMk cId="2921248058" sldId="357"/>
            <ac:spMk id="3" creationId="{69A3976D-7404-F990-5054-FDAB1672C09D}"/>
          </ac:spMkLst>
        </pc:spChg>
      </pc:sldChg>
    </pc:docChg>
  </pc:docChgLst>
  <pc:docChgLst>
    <pc:chgData name="Bob Brown" userId="de4355ee-7296-4195-ba97-c8dead83c87d" providerId="ADAL" clId="{02B3B9FC-1DC9-4A6D-BB35-97B210DCAA7C}"/>
    <pc:docChg chg="modSld">
      <pc:chgData name="Bob Brown" userId="de4355ee-7296-4195-ba97-c8dead83c87d" providerId="ADAL" clId="{02B3B9FC-1DC9-4A6D-BB35-97B210DCAA7C}" dt="2024-07-09T18:58:55.188" v="515" actId="962"/>
      <pc:docMkLst>
        <pc:docMk/>
      </pc:docMkLst>
      <pc:sldChg chg="modSp">
        <pc:chgData name="Bob Brown" userId="de4355ee-7296-4195-ba97-c8dead83c87d" providerId="ADAL" clId="{02B3B9FC-1DC9-4A6D-BB35-97B210DCAA7C}" dt="2024-07-09T18:58:55.188" v="515" actId="962"/>
        <pc:sldMkLst>
          <pc:docMk/>
          <pc:sldMk cId="1761539889" sldId="278"/>
        </pc:sldMkLst>
        <pc:picChg chg="mod">
          <ac:chgData name="Bob Brown" userId="de4355ee-7296-4195-ba97-c8dead83c87d" providerId="ADAL" clId="{02B3B9FC-1DC9-4A6D-BB35-97B210DCAA7C}" dt="2024-07-09T18:58:55.188" v="515" actId="962"/>
          <ac:picMkLst>
            <pc:docMk/>
            <pc:sldMk cId="1761539889" sldId="278"/>
            <ac:picMk id="4098" creationId="{00000000-0000-0000-0000-000000000000}"/>
          </ac:picMkLst>
        </pc:picChg>
      </pc:sldChg>
      <pc:sldChg chg="modSp mod">
        <pc:chgData name="Bob Brown" userId="de4355ee-7296-4195-ba97-c8dead83c87d" providerId="ADAL" clId="{02B3B9FC-1DC9-4A6D-BB35-97B210DCAA7C}" dt="2024-07-09T18:56:59.552" v="43" actId="962"/>
        <pc:sldMkLst>
          <pc:docMk/>
          <pc:sldMk cId="3167318792" sldId="345"/>
        </pc:sldMkLst>
        <pc:graphicFrameChg chg="mod">
          <ac:chgData name="Bob Brown" userId="de4355ee-7296-4195-ba97-c8dead83c87d" providerId="ADAL" clId="{02B3B9FC-1DC9-4A6D-BB35-97B210DCAA7C}" dt="2024-07-09T18:56:59.552" v="43" actId="962"/>
          <ac:graphicFrameMkLst>
            <pc:docMk/>
            <pc:sldMk cId="3167318792" sldId="345"/>
            <ac:graphicFrameMk id="3074" creationId="{00000000-0000-0000-0000-000000000000}"/>
          </ac:graphicFrameMkLst>
        </pc:graphicFrameChg>
      </pc:sldChg>
    </pc:docChg>
  </pc:docChgLst>
  <pc:docChgLst>
    <pc:chgData name="Bob Brown" userId="de4355ee-7296-4195-ba97-c8dead83c87d" providerId="ADAL" clId="{86B423A8-4CCA-44B4-98AF-9820B4A15B60}"/>
    <pc:docChg chg="modSld">
      <pc:chgData name="Bob Brown" userId="de4355ee-7296-4195-ba97-c8dead83c87d" providerId="ADAL" clId="{86B423A8-4CCA-44B4-98AF-9820B4A15B60}" dt="2024-04-20T16:12:51.312" v="910" actId="962"/>
      <pc:docMkLst>
        <pc:docMk/>
      </pc:docMkLst>
      <pc:sldChg chg="addSp modSp mod">
        <pc:chgData name="Bob Brown" userId="de4355ee-7296-4195-ba97-c8dead83c87d" providerId="ADAL" clId="{86B423A8-4CCA-44B4-98AF-9820B4A15B60}" dt="2024-04-20T16:10:20.463" v="398" actId="962"/>
        <pc:sldMkLst>
          <pc:docMk/>
          <pc:sldMk cId="2123405422" sldId="340"/>
        </pc:sldMkLst>
        <pc:spChg chg="mod">
          <ac:chgData name="Bob Brown" userId="de4355ee-7296-4195-ba97-c8dead83c87d" providerId="ADAL" clId="{86B423A8-4CCA-44B4-98AF-9820B4A15B60}" dt="2024-04-20T16:08:57.485" v="5" actId="14100"/>
          <ac:spMkLst>
            <pc:docMk/>
            <pc:sldMk cId="2123405422" sldId="340"/>
            <ac:spMk id="45059" creationId="{00000000-0000-0000-0000-000000000000}"/>
          </ac:spMkLst>
        </pc:spChg>
        <pc:picChg chg="add mod">
          <ac:chgData name="Bob Brown" userId="de4355ee-7296-4195-ba97-c8dead83c87d" providerId="ADAL" clId="{86B423A8-4CCA-44B4-98AF-9820B4A15B60}" dt="2024-04-20T16:10:20.463" v="398" actId="962"/>
          <ac:picMkLst>
            <pc:docMk/>
            <pc:sldMk cId="2123405422" sldId="340"/>
            <ac:picMk id="3" creationId="{80DADB2C-F0F4-2545-7AB2-CA4EA981B143}"/>
          </ac:picMkLst>
        </pc:picChg>
      </pc:sldChg>
      <pc:sldChg chg="modSp mod">
        <pc:chgData name="Bob Brown" userId="de4355ee-7296-4195-ba97-c8dead83c87d" providerId="ADAL" clId="{86B423A8-4CCA-44B4-98AF-9820B4A15B60}" dt="2024-04-20T16:11:51.479" v="712" actId="962"/>
        <pc:sldMkLst>
          <pc:docMk/>
          <pc:sldMk cId="1899553766" sldId="342"/>
        </pc:sldMkLst>
        <pc:picChg chg="mod">
          <ac:chgData name="Bob Brown" userId="de4355ee-7296-4195-ba97-c8dead83c87d" providerId="ADAL" clId="{86B423A8-4CCA-44B4-98AF-9820B4A15B60}" dt="2024-04-20T16:11:51.479" v="712" actId="962"/>
          <ac:picMkLst>
            <pc:docMk/>
            <pc:sldMk cId="1899553766" sldId="342"/>
            <ac:picMk id="46085" creationId="{00000000-0000-0000-0000-000000000000}"/>
          </ac:picMkLst>
        </pc:picChg>
      </pc:sldChg>
      <pc:sldChg chg="modSp mod">
        <pc:chgData name="Bob Brown" userId="de4355ee-7296-4195-ba97-c8dead83c87d" providerId="ADAL" clId="{86B423A8-4CCA-44B4-98AF-9820B4A15B60}" dt="2024-04-20T16:12:51.312" v="910" actId="962"/>
        <pc:sldMkLst>
          <pc:docMk/>
          <pc:sldMk cId="3561405975" sldId="343"/>
        </pc:sldMkLst>
        <pc:picChg chg="mod">
          <ac:chgData name="Bob Brown" userId="de4355ee-7296-4195-ba97-c8dead83c87d" providerId="ADAL" clId="{86B423A8-4CCA-44B4-98AF-9820B4A15B60}" dt="2024-04-20T16:12:51.312" v="910" actId="962"/>
          <ac:picMkLst>
            <pc:docMk/>
            <pc:sldMk cId="3561405975" sldId="343"/>
            <ac:picMk id="158722"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3D569A-80AF-4BEF-A45D-0E8D9914E43B}" type="datetimeFigureOut">
              <a:rPr lang="en-US" smtClean="0"/>
              <a:t>7/9/24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CBC280-07B7-4CCF-911A-3098401705BA}" type="slidenum">
              <a:rPr lang="en-US" smtClean="0"/>
              <a:t>‹#›</a:t>
            </a:fld>
            <a:endParaRPr lang="en-US"/>
          </a:p>
        </p:txBody>
      </p:sp>
    </p:spTree>
    <p:extLst>
      <p:ext uri="{BB962C8B-B14F-4D97-AF65-F5344CB8AC3E}">
        <p14:creationId xmlns:p14="http://schemas.microsoft.com/office/powerpoint/2010/main" val="1145036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Time: 1:10</a:t>
            </a:r>
            <a:endParaRPr lang="en-US" dirty="0"/>
          </a:p>
        </p:txBody>
      </p:sp>
      <p:sp>
        <p:nvSpPr>
          <p:cNvPr id="4" name="Slide Number Placeholder 3"/>
          <p:cNvSpPr>
            <a:spLocks noGrp="1"/>
          </p:cNvSpPr>
          <p:nvPr>
            <p:ph type="sldNum" sz="quarter" idx="5"/>
          </p:nvPr>
        </p:nvSpPr>
        <p:spPr/>
        <p:txBody>
          <a:bodyPr/>
          <a:lstStyle/>
          <a:p>
            <a:fld id="{4FCBC280-07B7-4CCF-911A-3098401705BA}" type="slidenum">
              <a:rPr lang="en-US" smtClean="0"/>
              <a:t>1</a:t>
            </a:fld>
            <a:endParaRPr lang="en-US"/>
          </a:p>
        </p:txBody>
      </p:sp>
    </p:spTree>
    <p:extLst>
      <p:ext uri="{BB962C8B-B14F-4D97-AF65-F5344CB8AC3E}">
        <p14:creationId xmlns:p14="http://schemas.microsoft.com/office/powerpoint/2010/main" val="11883471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D991CD57-A684-443D-88AD-F96CFD185EF5}" type="slidenum">
              <a:rPr lang="en-US"/>
              <a:pPr/>
              <a:t>10</a:t>
            </a:fld>
            <a:endParaRPr lang="en-US"/>
          </a:p>
        </p:txBody>
      </p:sp>
      <p:sp>
        <p:nvSpPr>
          <p:cNvPr id="66563" name="Rectangle 2"/>
          <p:cNvSpPr>
            <a:spLocks noGrp="1" noRot="1" noChangeAspect="1" noChangeArrowheads="1" noTextEdit="1"/>
          </p:cNvSpPr>
          <p:nvPr>
            <p:ph type="sldImg"/>
          </p:nvPr>
        </p:nvSpPr>
        <p:spPr>
          <a:xfrm>
            <a:off x="1257300" y="720725"/>
            <a:ext cx="4800600" cy="3600450"/>
          </a:xfrm>
          <a:ln/>
        </p:spPr>
      </p:sp>
      <p:sp>
        <p:nvSpPr>
          <p:cNvPr id="66564" name="Rectangle 3"/>
          <p:cNvSpPr>
            <a:spLocks noGrp="1" noChangeArrowheads="1"/>
          </p:cNvSpPr>
          <p:nvPr>
            <p:ph type="body" idx="1"/>
          </p:nvPr>
        </p:nvSpPr>
        <p:spPr>
          <a:noFill/>
          <a:ln/>
        </p:spPr>
        <p:txBody>
          <a:bodyPr/>
          <a:lstStyle/>
          <a:p>
            <a:r>
              <a:rPr lang="en-US" dirty="0"/>
              <a:t>Explain that one reads the first hex digit from the column and the second from the row.</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11</a:t>
            </a:fld>
            <a:endParaRPr lang="en-US"/>
          </a:p>
        </p:txBody>
      </p:sp>
    </p:spTree>
    <p:extLst>
      <p:ext uri="{BB962C8B-B14F-4D97-AF65-F5344CB8AC3E}">
        <p14:creationId xmlns:p14="http://schemas.microsoft.com/office/powerpoint/2010/main" val="16554478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C3D79B46-5CD0-4F4B-839C-80EB15044512}" type="slidenum">
              <a:rPr lang="en-US"/>
              <a:pPr/>
              <a:t>12</a:t>
            </a:fld>
            <a:endParaRPr lang="en-US"/>
          </a:p>
        </p:txBody>
      </p:sp>
      <p:sp>
        <p:nvSpPr>
          <p:cNvPr id="64515" name="Rectangle 2"/>
          <p:cNvSpPr>
            <a:spLocks noGrp="1" noRot="1" noChangeAspect="1" noChangeArrowheads="1" noTextEdit="1"/>
          </p:cNvSpPr>
          <p:nvPr>
            <p:ph type="sldImg"/>
          </p:nvPr>
        </p:nvSpPr>
        <p:spPr>
          <a:xfrm>
            <a:off x="1257300" y="720725"/>
            <a:ext cx="4800600" cy="3600450"/>
          </a:xfrm>
          <a:ln/>
        </p:spPr>
      </p:sp>
      <p:sp>
        <p:nvSpPr>
          <p:cNvPr id="64516" name="Rectangle 3"/>
          <p:cNvSpPr>
            <a:spLocks noGrp="1" noChangeArrowheads="1"/>
          </p:cNvSpPr>
          <p:nvPr>
            <p:ph type="body" idx="1"/>
          </p:nvPr>
        </p:nvSpPr>
        <p:spPr>
          <a:noFill/>
          <a:ln/>
        </p:spPr>
        <p:txBody>
          <a:bodyPr/>
          <a:lstStyle/>
          <a:p>
            <a:r>
              <a:rPr lang="en-US"/>
              <a:t>The map is not the territory.</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13</a:t>
            </a:fld>
            <a:endParaRPr lang="en-US"/>
          </a:p>
        </p:txBody>
      </p:sp>
    </p:spTree>
    <p:extLst>
      <p:ext uri="{BB962C8B-B14F-4D97-AF65-F5344CB8AC3E}">
        <p14:creationId xmlns:p14="http://schemas.microsoft.com/office/powerpoint/2010/main" val="12741310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14</a:t>
            </a:fld>
            <a:endParaRPr lang="en-US"/>
          </a:p>
        </p:txBody>
      </p:sp>
    </p:spTree>
    <p:extLst>
      <p:ext uri="{BB962C8B-B14F-4D97-AF65-F5344CB8AC3E}">
        <p14:creationId xmlns:p14="http://schemas.microsoft.com/office/powerpoint/2010/main" val="33802649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15</a:t>
            </a:fld>
            <a:endParaRPr lang="en-US"/>
          </a:p>
        </p:txBody>
      </p:sp>
    </p:spTree>
    <p:extLst>
      <p:ext uri="{BB962C8B-B14F-4D97-AF65-F5344CB8AC3E}">
        <p14:creationId xmlns:p14="http://schemas.microsoft.com/office/powerpoint/2010/main" val="9784631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16</a:t>
            </a:fld>
            <a:endParaRPr lang="en-US"/>
          </a:p>
        </p:txBody>
      </p:sp>
    </p:spTree>
    <p:extLst>
      <p:ext uri="{BB962C8B-B14F-4D97-AF65-F5344CB8AC3E}">
        <p14:creationId xmlns:p14="http://schemas.microsoft.com/office/powerpoint/2010/main" val="7496515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Swedish A-ring is named (pronounced) Oh-</a:t>
            </a:r>
            <a:r>
              <a:rPr lang="en-US" dirty="0" err="1"/>
              <a:t>wah</a:t>
            </a:r>
            <a:r>
              <a:rPr lang="en-US" dirty="0"/>
              <a:t>.</a:t>
            </a:r>
          </a:p>
        </p:txBody>
      </p:sp>
      <p:sp>
        <p:nvSpPr>
          <p:cNvPr id="4" name="Slide Number Placeholder 3"/>
          <p:cNvSpPr>
            <a:spLocks noGrp="1"/>
          </p:cNvSpPr>
          <p:nvPr>
            <p:ph type="sldNum" sz="quarter" idx="5"/>
          </p:nvPr>
        </p:nvSpPr>
        <p:spPr/>
        <p:txBody>
          <a:bodyPr/>
          <a:lstStyle/>
          <a:p>
            <a:fld id="{4FCBC280-07B7-4CCF-911A-3098401705BA}" type="slidenum">
              <a:rPr lang="en-US" smtClean="0"/>
              <a:t>17</a:t>
            </a:fld>
            <a:endParaRPr lang="en-US"/>
          </a:p>
        </p:txBody>
      </p:sp>
    </p:spTree>
    <p:extLst>
      <p:ext uri="{BB962C8B-B14F-4D97-AF65-F5344CB8AC3E}">
        <p14:creationId xmlns:p14="http://schemas.microsoft.com/office/powerpoint/2010/main" val="7404725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dirty="0"/>
              <a:t>MOE-</a:t>
            </a:r>
            <a:r>
              <a:rPr lang="en-US" dirty="0" err="1"/>
              <a:t>jee</a:t>
            </a:r>
            <a:r>
              <a:rPr lang="en-US" dirty="0"/>
              <a:t>-BAH-</a:t>
            </a:r>
            <a:r>
              <a:rPr lang="en-US" dirty="0" err="1"/>
              <a:t>kee</a:t>
            </a:r>
            <a:r>
              <a:rPr lang="en-US" dirty="0"/>
              <a:t>, with a bit more stress on the BAH than the MOE</a:t>
            </a:r>
          </a:p>
        </p:txBody>
      </p:sp>
      <p:sp>
        <p:nvSpPr>
          <p:cNvPr id="4" name="Slide Number Placeholder 3"/>
          <p:cNvSpPr>
            <a:spLocks noGrp="1"/>
          </p:cNvSpPr>
          <p:nvPr>
            <p:ph type="sldNum" sz="quarter" idx="10"/>
          </p:nvPr>
        </p:nvSpPr>
        <p:spPr/>
        <p:txBody>
          <a:bodyPr/>
          <a:lstStyle/>
          <a:p>
            <a:pPr>
              <a:defRPr/>
            </a:pPr>
            <a:fld id="{70F2EFB2-16F1-452F-8929-0B7441B140D9}"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19</a:t>
            </a:fld>
            <a:endParaRPr lang="en-US"/>
          </a:p>
        </p:txBody>
      </p:sp>
    </p:spTree>
    <p:extLst>
      <p:ext uri="{BB962C8B-B14F-4D97-AF65-F5344CB8AC3E}">
        <p14:creationId xmlns:p14="http://schemas.microsoft.com/office/powerpoint/2010/main" val="13438352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example, it would be difficult to accomplish 70 bits of precision on a </a:t>
            </a:r>
            <a:r>
              <a:rPr lang="en-US"/>
              <a:t>64-bit computer.</a:t>
            </a:r>
          </a:p>
        </p:txBody>
      </p:sp>
      <p:sp>
        <p:nvSpPr>
          <p:cNvPr id="4" name="Slide Number Placeholder 3"/>
          <p:cNvSpPr>
            <a:spLocks noGrp="1"/>
          </p:cNvSpPr>
          <p:nvPr>
            <p:ph type="sldNum" sz="quarter" idx="5"/>
          </p:nvPr>
        </p:nvSpPr>
        <p:spPr/>
        <p:txBody>
          <a:bodyPr/>
          <a:lstStyle/>
          <a:p>
            <a:fld id="{4FCBC280-07B7-4CCF-911A-3098401705BA}" type="slidenum">
              <a:rPr lang="en-US" smtClean="0"/>
              <a:t>2</a:t>
            </a:fld>
            <a:endParaRPr lang="en-US"/>
          </a:p>
        </p:txBody>
      </p:sp>
    </p:spTree>
    <p:extLst>
      <p:ext uri="{BB962C8B-B14F-4D97-AF65-F5344CB8AC3E}">
        <p14:creationId xmlns:p14="http://schemas.microsoft.com/office/powerpoint/2010/main" val="28995827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20</a:t>
            </a:fld>
            <a:endParaRPr lang="en-US"/>
          </a:p>
        </p:txBody>
      </p:sp>
    </p:spTree>
    <p:extLst>
      <p:ext uri="{BB962C8B-B14F-4D97-AF65-F5344CB8AC3E}">
        <p14:creationId xmlns:p14="http://schemas.microsoft.com/office/powerpoint/2010/main" val="14542542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21</a:t>
            </a:fld>
            <a:endParaRPr lang="en-US"/>
          </a:p>
        </p:txBody>
      </p:sp>
    </p:spTree>
    <p:extLst>
      <p:ext uri="{BB962C8B-B14F-4D97-AF65-F5344CB8AC3E}">
        <p14:creationId xmlns:p14="http://schemas.microsoft.com/office/powerpoint/2010/main" val="25313044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dirty="0"/>
              <a:t>UCS-2 is a Unicode Transformation format. </a:t>
            </a:r>
          </a:p>
          <a:p>
            <a:endParaRPr lang="en-US" dirty="0"/>
          </a:p>
          <a:p>
            <a:r>
              <a:rPr lang="en-US" dirty="0"/>
              <a:t>The 200,000 number comes from</a:t>
            </a:r>
            <a:r>
              <a:rPr lang="en-US" baseline="0" dirty="0"/>
              <a:t> Tanenbaum’s </a:t>
            </a:r>
            <a:r>
              <a:rPr lang="en-US" i="1" baseline="0" dirty="0"/>
              <a:t>Structured Computer Organization 6</a:t>
            </a:r>
            <a:r>
              <a:rPr lang="en-US" i="1" baseline="30000" dirty="0"/>
              <a:t>th</a:t>
            </a:r>
            <a:r>
              <a:rPr lang="en-US" i="1" baseline="0" dirty="0"/>
              <a:t> ed.</a:t>
            </a:r>
            <a:endParaRPr lang="en-US" i="1" dirty="0"/>
          </a:p>
        </p:txBody>
      </p:sp>
      <p:sp>
        <p:nvSpPr>
          <p:cNvPr id="4" name="Slide Number Placeholder 3"/>
          <p:cNvSpPr>
            <a:spLocks noGrp="1"/>
          </p:cNvSpPr>
          <p:nvPr>
            <p:ph type="sldNum" sz="quarter" idx="10"/>
          </p:nvPr>
        </p:nvSpPr>
        <p:spPr/>
        <p:txBody>
          <a:bodyPr/>
          <a:lstStyle/>
          <a:p>
            <a:pPr>
              <a:defRPr/>
            </a:pPr>
            <a:fld id="{70F2EFB2-16F1-452F-8929-0B7441B140D9}"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23</a:t>
            </a:fld>
            <a:endParaRPr lang="en-US"/>
          </a:p>
        </p:txBody>
      </p:sp>
    </p:spTree>
    <p:extLst>
      <p:ext uri="{BB962C8B-B14F-4D97-AF65-F5344CB8AC3E}">
        <p14:creationId xmlns:p14="http://schemas.microsoft.com/office/powerpoint/2010/main" val="11020720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dirty="0"/>
              <a:t>UTF-* is Unicode Transformation Format, 8 bit.</a:t>
            </a:r>
          </a:p>
          <a:p>
            <a:endParaRPr lang="en-US" dirty="0"/>
          </a:p>
          <a:p>
            <a:r>
              <a:rPr lang="en-US" dirty="0"/>
              <a:t>UTF-8 originally allowed for 6 bytes</a:t>
            </a:r>
            <a:r>
              <a:rPr lang="en-US" baseline="0" dirty="0"/>
              <a:t> and 31 bits; restricted in 2003 to match the 16 planes of Unicode.</a:t>
            </a:r>
            <a:endParaRPr lang="en-US" dirty="0"/>
          </a:p>
        </p:txBody>
      </p:sp>
      <p:sp>
        <p:nvSpPr>
          <p:cNvPr id="4" name="Slide Number Placeholder 3"/>
          <p:cNvSpPr>
            <a:spLocks noGrp="1"/>
          </p:cNvSpPr>
          <p:nvPr>
            <p:ph type="sldNum" sz="quarter" idx="10"/>
          </p:nvPr>
        </p:nvSpPr>
        <p:spPr/>
        <p:txBody>
          <a:bodyPr/>
          <a:lstStyle/>
          <a:p>
            <a:pPr>
              <a:defRPr/>
            </a:pPr>
            <a:fld id="{70F2EFB2-16F1-452F-8929-0B7441B140D9}"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25</a:t>
            </a:fld>
            <a:endParaRPr lang="en-US"/>
          </a:p>
        </p:txBody>
      </p:sp>
    </p:spTree>
    <p:extLst>
      <p:ext uri="{BB962C8B-B14F-4D97-AF65-F5344CB8AC3E}">
        <p14:creationId xmlns:p14="http://schemas.microsoft.com/office/powerpoint/2010/main" val="11932301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26</a:t>
            </a:fld>
            <a:endParaRPr lang="en-US"/>
          </a:p>
        </p:txBody>
      </p:sp>
    </p:spTree>
    <p:extLst>
      <p:ext uri="{BB962C8B-B14F-4D97-AF65-F5344CB8AC3E}">
        <p14:creationId xmlns:p14="http://schemas.microsoft.com/office/powerpoint/2010/main" val="26667608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27</a:t>
            </a:fld>
            <a:endParaRPr lang="en-US"/>
          </a:p>
        </p:txBody>
      </p:sp>
    </p:spTree>
    <p:extLst>
      <p:ext uri="{BB962C8B-B14F-4D97-AF65-F5344CB8AC3E}">
        <p14:creationId xmlns:p14="http://schemas.microsoft.com/office/powerpoint/2010/main" val="3595904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28</a:t>
            </a:fld>
            <a:endParaRPr lang="en-US"/>
          </a:p>
        </p:txBody>
      </p:sp>
    </p:spTree>
    <p:extLst>
      <p:ext uri="{BB962C8B-B14F-4D97-AF65-F5344CB8AC3E}">
        <p14:creationId xmlns:p14="http://schemas.microsoft.com/office/powerpoint/2010/main" val="13433387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29</a:t>
            </a:fld>
            <a:endParaRPr lang="en-US"/>
          </a:p>
        </p:txBody>
      </p:sp>
    </p:spTree>
    <p:extLst>
      <p:ext uri="{BB962C8B-B14F-4D97-AF65-F5344CB8AC3E}">
        <p14:creationId xmlns:p14="http://schemas.microsoft.com/office/powerpoint/2010/main" val="3621701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3</a:t>
            </a:fld>
            <a:endParaRPr lang="en-US"/>
          </a:p>
        </p:txBody>
      </p:sp>
    </p:spTree>
    <p:extLst>
      <p:ext uri="{BB962C8B-B14F-4D97-AF65-F5344CB8AC3E}">
        <p14:creationId xmlns:p14="http://schemas.microsoft.com/office/powerpoint/2010/main" val="11787625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594AC9CD-F893-4A07-981C-8EC285E8C813}" type="slidenum">
              <a:rPr lang="en-US"/>
              <a:pPr/>
              <a:t>30</a:t>
            </a:fld>
            <a:endParaRPr lang="en-US"/>
          </a:p>
        </p:txBody>
      </p:sp>
      <p:sp>
        <p:nvSpPr>
          <p:cNvPr id="65539" name="Rectangle 2"/>
          <p:cNvSpPr>
            <a:spLocks noGrp="1" noRot="1" noChangeAspect="1" noChangeArrowheads="1" noTextEdit="1"/>
          </p:cNvSpPr>
          <p:nvPr>
            <p:ph type="sldImg"/>
          </p:nvPr>
        </p:nvSpPr>
        <p:spPr>
          <a:xfrm>
            <a:off x="1257300" y="720725"/>
            <a:ext cx="4800600" cy="3600450"/>
          </a:xfrm>
          <a:ln/>
        </p:spPr>
      </p:sp>
      <p:sp>
        <p:nvSpPr>
          <p:cNvPr id="65540" name="Rectangle 3"/>
          <p:cNvSpPr>
            <a:spLocks noGrp="1" noChangeArrowheads="1"/>
          </p:cNvSpPr>
          <p:nvPr>
            <p:ph type="body" idx="1"/>
          </p:nvPr>
        </p:nvSpPr>
        <p:spPr>
          <a:noFill/>
          <a:ln/>
        </p:spPr>
        <p:txBody>
          <a:bodyPr/>
          <a:lstStyle/>
          <a:p>
            <a:r>
              <a:rPr lang="en-US"/>
              <a:t>0101 0100 is an ASCII “T”</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31</a:t>
            </a:fld>
            <a:endParaRPr lang="en-US"/>
          </a:p>
        </p:txBody>
      </p:sp>
    </p:spTree>
    <p:extLst>
      <p:ext uri="{BB962C8B-B14F-4D97-AF65-F5344CB8AC3E}">
        <p14:creationId xmlns:p14="http://schemas.microsoft.com/office/powerpoint/2010/main" val="20670506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32</a:t>
            </a:fld>
            <a:endParaRPr lang="en-US"/>
          </a:p>
        </p:txBody>
      </p:sp>
    </p:spTree>
    <p:extLst>
      <p:ext uri="{BB962C8B-B14F-4D97-AF65-F5344CB8AC3E}">
        <p14:creationId xmlns:p14="http://schemas.microsoft.com/office/powerpoint/2010/main" val="30300220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33</a:t>
            </a:fld>
            <a:endParaRPr lang="en-US"/>
          </a:p>
        </p:txBody>
      </p:sp>
    </p:spTree>
    <p:extLst>
      <p:ext uri="{BB962C8B-B14F-4D97-AF65-F5344CB8AC3E}">
        <p14:creationId xmlns:p14="http://schemas.microsoft.com/office/powerpoint/2010/main" val="9447665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34</a:t>
            </a:fld>
            <a:endParaRPr lang="en-US"/>
          </a:p>
        </p:txBody>
      </p:sp>
    </p:spTree>
    <p:extLst>
      <p:ext uri="{BB962C8B-B14F-4D97-AF65-F5344CB8AC3E}">
        <p14:creationId xmlns:p14="http://schemas.microsoft.com/office/powerpoint/2010/main" val="136855076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35</a:t>
            </a:fld>
            <a:endParaRPr lang="en-US"/>
          </a:p>
        </p:txBody>
      </p:sp>
    </p:spTree>
    <p:extLst>
      <p:ext uri="{BB962C8B-B14F-4D97-AF65-F5344CB8AC3E}">
        <p14:creationId xmlns:p14="http://schemas.microsoft.com/office/powerpoint/2010/main" val="10427362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Pixels are sometimes called pels.</a:t>
            </a:r>
          </a:p>
        </p:txBody>
      </p:sp>
      <p:sp>
        <p:nvSpPr>
          <p:cNvPr id="4" name="Slide Number Placeholder 3"/>
          <p:cNvSpPr>
            <a:spLocks noGrp="1"/>
          </p:cNvSpPr>
          <p:nvPr>
            <p:ph type="sldNum" sz="quarter" idx="5"/>
          </p:nvPr>
        </p:nvSpPr>
        <p:spPr/>
        <p:txBody>
          <a:bodyPr/>
          <a:lstStyle/>
          <a:p>
            <a:fld id="{4FCBC280-07B7-4CCF-911A-3098401705BA}" type="slidenum">
              <a:rPr lang="en-US" smtClean="0"/>
              <a:t>36</a:t>
            </a:fld>
            <a:endParaRPr lang="en-US"/>
          </a:p>
        </p:txBody>
      </p:sp>
    </p:spTree>
    <p:extLst>
      <p:ext uri="{BB962C8B-B14F-4D97-AF65-F5344CB8AC3E}">
        <p14:creationId xmlns:p14="http://schemas.microsoft.com/office/powerpoint/2010/main" val="33187119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37</a:t>
            </a:fld>
            <a:endParaRPr lang="en-US"/>
          </a:p>
        </p:txBody>
      </p:sp>
    </p:spTree>
    <p:extLst>
      <p:ext uri="{BB962C8B-B14F-4D97-AF65-F5344CB8AC3E}">
        <p14:creationId xmlns:p14="http://schemas.microsoft.com/office/powerpoint/2010/main" val="345117001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38</a:t>
            </a:fld>
            <a:endParaRPr lang="en-US"/>
          </a:p>
        </p:txBody>
      </p:sp>
    </p:spTree>
    <p:extLst>
      <p:ext uri="{BB962C8B-B14F-4D97-AF65-F5344CB8AC3E}">
        <p14:creationId xmlns:p14="http://schemas.microsoft.com/office/powerpoint/2010/main" val="411150152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39</a:t>
            </a:fld>
            <a:endParaRPr lang="en-US"/>
          </a:p>
        </p:txBody>
      </p:sp>
    </p:spTree>
    <p:extLst>
      <p:ext uri="{BB962C8B-B14F-4D97-AF65-F5344CB8AC3E}">
        <p14:creationId xmlns:p14="http://schemas.microsoft.com/office/powerpoint/2010/main" val="33166175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lstStyle/>
          <a:p>
            <a:r>
              <a:rPr lang="en-US" dirty="0"/>
              <a:t>The Irish alphabet has only 18 characters; the Swedish alphabet has 29.</a:t>
            </a:r>
          </a:p>
        </p:txBody>
      </p:sp>
      <p:sp>
        <p:nvSpPr>
          <p:cNvPr id="4" name="Slide Number Placeholder 3"/>
          <p:cNvSpPr>
            <a:spLocks noGrp="1"/>
          </p:cNvSpPr>
          <p:nvPr>
            <p:ph type="sldNum" sz="quarter" idx="10"/>
          </p:nvPr>
        </p:nvSpPr>
        <p:spPr/>
        <p:txBody>
          <a:bodyPr/>
          <a:lstStyle/>
          <a:p>
            <a:pPr>
              <a:defRPr/>
            </a:pPr>
            <a:fld id="{216FECA3-42CF-402C-8265-FAF542E8346B}" type="slidenum">
              <a:rPr lang="en-US" smtClean="0"/>
              <a:pPr>
                <a:defRPr/>
              </a:pPr>
              <a:t>4</a:t>
            </a:fld>
            <a:endParaRPr lang="en-US"/>
          </a:p>
        </p:txBody>
      </p:sp>
    </p:spTree>
    <p:extLst>
      <p:ext uri="{BB962C8B-B14F-4D97-AF65-F5344CB8AC3E}">
        <p14:creationId xmlns:p14="http://schemas.microsoft.com/office/powerpoint/2010/main" val="14616738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40</a:t>
            </a:fld>
            <a:endParaRPr lang="en-US"/>
          </a:p>
        </p:txBody>
      </p:sp>
    </p:spTree>
    <p:extLst>
      <p:ext uri="{BB962C8B-B14F-4D97-AF65-F5344CB8AC3E}">
        <p14:creationId xmlns:p14="http://schemas.microsoft.com/office/powerpoint/2010/main" val="183858470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41</a:t>
            </a:fld>
            <a:endParaRPr lang="en-US"/>
          </a:p>
        </p:txBody>
      </p:sp>
    </p:spTree>
    <p:extLst>
      <p:ext uri="{BB962C8B-B14F-4D97-AF65-F5344CB8AC3E}">
        <p14:creationId xmlns:p14="http://schemas.microsoft.com/office/powerpoint/2010/main" val="313409771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fourth ink, black, is necessary because cyan, magenta, and yellow together make a sort-of muddy brown.</a:t>
            </a:r>
          </a:p>
        </p:txBody>
      </p:sp>
      <p:sp>
        <p:nvSpPr>
          <p:cNvPr id="4" name="Slide Number Placeholder 3"/>
          <p:cNvSpPr>
            <a:spLocks noGrp="1"/>
          </p:cNvSpPr>
          <p:nvPr>
            <p:ph type="sldNum" sz="quarter" idx="5"/>
          </p:nvPr>
        </p:nvSpPr>
        <p:spPr/>
        <p:txBody>
          <a:bodyPr/>
          <a:lstStyle/>
          <a:p>
            <a:fld id="{4FCBC280-07B7-4CCF-911A-3098401705BA}" type="slidenum">
              <a:rPr lang="en-US" smtClean="0"/>
              <a:t>42</a:t>
            </a:fld>
            <a:endParaRPr lang="en-US"/>
          </a:p>
        </p:txBody>
      </p:sp>
    </p:spTree>
    <p:extLst>
      <p:ext uri="{BB962C8B-B14F-4D97-AF65-F5344CB8AC3E}">
        <p14:creationId xmlns:p14="http://schemas.microsoft.com/office/powerpoint/2010/main" val="272313805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43</a:t>
            </a:fld>
            <a:endParaRPr lang="en-US"/>
          </a:p>
        </p:txBody>
      </p:sp>
    </p:spTree>
    <p:extLst>
      <p:ext uri="{BB962C8B-B14F-4D97-AF65-F5344CB8AC3E}">
        <p14:creationId xmlns:p14="http://schemas.microsoft.com/office/powerpoint/2010/main" val="408012660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44</a:t>
            </a:fld>
            <a:endParaRPr lang="en-US"/>
          </a:p>
        </p:txBody>
      </p:sp>
    </p:spTree>
    <p:extLst>
      <p:ext uri="{BB962C8B-B14F-4D97-AF65-F5344CB8AC3E}">
        <p14:creationId xmlns:p14="http://schemas.microsoft.com/office/powerpoint/2010/main" val="337473718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JPEG format compresses very effectively.  However, when there are large areas of the same color, the JPEG format produces compression artifacts, such as those below the speech balloon at the top right.</a:t>
            </a:r>
          </a:p>
        </p:txBody>
      </p:sp>
      <p:sp>
        <p:nvSpPr>
          <p:cNvPr id="4" name="Slide Number Placeholder 3"/>
          <p:cNvSpPr>
            <a:spLocks noGrp="1"/>
          </p:cNvSpPr>
          <p:nvPr>
            <p:ph type="sldNum" sz="quarter" idx="5"/>
          </p:nvPr>
        </p:nvSpPr>
        <p:spPr/>
        <p:txBody>
          <a:bodyPr/>
          <a:lstStyle/>
          <a:p>
            <a:fld id="{4FCBC280-07B7-4CCF-911A-3098401705BA}" type="slidenum">
              <a:rPr lang="en-US" smtClean="0"/>
              <a:t>45</a:t>
            </a:fld>
            <a:endParaRPr lang="en-US"/>
          </a:p>
        </p:txBody>
      </p:sp>
    </p:spTree>
    <p:extLst>
      <p:ext uri="{BB962C8B-B14F-4D97-AF65-F5344CB8AC3E}">
        <p14:creationId xmlns:p14="http://schemas.microsoft.com/office/powerpoint/2010/main" val="101245793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46</a:t>
            </a:fld>
            <a:endParaRPr lang="en-US"/>
          </a:p>
        </p:txBody>
      </p:sp>
    </p:spTree>
    <p:extLst>
      <p:ext uri="{BB962C8B-B14F-4D97-AF65-F5344CB8AC3E}">
        <p14:creationId xmlns:p14="http://schemas.microsoft.com/office/powerpoint/2010/main" val="1203217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47</a:t>
            </a:fld>
            <a:endParaRPr lang="en-US"/>
          </a:p>
        </p:txBody>
      </p:sp>
    </p:spTree>
    <p:extLst>
      <p:ext uri="{BB962C8B-B14F-4D97-AF65-F5344CB8AC3E}">
        <p14:creationId xmlns:p14="http://schemas.microsoft.com/office/powerpoint/2010/main" val="172155523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48</a:t>
            </a:fld>
            <a:endParaRPr lang="en-US"/>
          </a:p>
        </p:txBody>
      </p:sp>
    </p:spTree>
    <p:extLst>
      <p:ext uri="{BB962C8B-B14F-4D97-AF65-F5344CB8AC3E}">
        <p14:creationId xmlns:p14="http://schemas.microsoft.com/office/powerpoint/2010/main" val="305114046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dirty="0"/>
              <a:t>The person in the images is Sir Stanley Baker</a:t>
            </a:r>
          </a:p>
        </p:txBody>
      </p:sp>
      <p:sp>
        <p:nvSpPr>
          <p:cNvPr id="4" name="Slide Number Placeholder 3"/>
          <p:cNvSpPr>
            <a:spLocks noGrp="1"/>
          </p:cNvSpPr>
          <p:nvPr>
            <p:ph type="sldNum" sz="quarter" idx="10"/>
          </p:nvPr>
        </p:nvSpPr>
        <p:spPr/>
        <p:txBody>
          <a:bodyPr/>
          <a:lstStyle/>
          <a:p>
            <a:pPr>
              <a:defRPr/>
            </a:pPr>
            <a:fld id="{216FECA3-42CF-402C-8265-FAF542E8346B}" type="slidenum">
              <a:rPr lang="en-US" smtClean="0"/>
              <a:pPr>
                <a:defRPr/>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linguistics, a </a:t>
            </a:r>
            <a:r>
              <a:rPr lang="en-US" b="1" dirty="0"/>
              <a:t>grapheme</a:t>
            </a:r>
            <a:r>
              <a:rPr lang="en-US" dirty="0"/>
              <a:t> is the smallest functional unit of a writing system   https://en.wikipedia.org/wiki/Grapheme</a:t>
            </a:r>
          </a:p>
          <a:p>
            <a:r>
              <a:rPr lang="en-US" dirty="0"/>
              <a:t>Graphemes are expressed as glyphs.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typography, a glyph is an elemental symbol within an agreed set of symbols, intended to represent a readable character for the purposes of writing and thereby expressing thoughts, ideas and concepts. As such, glyphs are considered to be unique marks that collectively add up to the spelling of a word, or otherwise contribute to a specific meaning of what is written, with that meaning dependent on cultural and social usage. https://en.wikipedia.org/wiki/Glyph</a:t>
            </a: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Greek small alpha looks like a Latin small A without hook but is a different grapheme.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4FCBC280-07B7-4CCF-911A-3098401705BA}" type="slidenum">
              <a:rPr lang="en-US" smtClean="0"/>
              <a:t>5</a:t>
            </a:fld>
            <a:endParaRPr lang="en-US"/>
          </a:p>
        </p:txBody>
      </p:sp>
    </p:spTree>
    <p:extLst>
      <p:ext uri="{BB962C8B-B14F-4D97-AF65-F5344CB8AC3E}">
        <p14:creationId xmlns:p14="http://schemas.microsoft.com/office/powerpoint/2010/main" val="279180621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50</a:t>
            </a:fld>
            <a:endParaRPr lang="en-US"/>
          </a:p>
        </p:txBody>
      </p:sp>
    </p:spTree>
    <p:extLst>
      <p:ext uri="{BB962C8B-B14F-4D97-AF65-F5344CB8AC3E}">
        <p14:creationId xmlns:p14="http://schemas.microsoft.com/office/powerpoint/2010/main" val="103873942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51</a:t>
            </a:fld>
            <a:endParaRPr lang="en-US"/>
          </a:p>
        </p:txBody>
      </p:sp>
    </p:spTree>
    <p:extLst>
      <p:ext uri="{BB962C8B-B14F-4D97-AF65-F5344CB8AC3E}">
        <p14:creationId xmlns:p14="http://schemas.microsoft.com/office/powerpoint/2010/main" val="396212737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52</a:t>
            </a:fld>
            <a:endParaRPr lang="en-US"/>
          </a:p>
        </p:txBody>
      </p:sp>
    </p:spTree>
    <p:extLst>
      <p:ext uri="{BB962C8B-B14F-4D97-AF65-F5344CB8AC3E}">
        <p14:creationId xmlns:p14="http://schemas.microsoft.com/office/powerpoint/2010/main" val="114694094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53</a:t>
            </a:fld>
            <a:endParaRPr lang="en-US"/>
          </a:p>
        </p:txBody>
      </p:sp>
    </p:spTree>
    <p:extLst>
      <p:ext uri="{BB962C8B-B14F-4D97-AF65-F5344CB8AC3E}">
        <p14:creationId xmlns:p14="http://schemas.microsoft.com/office/powerpoint/2010/main" val="18211058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dirty="0"/>
              <a:t>Nyquist’s sampling theorem is also called the Nyquist–Shannon sampling theorem.</a:t>
            </a:r>
          </a:p>
          <a:p>
            <a:endParaRPr lang="en-US" dirty="0"/>
          </a:p>
          <a:p>
            <a:r>
              <a:rPr lang="en-US" dirty="0"/>
              <a:t>The 440 A is A above middle C.</a:t>
            </a:r>
          </a:p>
          <a:p>
            <a:endParaRPr lang="en-US" dirty="0"/>
          </a:p>
          <a:p>
            <a:r>
              <a:rPr lang="en-US" dirty="0"/>
              <a:t>Strictly speaking, Hertz is 1/</a:t>
            </a:r>
            <a:r>
              <a:rPr lang="en-US" i="1" dirty="0"/>
              <a:t>t</a:t>
            </a:r>
            <a:r>
              <a:rPr lang="en-US" dirty="0"/>
              <a:t> where </a:t>
            </a:r>
            <a:r>
              <a:rPr lang="en-US" i="1" dirty="0"/>
              <a:t>t</a:t>
            </a:r>
            <a:r>
              <a:rPr lang="en-US" dirty="0"/>
              <a:t> is time. It is more intuitive to think of Hertz as cycles per second.</a:t>
            </a:r>
          </a:p>
        </p:txBody>
      </p:sp>
      <p:sp>
        <p:nvSpPr>
          <p:cNvPr id="4" name="Slide Number Placeholder 3"/>
          <p:cNvSpPr>
            <a:spLocks noGrp="1"/>
          </p:cNvSpPr>
          <p:nvPr>
            <p:ph type="sldNum" sz="quarter" idx="10"/>
          </p:nvPr>
        </p:nvSpPr>
        <p:spPr/>
        <p:txBody>
          <a:bodyPr/>
          <a:lstStyle/>
          <a:p>
            <a:pPr>
              <a:defRPr/>
            </a:pPr>
            <a:fld id="{216FECA3-42CF-402C-8265-FAF542E8346B}" type="slidenum">
              <a:rPr lang="en-US" smtClean="0"/>
              <a:pPr>
                <a:defRPr/>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55</a:t>
            </a:fld>
            <a:endParaRPr lang="en-US"/>
          </a:p>
        </p:txBody>
      </p:sp>
    </p:spTree>
    <p:extLst>
      <p:ext uri="{BB962C8B-B14F-4D97-AF65-F5344CB8AC3E}">
        <p14:creationId xmlns:p14="http://schemas.microsoft.com/office/powerpoint/2010/main" val="356970342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56</a:t>
            </a:fld>
            <a:endParaRPr lang="en-US"/>
          </a:p>
        </p:txBody>
      </p:sp>
    </p:spTree>
    <p:extLst>
      <p:ext uri="{BB962C8B-B14F-4D97-AF65-F5344CB8AC3E}">
        <p14:creationId xmlns:p14="http://schemas.microsoft.com/office/powerpoint/2010/main" val="61307851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57</a:t>
            </a:fld>
            <a:endParaRPr lang="en-US"/>
          </a:p>
        </p:txBody>
      </p:sp>
    </p:spTree>
    <p:extLst>
      <p:ext uri="{BB962C8B-B14F-4D97-AF65-F5344CB8AC3E}">
        <p14:creationId xmlns:p14="http://schemas.microsoft.com/office/powerpoint/2010/main" val="405302409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computer science and information theory, a Huffman code is a particular type of optimal prefix code that is commonly used for lossless data compression. The process of finding or using such a code is Huffman coding, an algorithm developed by David A. Huffman while he was a Sc.D. student at MIT, and published in the 1952 paper "A Method for the Construction of Minimum-Redundancy Codes“</a:t>
            </a:r>
          </a:p>
          <a:p>
            <a:endParaRPr lang="en-US" dirty="0"/>
          </a:p>
          <a:p>
            <a:r>
              <a:rPr lang="en-US"/>
              <a:t>https://en.wikipedia.org/wiki/Huffman_coding</a:t>
            </a:r>
          </a:p>
        </p:txBody>
      </p:sp>
      <p:sp>
        <p:nvSpPr>
          <p:cNvPr id="4" name="Slide Number Placeholder 3"/>
          <p:cNvSpPr>
            <a:spLocks noGrp="1"/>
          </p:cNvSpPr>
          <p:nvPr>
            <p:ph type="sldNum" sz="quarter" idx="5"/>
          </p:nvPr>
        </p:nvSpPr>
        <p:spPr/>
        <p:txBody>
          <a:bodyPr/>
          <a:lstStyle/>
          <a:p>
            <a:fld id="{4FCBC280-07B7-4CCF-911A-3098401705BA}" type="slidenum">
              <a:rPr lang="en-US" smtClean="0"/>
              <a:t>58</a:t>
            </a:fld>
            <a:endParaRPr lang="en-US"/>
          </a:p>
        </p:txBody>
      </p:sp>
    </p:spTree>
    <p:extLst>
      <p:ext uri="{BB962C8B-B14F-4D97-AF65-F5344CB8AC3E}">
        <p14:creationId xmlns:p14="http://schemas.microsoft.com/office/powerpoint/2010/main" val="367567624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59</a:t>
            </a:fld>
            <a:endParaRPr lang="en-US"/>
          </a:p>
        </p:txBody>
      </p:sp>
    </p:spTree>
    <p:extLst>
      <p:ext uri="{BB962C8B-B14F-4D97-AF65-F5344CB8AC3E}">
        <p14:creationId xmlns:p14="http://schemas.microsoft.com/office/powerpoint/2010/main" val="12880892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ASCII had its origins in teletypewriter codes used to send telegrams and cablegrams. The original telegraphy code was invented by Émile </a:t>
            </a:r>
            <a:r>
              <a:rPr lang="en-US" dirty="0" err="1"/>
              <a:t>Baudot</a:t>
            </a:r>
            <a:r>
              <a:rPr lang="en-US" dirty="0"/>
              <a:t> in about 1870. </a:t>
            </a:r>
            <a:r>
              <a:rPr lang="en-US" dirty="0" err="1"/>
              <a:t>Baudot's</a:t>
            </a:r>
            <a:r>
              <a:rPr lang="en-US" dirty="0"/>
              <a:t> code became known as the International Telegraph Alphabet No. 1 (ITA1).  ITA1 was a five-bit code with “letters-shift” and “figures-shift” keys (similar to the modern caps lock key) to get about 60 symbols from five bits. The first printing telegraph machine was invented in 1901 by Donald Murray. It used a five-bit code rearranged to minimize wear on the machine. With only five bits, Murray’s code continued to use shift codes.</a:t>
            </a:r>
          </a:p>
          <a:p>
            <a:endParaRPr lang="en-US" dirty="0"/>
          </a:p>
          <a:p>
            <a:r>
              <a:rPr lang="en-US" dirty="0"/>
              <a:t>Codes with shift characters have the drawback that if a shift code is garbled (that is, one or more bits changed) the entire rest of the message is garbled.</a:t>
            </a:r>
          </a:p>
          <a:p>
            <a:endParaRPr lang="en-US" dirty="0"/>
          </a:p>
          <a:p>
            <a:r>
              <a:rPr lang="en-US" dirty="0"/>
              <a:t>Work on ASCII, a seven-bit code began in 1960 or 1961, with the first standard published in 1963. Computers used a number of different code schemes between the late 1950s and 1963. After the publication of the ASCII standard, most computer manufacturers transitioned to ASCII. IBM continued to use EBCDIC for many years, but had ASCII options because of a Federal mandate effective in 1969 that computers bought by the Federal government be ASCII-compatible.</a:t>
            </a:r>
          </a:p>
        </p:txBody>
      </p:sp>
      <p:sp>
        <p:nvSpPr>
          <p:cNvPr id="4" name="Slide Number Placeholder 3"/>
          <p:cNvSpPr>
            <a:spLocks noGrp="1"/>
          </p:cNvSpPr>
          <p:nvPr>
            <p:ph type="sldNum" sz="quarter" idx="5"/>
          </p:nvPr>
        </p:nvSpPr>
        <p:spPr/>
        <p:txBody>
          <a:bodyPr/>
          <a:lstStyle/>
          <a:p>
            <a:fld id="{4FCBC280-07B7-4CCF-911A-3098401705BA}" type="slidenum">
              <a:rPr lang="en-US" smtClean="0"/>
              <a:t>6</a:t>
            </a:fld>
            <a:endParaRPr lang="en-US"/>
          </a:p>
        </p:txBody>
      </p:sp>
    </p:spTree>
    <p:extLst>
      <p:ext uri="{BB962C8B-B14F-4D97-AF65-F5344CB8AC3E}">
        <p14:creationId xmlns:p14="http://schemas.microsoft.com/office/powerpoint/2010/main" val="41264401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60</a:t>
            </a:fld>
            <a:endParaRPr lang="en-US"/>
          </a:p>
        </p:txBody>
      </p:sp>
    </p:spTree>
    <p:extLst>
      <p:ext uri="{BB962C8B-B14F-4D97-AF65-F5344CB8AC3E}">
        <p14:creationId xmlns:p14="http://schemas.microsoft.com/office/powerpoint/2010/main" val="8366081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7</a:t>
            </a:fld>
            <a:endParaRPr lang="en-US"/>
          </a:p>
        </p:txBody>
      </p:sp>
    </p:spTree>
    <p:extLst>
      <p:ext uri="{BB962C8B-B14F-4D97-AF65-F5344CB8AC3E}">
        <p14:creationId xmlns:p14="http://schemas.microsoft.com/office/powerpoint/2010/main" val="41622889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8</a:t>
            </a:fld>
            <a:endParaRPr lang="en-US"/>
          </a:p>
        </p:txBody>
      </p:sp>
    </p:spTree>
    <p:extLst>
      <p:ext uri="{BB962C8B-B14F-4D97-AF65-F5344CB8AC3E}">
        <p14:creationId xmlns:p14="http://schemas.microsoft.com/office/powerpoint/2010/main" val="8669085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CBC280-07B7-4CCF-911A-3098401705BA}" type="slidenum">
              <a:rPr lang="en-US" smtClean="0"/>
              <a:t>9</a:t>
            </a:fld>
            <a:endParaRPr lang="en-US"/>
          </a:p>
        </p:txBody>
      </p:sp>
    </p:spTree>
    <p:extLst>
      <p:ext uri="{BB962C8B-B14F-4D97-AF65-F5344CB8AC3E}">
        <p14:creationId xmlns:p14="http://schemas.microsoft.com/office/powerpoint/2010/main" val="9056478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latin typeface="Montserrat" panose="00000500000000000000" pitchFamily="2" charset="0"/>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lumMod val="65000"/>
                    <a:lumOff val="35000"/>
                  </a:schemeClr>
                </a:solidFill>
                <a:latin typeface="Source Serif Pro" panose="02040603050405020204" pitchFamily="18" charset="0"/>
                <a:ea typeface="Source Serif Pro" panose="020406030504050202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Text Box 4">
            <a:extLst>
              <a:ext uri="{FF2B5EF4-FFF2-40B4-BE49-F238E27FC236}">
                <a16:creationId xmlns:a16="http://schemas.microsoft.com/office/drawing/2014/main" id="{43BA6A9F-B88B-4DA3-EACC-D5B379347FC3}"/>
              </a:ext>
            </a:extLst>
          </p:cNvPr>
          <p:cNvSpPr txBox="1">
            <a:spLocks noChangeArrowheads="1"/>
          </p:cNvSpPr>
          <p:nvPr userDrawn="1"/>
        </p:nvSpPr>
        <p:spPr bwMode="auto">
          <a:xfrm>
            <a:off x="3733800" y="6291689"/>
            <a:ext cx="3505200" cy="307777"/>
          </a:xfrm>
          <a:prstGeom prst="rect">
            <a:avLst/>
          </a:prstGeom>
          <a:noFill/>
          <a:ln w="9525">
            <a:noFill/>
            <a:miter lim="800000"/>
            <a:headEnd/>
            <a:tailEnd/>
          </a:ln>
        </p:spPr>
        <p:txBody>
          <a:bodyPr wrap="square">
            <a:spAutoFit/>
          </a:bodyPr>
          <a:lstStyle/>
          <a:p>
            <a:pPr algn="r">
              <a:spcBef>
                <a:spcPct val="50000"/>
              </a:spcBef>
            </a:pPr>
            <a:r>
              <a:rPr lang="en-US" sz="1400" dirty="0">
                <a:latin typeface="Arial" panose="020B0604020202020204" pitchFamily="34" charset="0"/>
                <a:cs typeface="Arial" panose="020B0604020202020204" pitchFamily="34" charset="0"/>
              </a:rPr>
              <a:t>Copyright © 2016, 2023 by Bob Brown</a:t>
            </a:r>
          </a:p>
        </p:txBody>
      </p:sp>
      <p:pic>
        <p:nvPicPr>
          <p:cNvPr id="7" name="Picture 2" descr="Creative Commons logo with the BY and NC restrictions.  BY means those who re-use this material must give credit for it.  NC stands for non-commercial and means this material may not be incorporated into a commercial product.">
            <a:extLst>
              <a:ext uri="{FF2B5EF4-FFF2-40B4-BE49-F238E27FC236}">
                <a16:creationId xmlns:a16="http://schemas.microsoft.com/office/drawing/2014/main" id="{616ADF55-6EE1-5167-AC61-D394E09F2CEF}"/>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239000" y="6248400"/>
            <a:ext cx="1219200" cy="426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276223"/>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B919BD-9C8A-48A1-B7B3-93EBB3DD0ED8}" type="datetime1">
              <a:rPr lang="en-US" smtClean="0"/>
              <a:t>7/9/24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78565095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0"/>
            <a:ext cx="2057400" cy="46021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24000"/>
            <a:ext cx="6019800" cy="4602163"/>
          </a:xfrm>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1B461A4-A246-4F9A-8167-CEE4BD77ABAA}" type="datetime1">
              <a:rPr lang="en-US" smtClean="0"/>
              <a:t>7/9/24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178313204"/>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1" y="608014"/>
            <a:ext cx="7772400" cy="642937"/>
          </a:xfrm>
        </p:spPr>
        <p:txBody>
          <a:bodyPr/>
          <a:lstStyle/>
          <a:p>
            <a:r>
              <a:rPr lang="en-US"/>
              <a:t>Click to edit Master title style</a:t>
            </a:r>
          </a:p>
        </p:txBody>
      </p:sp>
      <p:sp>
        <p:nvSpPr>
          <p:cNvPr id="3" name="Table Placeholder 2"/>
          <p:cNvSpPr>
            <a:spLocks noGrp="1"/>
          </p:cNvSpPr>
          <p:nvPr>
            <p:ph type="tbl" idx="1"/>
          </p:nvPr>
        </p:nvSpPr>
        <p:spPr>
          <a:xfrm>
            <a:off x="685801" y="1250951"/>
            <a:ext cx="7772400" cy="4846638"/>
          </a:xfrm>
        </p:spPr>
        <p:txBody>
          <a:bodyPr/>
          <a:lstStyle/>
          <a:p>
            <a:pPr lvl="0"/>
            <a:r>
              <a:rPr lang="en-US" noProof="0"/>
              <a:t>Click icon to add table</a:t>
            </a:r>
            <a:endParaRPr lang="en-US" noProof="0" dirty="0"/>
          </a:p>
        </p:txBody>
      </p:sp>
      <p:sp>
        <p:nvSpPr>
          <p:cNvPr id="4" name="Rectangle 4"/>
          <p:cNvSpPr>
            <a:spLocks noGrp="1" noChangeArrowheads="1"/>
          </p:cNvSpPr>
          <p:nvPr>
            <p:ph type="dt" sz="half" idx="10"/>
          </p:nvPr>
        </p:nvSpPr>
        <p:spPr>
          <a:ln/>
        </p:spPr>
        <p:txBody>
          <a:bodyPr/>
          <a:lstStyle>
            <a:lvl1pPr>
              <a:defRPr/>
            </a:lvl1pPr>
          </a:lstStyle>
          <a:p>
            <a:fld id="{85A41C13-CFFC-456A-AEB1-8F76DF2784F9}" type="datetime1">
              <a:rPr lang="en-US" smtClean="0"/>
              <a:t>7/9/24</a:t>
            </a:fld>
            <a:endParaRPr lang="en-US" dirty="0"/>
          </a:p>
        </p:txBody>
      </p:sp>
      <p:sp>
        <p:nvSpPr>
          <p:cNvPr id="5" name="Rectangle 5"/>
          <p:cNvSpPr>
            <a:spLocks noGrp="1" noChangeArrowheads="1"/>
          </p:cNvSpPr>
          <p:nvPr>
            <p:ph type="ftr" sz="quarter" idx="11"/>
          </p:nvPr>
        </p:nvSpPr>
        <p:spPr>
          <a:xfrm>
            <a:off x="3125038" y="6249600"/>
            <a:ext cx="2893925" cy="457696"/>
          </a:xfrm>
          <a:prstGeom prst="rect">
            <a:avLst/>
          </a:prstGeom>
          <a:ln/>
        </p:spPr>
        <p:txBody>
          <a:bodyPr lIns="91425" tIns="45713" rIns="91425" bIns="45713"/>
          <a:lstStyle>
            <a:lvl1pPr>
              <a:defRPr/>
            </a:lvl1pPr>
          </a:lstStyle>
          <a:p>
            <a:endParaRPr lang="en-US"/>
          </a:p>
        </p:txBody>
      </p:sp>
    </p:spTree>
    <p:extLst>
      <p:ext uri="{BB962C8B-B14F-4D97-AF65-F5344CB8AC3E}">
        <p14:creationId xmlns:p14="http://schemas.microsoft.com/office/powerpoint/2010/main" val="3317459196"/>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298" y="608402"/>
            <a:ext cx="7773405" cy="641890"/>
          </a:xfrm>
        </p:spPr>
        <p:txBody>
          <a:bodyPr/>
          <a:lstStyle/>
          <a:p>
            <a:r>
              <a:rPr lang="en-US"/>
              <a:t>Click to edit Master title style</a:t>
            </a:r>
          </a:p>
        </p:txBody>
      </p:sp>
      <p:sp>
        <p:nvSpPr>
          <p:cNvPr id="3" name="Text Placeholder 2"/>
          <p:cNvSpPr>
            <a:spLocks noGrp="1"/>
          </p:cNvSpPr>
          <p:nvPr>
            <p:ph type="body" sz="half" idx="1"/>
          </p:nvPr>
        </p:nvSpPr>
        <p:spPr>
          <a:xfrm>
            <a:off x="685299" y="1250293"/>
            <a:ext cx="3790238" cy="484860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68466" y="1250293"/>
            <a:ext cx="3790238" cy="4848602"/>
          </a:xfrm>
        </p:spPr>
        <p:txBody>
          <a:bodyPr/>
          <a:lstStyle/>
          <a:p>
            <a:pPr lvl="0"/>
            <a:endParaRPr lang="en-US" noProof="0"/>
          </a:p>
        </p:txBody>
      </p:sp>
      <p:sp>
        <p:nvSpPr>
          <p:cNvPr id="5" name="Rectangle 4"/>
          <p:cNvSpPr>
            <a:spLocks noGrp="1" noChangeArrowheads="1"/>
          </p:cNvSpPr>
          <p:nvPr>
            <p:ph type="dt" sz="half" idx="10"/>
          </p:nvPr>
        </p:nvSpPr>
        <p:spPr>
          <a:ln/>
        </p:spPr>
        <p:txBody>
          <a:bodyPr/>
          <a:lstStyle>
            <a:lvl1pPr>
              <a:defRPr/>
            </a:lvl1pPr>
          </a:lstStyle>
          <a:p>
            <a:fld id="{D45A2802-EB3C-4E06-BE51-103EE9B4A2BD}" type="datetime1">
              <a:rPr lang="en-US" smtClean="0"/>
              <a:t>7/9/24</a:t>
            </a:fld>
            <a:endParaRPr lang="en-US"/>
          </a:p>
        </p:txBody>
      </p:sp>
      <p:sp>
        <p:nvSpPr>
          <p:cNvPr id="6" name="Footer Placeholder 5"/>
          <p:cNvSpPr>
            <a:spLocks noGrp="1" noChangeArrowheads="1"/>
          </p:cNvSpPr>
          <p:nvPr>
            <p:ph type="ftr" sz="quarter" idx="11"/>
          </p:nvPr>
        </p:nvSpPr>
        <p:spPr>
          <a:xfrm>
            <a:off x="3125038" y="6249600"/>
            <a:ext cx="2893925" cy="457696"/>
          </a:xfrm>
          <a:prstGeom prst="rect">
            <a:avLst/>
          </a:prstGeom>
          <a:ln/>
        </p:spPr>
        <p:txBody>
          <a:bodyPr lIns="111904" tIns="55952" rIns="111904" bIns="55952"/>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69E3B8BB-1F3E-4CF5-83CC-0B334E2D5AF2}" type="slidenum">
              <a:rPr lang="en-US"/>
              <a:pPr/>
              <a:t>‹#›</a:t>
            </a:fld>
            <a:endParaRPr lang="en-US"/>
          </a:p>
        </p:txBody>
      </p:sp>
    </p:spTree>
    <p:extLst>
      <p:ext uri="{BB962C8B-B14F-4D97-AF65-F5344CB8AC3E}">
        <p14:creationId xmlns:p14="http://schemas.microsoft.com/office/powerpoint/2010/main" val="8008399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298" y="608402"/>
            <a:ext cx="7773405" cy="641890"/>
          </a:xfrm>
        </p:spPr>
        <p:txBody>
          <a:bodyPr/>
          <a:lstStyle/>
          <a:p>
            <a:r>
              <a:rPr lang="en-US"/>
              <a:t>Click to edit Master title style</a:t>
            </a:r>
          </a:p>
        </p:txBody>
      </p:sp>
      <p:sp>
        <p:nvSpPr>
          <p:cNvPr id="3" name="ClipArt Placeholder 2"/>
          <p:cNvSpPr>
            <a:spLocks noGrp="1"/>
          </p:cNvSpPr>
          <p:nvPr>
            <p:ph type="clipArt" sz="half" idx="1"/>
          </p:nvPr>
        </p:nvSpPr>
        <p:spPr>
          <a:xfrm>
            <a:off x="685299" y="1250293"/>
            <a:ext cx="3790238" cy="4848602"/>
          </a:xfrm>
        </p:spPr>
        <p:txBody>
          <a:bodyPr/>
          <a:lstStyle/>
          <a:p>
            <a:pPr lvl="0"/>
            <a:endParaRPr lang="en-US" noProof="0"/>
          </a:p>
        </p:txBody>
      </p:sp>
      <p:sp>
        <p:nvSpPr>
          <p:cNvPr id="4" name="Text Placeholder 3"/>
          <p:cNvSpPr>
            <a:spLocks noGrp="1"/>
          </p:cNvSpPr>
          <p:nvPr>
            <p:ph type="body" sz="half" idx="2"/>
          </p:nvPr>
        </p:nvSpPr>
        <p:spPr>
          <a:xfrm>
            <a:off x="4668466" y="1250293"/>
            <a:ext cx="3790238" cy="484860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fld id="{5E529F12-D799-4BF5-8CED-0E87D30580F4}" type="datetime1">
              <a:rPr lang="en-US" smtClean="0"/>
              <a:t>7/9/24</a:t>
            </a:fld>
            <a:endParaRPr lang="en-US"/>
          </a:p>
        </p:txBody>
      </p:sp>
      <p:sp>
        <p:nvSpPr>
          <p:cNvPr id="6" name="Footer Placeholder 5"/>
          <p:cNvSpPr>
            <a:spLocks noGrp="1" noChangeArrowheads="1"/>
          </p:cNvSpPr>
          <p:nvPr>
            <p:ph type="ftr" sz="quarter" idx="11"/>
          </p:nvPr>
        </p:nvSpPr>
        <p:spPr>
          <a:xfrm>
            <a:off x="3125038" y="6249600"/>
            <a:ext cx="2893925" cy="457696"/>
          </a:xfrm>
          <a:prstGeom prst="rect">
            <a:avLst/>
          </a:prstGeom>
          <a:ln/>
        </p:spPr>
        <p:txBody>
          <a:bodyPr lIns="111904" tIns="55952" rIns="111904" bIns="55952"/>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75BBC44-73B0-428B-A2BC-EFD2062F16F5}" type="slidenum">
              <a:rPr lang="en-US"/>
              <a:pPr/>
              <a:t>‹#›</a:t>
            </a:fld>
            <a:endParaRPr lang="en-US"/>
          </a:p>
        </p:txBody>
      </p:sp>
    </p:spTree>
    <p:extLst>
      <p:ext uri="{BB962C8B-B14F-4D97-AF65-F5344CB8AC3E}">
        <p14:creationId xmlns:p14="http://schemas.microsoft.com/office/powerpoint/2010/main" val="2860813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742950" indent="-285750">
              <a:buFont typeface="Arial" panose="020B0604020202020204" pitchFamily="34" charset="0"/>
              <a:buChar char="•"/>
              <a:defRPr/>
            </a:lvl2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F3BFDF1-906F-49F3-95F5-0A23D4810E33}" type="datetime1">
              <a:rPr lang="en-US" smtClean="0"/>
              <a:t>7/9/24</a:t>
            </a:fld>
            <a:endParaRPr lang="en-US" dirty="0"/>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277917350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644339D-9217-4331-B79C-6EFBE052315C}" type="datetime1">
              <a:rPr lang="en-US" smtClean="0"/>
              <a:t>7/9/24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67661783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marL="742950" indent="-285750">
              <a:buFont typeface="Arial" panose="020B0604020202020204" pitchFamily="34" charset="0"/>
              <a:buChar char="•"/>
              <a:defRPr sz="2400"/>
            </a:lvl2pPr>
            <a:lvl3pPr marL="1143000" indent="-228600">
              <a:buFont typeface="Arial" panose="020B0604020202020204" pitchFamily="34" charset="0"/>
              <a:buChar cha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marL="457200" indent="0">
              <a:buNone/>
              <a:defRPr sz="2400"/>
            </a:lvl2pPr>
            <a:lvl3pPr marL="914400" indent="0">
              <a:buNone/>
              <a:defRPr sz="2000"/>
            </a:lvl3pPr>
            <a:lvl4pPr marL="1371600" indent="0">
              <a:buNone/>
              <a:defRPr sz="1800"/>
            </a:lvl4pPr>
            <a:lvl5pPr marL="1828800" indent="0">
              <a:buNone/>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690BA12-C221-4081-B082-F9F417DDC977}" type="datetime1">
              <a:rPr lang="en-US" smtClean="0"/>
              <a:t>7/9/24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81437491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462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marL="342900" indent="-342900">
              <a:buFont typeface="Arial" panose="020B0604020202020204" pitchFamily="34" charset="0"/>
              <a:buChar cha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646238"/>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627A5B0-4B36-4220-A2FF-2B178F7A6D72}" type="datetime1">
              <a:rPr lang="en-US" smtClean="0"/>
              <a:t>7/9/24</a:t>
            </a:fld>
            <a:endParaRPr lang="en-US"/>
          </a:p>
        </p:txBody>
      </p:sp>
      <p:sp>
        <p:nvSpPr>
          <p:cNvPr id="9" name="Slide Number Placeholder 8"/>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60597320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448381B-F400-4298-A1FB-715B1D37283D}" type="datetime1">
              <a:rPr lang="en-US" smtClean="0"/>
              <a:t>7/9/24</a:t>
            </a:fld>
            <a:endParaRPr lang="en-US"/>
          </a:p>
        </p:txBody>
      </p:sp>
      <p:sp>
        <p:nvSpPr>
          <p:cNvPr id="5" name="Slide Number Placeholder 4"/>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24629854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994A2E-1A05-4C59-834C-A80EF4825C33}" type="datetime1">
              <a:rPr lang="en-US" smtClean="0"/>
              <a:t>7/9/24</a:t>
            </a:fld>
            <a:endParaRPr lang="en-US"/>
          </a:p>
        </p:txBody>
      </p:sp>
      <p:sp>
        <p:nvSpPr>
          <p:cNvPr id="4" name="Slide Number Placeholder 3"/>
          <p:cNvSpPr>
            <a:spLocks noGrp="1"/>
          </p:cNvSpPr>
          <p:nvPr>
            <p:ph type="sldNum" sz="quarter" idx="12"/>
          </p:nvPr>
        </p:nvSpPr>
        <p:spPr/>
        <p:txBody>
          <a:bodyPr/>
          <a:lstStyle/>
          <a:p>
            <a:fld id="{3687BEAF-6B68-46DD-A874-7A95F0DB4145}" type="slidenum">
              <a:rPr lang="en-US" smtClean="0"/>
              <a:t>‹#›</a:t>
            </a:fld>
            <a:endParaRPr lang="en-US"/>
          </a:p>
        </p:txBody>
      </p:sp>
      <p:sp>
        <p:nvSpPr>
          <p:cNvPr id="3" name="Rectangle 2"/>
          <p:cNvSpPr/>
          <p:nvPr userDrawn="1"/>
        </p:nvSpPr>
        <p:spPr>
          <a:xfrm>
            <a:off x="0" y="-1386"/>
            <a:ext cx="9144000" cy="16015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13232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458200" cy="717550"/>
          </a:xfrm>
        </p:spPr>
        <p:txBody>
          <a:bodyPr anchor="b">
            <a:normAutofit/>
          </a:bodyPr>
          <a:lstStyle>
            <a:lvl1pPr algn="ctr">
              <a:defRPr sz="3200" b="1"/>
            </a:lvl1pPr>
          </a:lstStyle>
          <a:p>
            <a:r>
              <a:rPr lang="en-US"/>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3200"/>
            </a:lvl1pPr>
            <a:lvl2pPr marL="742950" indent="-285750">
              <a:buFont typeface="Arial" panose="020B0604020202020204" pitchFamily="34" charset="0"/>
              <a:buChar char="•"/>
              <a:defRPr sz="2800"/>
            </a:lvl2pPr>
            <a:lvl3pPr marL="1143000" indent="-228600">
              <a:buFont typeface="Arial" panose="020B0604020202020204" pitchFamily="34" charset="0"/>
              <a:buChar char="•"/>
              <a:defRPr sz="2400"/>
            </a:lvl3pPr>
            <a:lvl4pPr marL="1600200" indent="-228600">
              <a:buFont typeface="Arial" panose="020B0604020202020204" pitchFamily="34" charset="0"/>
              <a:buChar char="•"/>
              <a:defRPr sz="2000"/>
            </a:lvl4pPr>
            <a:lvl5pPr marL="2057400" indent="-228600">
              <a:buFont typeface="Arial" panose="020B0604020202020204" pitchFamily="34" charset="0"/>
              <a:buChar cha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525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44A5C63-93E2-4EDB-9620-E14BF2BBE992}" type="datetime1">
              <a:rPr lang="en-US" smtClean="0"/>
              <a:t>7/9/24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32069753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523999"/>
            <a:ext cx="5486400" cy="3203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8F1D82D-E7A8-4D2E-8DA1-3B37D67AA636}" type="datetime1">
              <a:rPr lang="en-US" smtClean="0"/>
              <a:t>7/9/24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404189591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322425A-BBF8-E76A-CDDB-94A501C3BB55}"/>
              </a:ext>
            </a:extLst>
          </p:cNvPr>
          <p:cNvPicPr>
            <a:picLocks noChangeAspect="1"/>
          </p:cNvPicPr>
          <p:nvPr userDrawn="1"/>
        </p:nvPicPr>
        <p:blipFill>
          <a:blip r:embed="rId16"/>
          <a:stretch>
            <a:fillRect/>
          </a:stretch>
        </p:blipFill>
        <p:spPr>
          <a:xfrm>
            <a:off x="0" y="-1"/>
            <a:ext cx="9189720" cy="1529561"/>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962400" y="6356350"/>
            <a:ext cx="2133600" cy="365125"/>
          </a:xfrm>
          <a:prstGeom prst="rect">
            <a:avLst/>
          </a:prstGeom>
        </p:spPr>
        <p:txBody>
          <a:bodyPr vert="horz" lIns="91440" tIns="45720" rIns="91440" bIns="45720" rtlCol="0" anchor="ctr"/>
          <a:lstStyle>
            <a:lvl1pPr algn="ctr">
              <a:defRPr sz="1200">
                <a:solidFill>
                  <a:schemeClr val="tx1"/>
                </a:solidFill>
                <a:latin typeface="Montserrat" panose="00000500000000000000" pitchFamily="2" charset="0"/>
                <a:cs typeface="Arial" panose="020B0604020202020204" pitchFamily="34" charset="0"/>
              </a:defRPr>
            </a:lvl1pPr>
          </a:lstStyle>
          <a:p>
            <a:fld id="{DC8E2B88-F5B4-4311-B600-C05FFCF2FA69}" type="datetime1">
              <a:rPr lang="en-US" smtClean="0"/>
              <a:t>7/9/24</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latin typeface="+mj-lt"/>
                <a:cs typeface="Arial" panose="020B0604020202020204" pitchFamily="34" charset="0"/>
              </a:defRPr>
            </a:lvl1pPr>
          </a:lstStyle>
          <a:p>
            <a:fld id="{3687BEAF-6B68-46DD-A874-7A95F0DB4145}" type="slidenum">
              <a:rPr lang="en-US" smtClean="0"/>
              <a:pPr/>
              <a:t>‹#›</a:t>
            </a:fld>
            <a:endParaRPr lang="en-US" dirty="0"/>
          </a:p>
        </p:txBody>
      </p:sp>
      <p:pic>
        <p:nvPicPr>
          <p:cNvPr id="11" name="Picture 10" descr="Shape&#10;&#10;Description automatically generated with medium confidence">
            <a:extLst>
              <a:ext uri="{FF2B5EF4-FFF2-40B4-BE49-F238E27FC236}">
                <a16:creationId xmlns:a16="http://schemas.microsoft.com/office/drawing/2014/main" id="{9574ED07-78B1-53AD-CD55-1C388C23B7C8}"/>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457201" y="6204412"/>
            <a:ext cx="2133600" cy="517063"/>
          </a:xfrm>
          <a:prstGeom prst="rect">
            <a:avLst/>
          </a:prstGeom>
        </p:spPr>
      </p:pic>
    </p:spTree>
    <p:extLst>
      <p:ext uri="{BB962C8B-B14F-4D97-AF65-F5344CB8AC3E}">
        <p14:creationId xmlns:p14="http://schemas.microsoft.com/office/powerpoint/2010/main" val="17417289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Lst>
  <p:transition>
    <p:fade/>
  </p:transition>
  <p:hf sldNum="0" hdr="0" ftr="0" dt="0"/>
  <p:txStyles>
    <p:titleStyle>
      <a:lvl1pPr algn="ctr" defTabSz="914400" rtl="0" eaLnBrk="1" latinLnBrk="0" hangingPunct="1">
        <a:spcBef>
          <a:spcPct val="0"/>
        </a:spcBef>
        <a:buNone/>
        <a:defRPr sz="4000" b="1" kern="1200">
          <a:solidFill>
            <a:schemeClr val="tx1"/>
          </a:solidFill>
          <a:latin typeface="Montserrat" panose="00000500000000000000" pitchFamily="2"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1pPr>
      <a:lvl2pPr marL="914400" indent="-457200" algn="l" defTabSz="914400" rtl="0" eaLnBrk="1" latinLnBrk="0" hangingPunct="1">
        <a:spcBef>
          <a:spcPct val="20000"/>
        </a:spcBef>
        <a:buFont typeface="Arial" panose="020B0604020202020204" pitchFamily="34" charset="0"/>
        <a:buChar char="•"/>
        <a:defRPr sz="28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2pPr>
      <a:lvl3pPr marL="1257300" indent="-342900" algn="l" defTabSz="914400" rtl="0" eaLnBrk="1" latinLnBrk="0" hangingPunct="1">
        <a:spcBef>
          <a:spcPct val="20000"/>
        </a:spcBef>
        <a:buFont typeface="Arial" panose="020B0604020202020204" pitchFamily="34" charset="0"/>
        <a:buChar char="•"/>
        <a:defRPr sz="24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3pPr>
      <a:lvl4pPr marL="17145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4pPr>
      <a:lvl5pPr marL="21717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6.emf"/><Relationship Id="rId5" Type="http://schemas.openxmlformats.org/officeDocument/2006/relationships/image" Target="../media/image9.emf"/><Relationship Id="rId4" Type="http://schemas.openxmlformats.org/officeDocument/2006/relationships/oleObject" Target="../embeddings/oleObject1.bin"/></Relationships>
</file>

<file path=ppt/slides/_rels/slide3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4.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7.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8.xml"/><Relationship Id="rId1" Type="http://schemas.openxmlformats.org/officeDocument/2006/relationships/slideLayout" Target="../slideLayouts/slideLayout6.xml"/><Relationship Id="rId4" Type="http://schemas.openxmlformats.org/officeDocument/2006/relationships/image" Target="../media/image13.jpeg"/></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5.xml"/><Relationship Id="rId1" Type="http://schemas.openxmlformats.org/officeDocument/2006/relationships/slideLayout" Target="../slideLayouts/slideLayout6.xml"/><Relationship Id="rId5" Type="http://schemas.openxmlformats.org/officeDocument/2006/relationships/image" Target="../media/image18.jpeg"/><Relationship Id="rId4" Type="http://schemas.openxmlformats.org/officeDocument/2006/relationships/image" Target="../media/image12.png"/></Relationships>
</file>

<file path=ppt/slides/_rels/slide4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47.xml"/><Relationship Id="rId1" Type="http://schemas.openxmlformats.org/officeDocument/2006/relationships/slideLayout" Target="../slideLayouts/slideLayout13.xml"/><Relationship Id="rId4" Type="http://schemas.openxmlformats.org/officeDocument/2006/relationships/image" Target="../media/image20.emf"/></Relationships>
</file>

<file path=ppt/slides/_rels/slide4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8.xml"/><Relationship Id="rId1" Type="http://schemas.openxmlformats.org/officeDocument/2006/relationships/slideLayout" Target="../slideLayouts/slideLayout14.xml"/><Relationship Id="rId4" Type="http://schemas.openxmlformats.org/officeDocument/2006/relationships/image" Target="../media/image22.jpeg"/></Relationships>
</file>

<file path=ppt/slides/_rels/slide4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5"/>
            <a:ext cx="8153400" cy="1470025"/>
          </a:xfrm>
        </p:spPr>
        <p:txBody>
          <a:bodyPr>
            <a:normAutofit fontScale="90000"/>
          </a:bodyPr>
          <a:lstStyle/>
          <a:p>
            <a:r>
              <a:rPr lang="en-US" dirty="0"/>
              <a:t>IT 3123</a:t>
            </a:r>
            <a:br>
              <a:rPr lang="en-US" dirty="0"/>
            </a:br>
            <a:r>
              <a:rPr lang="en-US" dirty="0"/>
              <a:t>Hardware and Software Concepts</a:t>
            </a:r>
          </a:p>
        </p:txBody>
      </p:sp>
      <p:sp>
        <p:nvSpPr>
          <p:cNvPr id="3" name="Subtitle 2"/>
          <p:cNvSpPr>
            <a:spLocks noGrp="1"/>
          </p:cNvSpPr>
          <p:nvPr>
            <p:ph type="subTitle" idx="1"/>
          </p:nvPr>
        </p:nvSpPr>
        <p:spPr/>
        <p:txBody>
          <a:bodyPr/>
          <a:lstStyle/>
          <a:p>
            <a:r>
              <a:rPr lang="en-US" dirty="0"/>
              <a:t>Representing Symbols,</a:t>
            </a:r>
            <a:br>
              <a:rPr lang="en-US" dirty="0"/>
            </a:br>
            <a:r>
              <a:rPr lang="en-US" dirty="0"/>
              <a:t>Pictures, and Sounds</a:t>
            </a:r>
          </a:p>
        </p:txBody>
      </p:sp>
      <p:grpSp>
        <p:nvGrpSpPr>
          <p:cNvPr id="4" name="Group 5">
            <a:extLst>
              <a:ext uri="{FF2B5EF4-FFF2-40B4-BE49-F238E27FC236}">
                <a16:creationId xmlns:a16="http://schemas.microsoft.com/office/drawing/2014/main" id="{70D8C064-1CA3-4C25-7F82-CD093C8EE46A}"/>
              </a:ext>
              <a:ext uri="{C183D7F6-B498-43B3-948B-1728B52AA6E4}">
                <adec:decorative xmlns:adec="http://schemas.microsoft.com/office/drawing/2017/decorative" val="1"/>
              </a:ext>
            </a:extLst>
          </p:cNvPr>
          <p:cNvGrpSpPr>
            <a:grpSpLocks/>
          </p:cNvGrpSpPr>
          <p:nvPr/>
        </p:nvGrpSpPr>
        <p:grpSpPr bwMode="auto">
          <a:xfrm>
            <a:off x="9982200" y="6019800"/>
            <a:ext cx="3267853" cy="690265"/>
            <a:chOff x="-4901" y="2785"/>
            <a:chExt cx="1885" cy="371"/>
          </a:xfrm>
          <a:solidFill>
            <a:schemeClr val="bg1"/>
          </a:solidFill>
        </p:grpSpPr>
        <p:pic>
          <p:nvPicPr>
            <p:cNvPr id="5" name="Picture 6" descr="microphone">
              <a:extLst>
                <a:ext uri="{FF2B5EF4-FFF2-40B4-BE49-F238E27FC236}">
                  <a16:creationId xmlns:a16="http://schemas.microsoft.com/office/drawing/2014/main" id="{5B09BBA7-A518-A9A6-AFAB-B2D4D680549C}"/>
                </a:ext>
              </a:extLst>
            </p:cNvPr>
            <p:cNvPicPr>
              <a:picLocks noChangeAspect="1" noChangeArrowheads="1"/>
            </p:cNvPicPr>
            <p:nvPr/>
          </p:nvPicPr>
          <p:blipFill>
            <a:blip r:embed="rId3" cstate="print"/>
            <a:srcRect/>
            <a:stretch>
              <a:fillRect/>
            </a:stretch>
          </p:blipFill>
          <p:spPr bwMode="auto">
            <a:xfrm>
              <a:off x="-3319" y="2828"/>
              <a:ext cx="303" cy="328"/>
            </a:xfrm>
            <a:prstGeom prst="rect">
              <a:avLst/>
            </a:prstGeom>
            <a:grpFill/>
            <a:ln w="9525">
              <a:noFill/>
              <a:miter lim="800000"/>
              <a:headEnd/>
              <a:tailEnd/>
            </a:ln>
          </p:spPr>
        </p:pic>
        <p:sp>
          <p:nvSpPr>
            <p:cNvPr id="6" name="Text Box 7">
              <a:extLst>
                <a:ext uri="{FF2B5EF4-FFF2-40B4-BE49-F238E27FC236}">
                  <a16:creationId xmlns:a16="http://schemas.microsoft.com/office/drawing/2014/main" id="{926A3F88-712A-3F66-2F5A-39B8024332F9}"/>
                </a:ext>
              </a:extLst>
            </p:cNvPr>
            <p:cNvSpPr txBox="1">
              <a:spLocks noChangeArrowheads="1"/>
            </p:cNvSpPr>
            <p:nvPr/>
          </p:nvSpPr>
          <p:spPr bwMode="auto">
            <a:xfrm>
              <a:off x="-4901" y="2785"/>
              <a:ext cx="1668" cy="371"/>
            </a:xfrm>
            <a:prstGeom prst="rect">
              <a:avLst/>
            </a:prstGeom>
            <a:grpFill/>
            <a:ln w="9525" algn="ctr">
              <a:noFill/>
              <a:miter lim="800000"/>
              <a:headEnd/>
              <a:tailEnd/>
            </a:ln>
          </p:spPr>
          <p:txBody>
            <a:bodyPr lIns="74706" tIns="37353" rIns="74706" bIns="37353">
              <a:spAutoFit/>
            </a:bodyPr>
            <a:lstStyle/>
            <a:p>
              <a:pPr defTabSz="1194812">
                <a:spcBef>
                  <a:spcPct val="50000"/>
                </a:spcBef>
              </a:pPr>
              <a:r>
                <a:rPr lang="en-US" sz="2000" dirty="0">
                  <a:latin typeface="Comic Sans MS" pitchFamily="66" charset="0"/>
                </a:rPr>
                <a:t>Notice: This session is being recorded.</a:t>
              </a:r>
            </a:p>
          </p:txBody>
        </p:sp>
      </p:grpSp>
    </p:spTree>
    <p:extLst>
      <p:ext uri="{BB962C8B-B14F-4D97-AF65-F5344CB8AC3E}">
        <p14:creationId xmlns:p14="http://schemas.microsoft.com/office/powerpoint/2010/main" val="3095576246"/>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lIns="91425" tIns="45713" rIns="91425" bIns="45713" anchor="t">
            <a:normAutofit fontScale="90000"/>
          </a:bodyPr>
          <a:lstStyle/>
          <a:p>
            <a:r>
              <a:rPr lang="en-US"/>
              <a:t>ASCII Reference Table </a:t>
            </a:r>
          </a:p>
        </p:txBody>
      </p:sp>
      <p:pic>
        <p:nvPicPr>
          <p:cNvPr id="4098" name="Picture 2" descr="This is an image of an ASCII reference table.  The lowercase letter T is highlighted.  It is in column 7 and row 4 of the table, indicating that the lowercase T is coded as hexadecimal 74."/>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1005253" y="1492737"/>
            <a:ext cx="7133493" cy="47556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Straight Arrow Connector 2">
            <a:extLst>
              <a:ext uri="{FF2B5EF4-FFF2-40B4-BE49-F238E27FC236}">
                <a16:creationId xmlns:a16="http://schemas.microsoft.com/office/drawing/2014/main" id="{A77F30C0-DAD2-B14F-C6DA-4B99030D54C9}"/>
              </a:ext>
              <a:ext uri="{C183D7F6-B498-43B3-948B-1728B52AA6E4}">
                <adec:decorative xmlns:adec="http://schemas.microsoft.com/office/drawing/2017/decorative" val="1"/>
              </a:ext>
            </a:extLst>
          </p:cNvPr>
          <p:cNvCxnSpPr/>
          <p:nvPr/>
        </p:nvCxnSpPr>
        <p:spPr>
          <a:xfrm>
            <a:off x="7620000" y="2057400"/>
            <a:ext cx="0" cy="914400"/>
          </a:xfrm>
          <a:prstGeom prst="straightConnector1">
            <a:avLst/>
          </a:prstGeom>
          <a:ln w="412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C1B877E6-7CEA-0BEA-E33F-8B7844D3FC89}"/>
              </a:ext>
              <a:ext uri="{C183D7F6-B498-43B3-948B-1728B52AA6E4}">
                <adec:decorative xmlns:adec="http://schemas.microsoft.com/office/drawing/2017/decorative" val="1"/>
              </a:ext>
            </a:extLst>
          </p:cNvPr>
          <p:cNvCxnSpPr/>
          <p:nvPr/>
        </p:nvCxnSpPr>
        <p:spPr>
          <a:xfrm>
            <a:off x="1981200" y="3200400"/>
            <a:ext cx="5181600" cy="0"/>
          </a:xfrm>
          <a:prstGeom prst="straightConnector1">
            <a:avLst/>
          </a:prstGeom>
          <a:ln w="412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8C8EE5C-1FCA-77DE-2577-735C1E09D9A5}"/>
              </a:ext>
            </a:extLst>
          </p:cNvPr>
          <p:cNvSpPr txBox="1"/>
          <p:nvPr/>
        </p:nvSpPr>
        <p:spPr>
          <a:xfrm>
            <a:off x="8325561" y="2587446"/>
            <a:ext cx="609600" cy="1200329"/>
          </a:xfrm>
          <a:prstGeom prst="rect">
            <a:avLst/>
          </a:prstGeom>
          <a:noFill/>
        </p:spPr>
        <p:txBody>
          <a:bodyPr wrap="square" rtlCol="0">
            <a:spAutoFit/>
          </a:bodyPr>
          <a:lstStyle/>
          <a:p>
            <a:r>
              <a:rPr lang="en-US" b="1" dirty="0"/>
              <a:t>“t” is hex 74</a:t>
            </a:r>
          </a:p>
        </p:txBody>
      </p:sp>
    </p:spTree>
    <p:extLst>
      <p:ext uri="{BB962C8B-B14F-4D97-AF65-F5344CB8AC3E}">
        <p14:creationId xmlns:p14="http://schemas.microsoft.com/office/powerpoint/2010/main" val="17615398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713433" y="213964"/>
            <a:ext cx="7910062" cy="1088423"/>
          </a:xfrm>
        </p:spPr>
        <p:txBody>
          <a:bodyPr>
            <a:noAutofit/>
          </a:bodyPr>
          <a:lstStyle/>
          <a:p>
            <a:r>
              <a:rPr lang="en-US" dirty="0"/>
              <a:t>Characteristics of an  </a:t>
            </a:r>
            <a:br>
              <a:rPr lang="en-US" dirty="0"/>
            </a:br>
            <a:r>
              <a:rPr lang="en-US" dirty="0"/>
              <a:t>Encoding Scheme</a:t>
            </a:r>
          </a:p>
        </p:txBody>
      </p:sp>
      <p:sp>
        <p:nvSpPr>
          <p:cNvPr id="20483" name="Rectangle 3"/>
          <p:cNvSpPr>
            <a:spLocks noGrp="1" noChangeArrowheads="1"/>
          </p:cNvSpPr>
          <p:nvPr>
            <p:ph idx="1"/>
          </p:nvPr>
        </p:nvSpPr>
        <p:spPr>
          <a:xfrm>
            <a:off x="685298" y="1696825"/>
            <a:ext cx="7773405" cy="4411372"/>
          </a:xfrm>
        </p:spPr>
        <p:txBody>
          <a:bodyPr>
            <a:noAutofit/>
          </a:bodyPr>
          <a:lstStyle/>
          <a:p>
            <a:r>
              <a:rPr lang="en-US" dirty="0"/>
              <a:t>Collating sequence (Sort order)</a:t>
            </a:r>
          </a:p>
          <a:p>
            <a:pPr lvl="1"/>
            <a:r>
              <a:rPr lang="en-US" dirty="0"/>
              <a:t>An ordering over the code set: B &gt; A</a:t>
            </a:r>
          </a:p>
          <a:p>
            <a:pPr lvl="1"/>
            <a:r>
              <a:rPr lang="en-US" dirty="0"/>
              <a:t>One way is to choose a binary code for B that is larger than the code for A. (They’re both just numbers, remember.)</a:t>
            </a:r>
          </a:p>
          <a:p>
            <a:r>
              <a:rPr lang="en-US" dirty="0"/>
              <a:t>Size of the character set</a:t>
            </a:r>
            <a:br>
              <a:rPr lang="en-US" dirty="0"/>
            </a:br>
            <a:r>
              <a:rPr lang="en-US" dirty="0"/>
              <a:t>(How many different combinations are possible with </a:t>
            </a:r>
            <a:r>
              <a:rPr lang="en-US" b="1" i="1" dirty="0"/>
              <a:t>n</a:t>
            </a:r>
            <a:r>
              <a:rPr lang="en-US" dirty="0"/>
              <a:t> bits?)</a:t>
            </a:r>
          </a:p>
        </p:txBody>
      </p:sp>
    </p:spTree>
    <p:extLst>
      <p:ext uri="{BB962C8B-B14F-4D97-AF65-F5344CB8AC3E}">
        <p14:creationId xmlns:p14="http://schemas.microsoft.com/office/powerpoint/2010/main" val="30579889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83">
                                            <p:txEl>
                                              <p:pRg st="1" end="1"/>
                                            </p:txEl>
                                          </p:spTgt>
                                        </p:tgtEl>
                                        <p:attrNameLst>
                                          <p:attrName>style.visibility</p:attrName>
                                        </p:attrNameLst>
                                      </p:cBhvr>
                                      <p:to>
                                        <p:strVal val="visible"/>
                                      </p:to>
                                    </p:set>
                                    <p:animEffect transition="in" filter="fade">
                                      <p:cBhvr>
                                        <p:cTn id="7" dur="500"/>
                                        <p:tgtEl>
                                          <p:spTgt spid="2048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483">
                                            <p:txEl>
                                              <p:pRg st="2" end="2"/>
                                            </p:txEl>
                                          </p:spTgt>
                                        </p:tgtEl>
                                        <p:attrNameLst>
                                          <p:attrName>style.visibility</p:attrName>
                                        </p:attrNameLst>
                                      </p:cBhvr>
                                      <p:to>
                                        <p:strVal val="visible"/>
                                      </p:to>
                                    </p:set>
                                    <p:animEffect transition="in" filter="fade">
                                      <p:cBhvr>
                                        <p:cTn id="12" dur="500"/>
                                        <p:tgtEl>
                                          <p:spTgt spid="2048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483">
                                            <p:txEl>
                                              <p:pRg st="3" end="3"/>
                                            </p:txEl>
                                          </p:spTgt>
                                        </p:tgtEl>
                                        <p:attrNameLst>
                                          <p:attrName>style.visibility</p:attrName>
                                        </p:attrNameLst>
                                      </p:cBhvr>
                                      <p:to>
                                        <p:strVal val="visible"/>
                                      </p:to>
                                    </p:set>
                                    <p:animEffect transition="in" filter="fade">
                                      <p:cBhvr>
                                        <p:cTn id="17" dur="500"/>
                                        <p:tgtEl>
                                          <p:spTgt spid="2048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fontScale="90000"/>
          </a:bodyPr>
          <a:lstStyle/>
          <a:p>
            <a:r>
              <a:rPr lang="en-US" dirty="0"/>
              <a:t>The Difference Between </a:t>
            </a:r>
            <a:br>
              <a:rPr lang="en-US" dirty="0"/>
            </a:br>
            <a:r>
              <a:rPr lang="en-US" dirty="0"/>
              <a:t>1 and One</a:t>
            </a:r>
          </a:p>
        </p:txBody>
      </p:sp>
      <p:sp>
        <p:nvSpPr>
          <p:cNvPr id="13315" name="Rectangle 3"/>
          <p:cNvSpPr>
            <a:spLocks noGrp="1" noChangeArrowheads="1"/>
          </p:cNvSpPr>
          <p:nvPr>
            <p:ph idx="1"/>
          </p:nvPr>
        </p:nvSpPr>
        <p:spPr>
          <a:xfrm>
            <a:off x="327577" y="1642870"/>
            <a:ext cx="8623495" cy="4705339"/>
          </a:xfrm>
        </p:spPr>
        <p:txBody>
          <a:bodyPr>
            <a:normAutofit/>
          </a:bodyPr>
          <a:lstStyle/>
          <a:p>
            <a:pPr>
              <a:spcBef>
                <a:spcPts val="367"/>
              </a:spcBef>
            </a:pPr>
            <a:r>
              <a:rPr lang="en-US" dirty="0"/>
              <a:t>Symbols represent numbers</a:t>
            </a:r>
          </a:p>
          <a:p>
            <a:pPr>
              <a:spcBef>
                <a:spcPts val="367"/>
              </a:spcBef>
            </a:pPr>
            <a:r>
              <a:rPr lang="en-US" dirty="0"/>
              <a:t>The idea of “one” is a mathematical abstraction: unity</a:t>
            </a:r>
          </a:p>
          <a:p>
            <a:pPr>
              <a:spcBef>
                <a:spcPts val="367"/>
              </a:spcBef>
            </a:pPr>
            <a:r>
              <a:rPr lang="en-US" dirty="0"/>
              <a:t>The symbol “1” represents that abstraction.</a:t>
            </a:r>
          </a:p>
          <a:p>
            <a:pPr>
              <a:spcBef>
                <a:spcPts val="367"/>
              </a:spcBef>
            </a:pPr>
            <a:r>
              <a:rPr lang="en-US" dirty="0"/>
              <a:t>To the computer they need not be, and generally are not, the same.</a:t>
            </a:r>
          </a:p>
          <a:p>
            <a:pPr>
              <a:spcBef>
                <a:spcPts val="367"/>
              </a:spcBef>
            </a:pPr>
            <a:r>
              <a:rPr lang="en-US" dirty="0"/>
              <a:t>Other number symbols also represent abstractions.</a:t>
            </a:r>
          </a:p>
          <a:p>
            <a:pPr>
              <a:spcBef>
                <a:spcPts val="367"/>
              </a:spcBef>
            </a:pPr>
            <a:r>
              <a:rPr lang="en-US" dirty="0"/>
              <a:t>The symbols and abstractions are not the same.</a:t>
            </a:r>
          </a:p>
        </p:txBody>
      </p:sp>
    </p:spTree>
    <p:extLst>
      <p:ext uri="{BB962C8B-B14F-4D97-AF65-F5344CB8AC3E}">
        <p14:creationId xmlns:p14="http://schemas.microsoft.com/office/powerpoint/2010/main" val="17136010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315">
                                            <p:txEl>
                                              <p:pRg st="1" end="1"/>
                                            </p:txEl>
                                          </p:spTgt>
                                        </p:tgtEl>
                                        <p:attrNameLst>
                                          <p:attrName>style.visibility</p:attrName>
                                        </p:attrNameLst>
                                      </p:cBhvr>
                                      <p:to>
                                        <p:strVal val="visible"/>
                                      </p:to>
                                    </p:set>
                                    <p:animEffect transition="in" filter="fade">
                                      <p:cBhvr>
                                        <p:cTn id="7" dur="500"/>
                                        <p:tgtEl>
                                          <p:spTgt spid="1331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315">
                                            <p:txEl>
                                              <p:pRg st="2" end="2"/>
                                            </p:txEl>
                                          </p:spTgt>
                                        </p:tgtEl>
                                        <p:attrNameLst>
                                          <p:attrName>style.visibility</p:attrName>
                                        </p:attrNameLst>
                                      </p:cBhvr>
                                      <p:to>
                                        <p:strVal val="visible"/>
                                      </p:to>
                                    </p:set>
                                    <p:animEffect transition="in" filter="fade">
                                      <p:cBhvr>
                                        <p:cTn id="12" dur="500"/>
                                        <p:tgtEl>
                                          <p:spTgt spid="1331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315">
                                            <p:txEl>
                                              <p:pRg st="3" end="3"/>
                                            </p:txEl>
                                          </p:spTgt>
                                        </p:tgtEl>
                                        <p:attrNameLst>
                                          <p:attrName>style.visibility</p:attrName>
                                        </p:attrNameLst>
                                      </p:cBhvr>
                                      <p:to>
                                        <p:strVal val="visible"/>
                                      </p:to>
                                    </p:set>
                                    <p:animEffect transition="in" filter="fade">
                                      <p:cBhvr>
                                        <p:cTn id="17" dur="500"/>
                                        <p:tgtEl>
                                          <p:spTgt spid="1331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315">
                                            <p:txEl>
                                              <p:pRg st="4" end="4"/>
                                            </p:txEl>
                                          </p:spTgt>
                                        </p:tgtEl>
                                        <p:attrNameLst>
                                          <p:attrName>style.visibility</p:attrName>
                                        </p:attrNameLst>
                                      </p:cBhvr>
                                      <p:to>
                                        <p:strVal val="visible"/>
                                      </p:to>
                                    </p:set>
                                    <p:animEffect transition="in" filter="fade">
                                      <p:cBhvr>
                                        <p:cTn id="22" dur="500"/>
                                        <p:tgtEl>
                                          <p:spTgt spid="1331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315">
                                            <p:txEl>
                                              <p:pRg st="5" end="5"/>
                                            </p:txEl>
                                          </p:spTgt>
                                        </p:tgtEl>
                                        <p:attrNameLst>
                                          <p:attrName>style.visibility</p:attrName>
                                        </p:attrNameLst>
                                      </p:cBhvr>
                                      <p:to>
                                        <p:strVal val="visible"/>
                                      </p:to>
                                    </p:set>
                                    <p:animEffect transition="in" filter="fade">
                                      <p:cBhvr>
                                        <p:cTn id="27" dur="500"/>
                                        <p:tgtEl>
                                          <p:spTgt spid="1331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Autofit/>
          </a:bodyPr>
          <a:lstStyle/>
          <a:p>
            <a:r>
              <a:rPr lang="en-US" dirty="0"/>
              <a:t>The Number One </a:t>
            </a:r>
            <a:br>
              <a:rPr lang="en-US" dirty="0"/>
            </a:br>
            <a:r>
              <a:rPr lang="en-US" dirty="0"/>
              <a:t>and the Symbol 1</a:t>
            </a:r>
          </a:p>
        </p:txBody>
      </p:sp>
      <p:sp>
        <p:nvSpPr>
          <p:cNvPr id="25603" name="Rectangle 3"/>
          <p:cNvSpPr>
            <a:spLocks noGrp="1" noChangeArrowheads="1"/>
          </p:cNvSpPr>
          <p:nvPr>
            <p:ph idx="1"/>
          </p:nvPr>
        </p:nvSpPr>
        <p:spPr>
          <a:xfrm>
            <a:off x="685298" y="1760084"/>
            <a:ext cx="8131125" cy="4258806"/>
          </a:xfrm>
        </p:spPr>
        <p:txBody>
          <a:bodyPr>
            <a:noAutofit/>
          </a:bodyPr>
          <a:lstStyle/>
          <a:p>
            <a:r>
              <a:rPr lang="en-US" dirty="0"/>
              <a:t>The binary number one (in 8 bits) is:</a:t>
            </a:r>
            <a:br>
              <a:rPr lang="en-US" dirty="0"/>
            </a:br>
            <a:r>
              <a:rPr lang="en-US" dirty="0"/>
              <a:t>	0000 0001</a:t>
            </a:r>
          </a:p>
          <a:p>
            <a:r>
              <a:rPr lang="en-US" dirty="0"/>
              <a:t>The ASCII code for the grapheme “1” is </a:t>
            </a:r>
            <a:br>
              <a:rPr lang="en-US" dirty="0"/>
            </a:br>
            <a:r>
              <a:rPr lang="en-US" dirty="0"/>
              <a:t> 	011 0001</a:t>
            </a:r>
          </a:p>
          <a:p>
            <a:r>
              <a:rPr lang="en-US" dirty="0"/>
              <a:t>They are </a:t>
            </a:r>
            <a:r>
              <a:rPr lang="en-US" b="1" i="1" dirty="0"/>
              <a:t>not the same!</a:t>
            </a:r>
          </a:p>
          <a:p>
            <a:r>
              <a:rPr lang="en-US" dirty="0"/>
              <a:t>“One” is an integer</a:t>
            </a:r>
            <a:br>
              <a:rPr lang="en-US" dirty="0"/>
            </a:br>
            <a:r>
              <a:rPr lang="en-US" dirty="0"/>
              <a:t>“1” is a </a:t>
            </a:r>
            <a:r>
              <a:rPr lang="en-US" i="1" dirty="0"/>
              <a:t>code</a:t>
            </a:r>
            <a:r>
              <a:rPr lang="en-US" dirty="0"/>
              <a:t> for a symbol, or grapheme.</a:t>
            </a:r>
          </a:p>
        </p:txBody>
      </p:sp>
    </p:spTree>
    <p:extLst>
      <p:ext uri="{BB962C8B-B14F-4D97-AF65-F5344CB8AC3E}">
        <p14:creationId xmlns:p14="http://schemas.microsoft.com/office/powerpoint/2010/main" val="27253791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603">
                                            <p:txEl>
                                              <p:pRg st="1" end="1"/>
                                            </p:txEl>
                                          </p:spTgt>
                                        </p:tgtEl>
                                        <p:attrNameLst>
                                          <p:attrName>style.visibility</p:attrName>
                                        </p:attrNameLst>
                                      </p:cBhvr>
                                      <p:to>
                                        <p:strVal val="visible"/>
                                      </p:to>
                                    </p:set>
                                    <p:animEffect transition="in" filter="fade">
                                      <p:cBhvr>
                                        <p:cTn id="7" dur="500"/>
                                        <p:tgtEl>
                                          <p:spTgt spid="2560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603">
                                            <p:txEl>
                                              <p:pRg st="2" end="2"/>
                                            </p:txEl>
                                          </p:spTgt>
                                        </p:tgtEl>
                                        <p:attrNameLst>
                                          <p:attrName>style.visibility</p:attrName>
                                        </p:attrNameLst>
                                      </p:cBhvr>
                                      <p:to>
                                        <p:strVal val="visible"/>
                                      </p:to>
                                    </p:set>
                                    <p:animEffect transition="in" filter="fade">
                                      <p:cBhvr>
                                        <p:cTn id="12" dur="500"/>
                                        <p:tgtEl>
                                          <p:spTgt spid="2560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603">
                                            <p:txEl>
                                              <p:pRg st="3" end="3"/>
                                            </p:txEl>
                                          </p:spTgt>
                                        </p:tgtEl>
                                        <p:attrNameLst>
                                          <p:attrName>style.visibility</p:attrName>
                                        </p:attrNameLst>
                                      </p:cBhvr>
                                      <p:to>
                                        <p:strVal val="visible"/>
                                      </p:to>
                                    </p:set>
                                    <p:animEffect transition="in" filter="fade">
                                      <p:cBhvr>
                                        <p:cTn id="17" dur="500"/>
                                        <p:tgtEl>
                                          <p:spTgt spid="2560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dirty="0"/>
              <a:t>What About the Other Bit?</a:t>
            </a:r>
          </a:p>
        </p:txBody>
      </p:sp>
      <p:sp>
        <p:nvSpPr>
          <p:cNvPr id="26627" name="Rectangle 3"/>
          <p:cNvSpPr>
            <a:spLocks noGrp="1" noChangeArrowheads="1"/>
          </p:cNvSpPr>
          <p:nvPr>
            <p:ph idx="1"/>
          </p:nvPr>
        </p:nvSpPr>
        <p:spPr>
          <a:xfrm>
            <a:off x="609600" y="1553562"/>
            <a:ext cx="8333434" cy="4911862"/>
          </a:xfrm>
        </p:spPr>
        <p:txBody>
          <a:bodyPr>
            <a:noAutofit/>
          </a:bodyPr>
          <a:lstStyle/>
          <a:p>
            <a:r>
              <a:rPr lang="en-US" sz="2700" dirty="0"/>
              <a:t>ASCII is a 7-bit code.  (128 combinations)</a:t>
            </a:r>
            <a:br>
              <a:rPr lang="en-US" sz="2700" dirty="0"/>
            </a:br>
            <a:r>
              <a:rPr lang="en-US" sz="2700" dirty="0"/>
              <a:t>…stored in 8-bit bytes (octets).</a:t>
            </a:r>
          </a:p>
          <a:p>
            <a:r>
              <a:rPr lang="en-US" sz="2700" dirty="0"/>
              <a:t>How many combinations of 8 bits?</a:t>
            </a:r>
          </a:p>
          <a:p>
            <a:r>
              <a:rPr lang="en-US" sz="2700" dirty="0"/>
              <a:t>In the U.S., the remaining 128 combinations were used for line-drawing characters, smiley faces, etc.</a:t>
            </a:r>
          </a:p>
          <a:p>
            <a:r>
              <a:rPr lang="en-US" sz="2700" dirty="0"/>
              <a:t>This was a convention, not a standard.  (7-bit ASCII is a standard.)</a:t>
            </a:r>
          </a:p>
          <a:p>
            <a:r>
              <a:rPr lang="en-US" sz="2700" dirty="0"/>
              <a:t>The extra bit was also used in other ways; ISO-8859 used the extra combinations for diacritical marks and symbols from other languages.</a:t>
            </a:r>
          </a:p>
        </p:txBody>
      </p:sp>
      <p:sp>
        <p:nvSpPr>
          <p:cNvPr id="2" name="TextBox 1">
            <a:extLst>
              <a:ext uri="{FF2B5EF4-FFF2-40B4-BE49-F238E27FC236}">
                <a16:creationId xmlns:a16="http://schemas.microsoft.com/office/drawing/2014/main" id="{3F9F5025-A40E-85D7-1D5C-48B0982B5071}"/>
              </a:ext>
            </a:extLst>
          </p:cNvPr>
          <p:cNvSpPr txBox="1"/>
          <p:nvPr/>
        </p:nvSpPr>
        <p:spPr>
          <a:xfrm>
            <a:off x="6619103" y="2438400"/>
            <a:ext cx="1066800" cy="523220"/>
          </a:xfrm>
          <a:prstGeom prst="rect">
            <a:avLst/>
          </a:prstGeom>
          <a:noFill/>
        </p:spPr>
        <p:txBody>
          <a:bodyPr wrap="square" rtlCol="0">
            <a:spAutoFit/>
          </a:bodyPr>
          <a:lstStyle/>
          <a:p>
            <a:r>
              <a:rPr lang="en-US" sz="2800" dirty="0">
                <a:solidFill>
                  <a:srgbClr val="C00000"/>
                </a:solidFill>
                <a:latin typeface="Comic Sans MS" panose="030F0702030302020204" pitchFamily="66" charset="0"/>
              </a:rPr>
              <a:t>256</a:t>
            </a:r>
          </a:p>
        </p:txBody>
      </p:sp>
    </p:spTree>
    <p:extLst>
      <p:ext uri="{BB962C8B-B14F-4D97-AF65-F5344CB8AC3E}">
        <p14:creationId xmlns:p14="http://schemas.microsoft.com/office/powerpoint/2010/main" val="9668483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627">
                                            <p:txEl>
                                              <p:pRg st="1" end="1"/>
                                            </p:txEl>
                                          </p:spTgt>
                                        </p:tgtEl>
                                        <p:attrNameLst>
                                          <p:attrName>style.visibility</p:attrName>
                                        </p:attrNameLst>
                                      </p:cBhvr>
                                      <p:to>
                                        <p:strVal val="visible"/>
                                      </p:to>
                                    </p:set>
                                    <p:animEffect transition="in" filter="fade">
                                      <p:cBhvr>
                                        <p:cTn id="7" dur="500"/>
                                        <p:tgtEl>
                                          <p:spTgt spid="2662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6627">
                                            <p:txEl>
                                              <p:pRg st="2" end="2"/>
                                            </p:txEl>
                                          </p:spTgt>
                                        </p:tgtEl>
                                        <p:attrNameLst>
                                          <p:attrName>style.visibility</p:attrName>
                                        </p:attrNameLst>
                                      </p:cBhvr>
                                      <p:to>
                                        <p:strVal val="visible"/>
                                      </p:to>
                                    </p:set>
                                    <p:animEffect transition="in" filter="fade">
                                      <p:cBhvr>
                                        <p:cTn id="17" dur="500"/>
                                        <p:tgtEl>
                                          <p:spTgt spid="2662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6627">
                                            <p:txEl>
                                              <p:pRg st="3" end="3"/>
                                            </p:txEl>
                                          </p:spTgt>
                                        </p:tgtEl>
                                        <p:attrNameLst>
                                          <p:attrName>style.visibility</p:attrName>
                                        </p:attrNameLst>
                                      </p:cBhvr>
                                      <p:to>
                                        <p:strVal val="visible"/>
                                      </p:to>
                                    </p:set>
                                    <p:animEffect transition="in" filter="fade">
                                      <p:cBhvr>
                                        <p:cTn id="22" dur="500"/>
                                        <p:tgtEl>
                                          <p:spTgt spid="2662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6627">
                                            <p:txEl>
                                              <p:pRg st="4" end="4"/>
                                            </p:txEl>
                                          </p:spTgt>
                                        </p:tgtEl>
                                        <p:attrNameLst>
                                          <p:attrName>style.visibility</p:attrName>
                                        </p:attrNameLst>
                                      </p:cBhvr>
                                      <p:to>
                                        <p:strVal val="visible"/>
                                      </p:to>
                                    </p:set>
                                    <p:animEffect transition="in" filter="fade">
                                      <p:cBhvr>
                                        <p:cTn id="27" dur="500"/>
                                        <p:tgtEl>
                                          <p:spTgt spid="266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a:t>Another Encoding Scheme</a:t>
            </a:r>
          </a:p>
        </p:txBody>
      </p:sp>
      <p:sp>
        <p:nvSpPr>
          <p:cNvPr id="27651" name="Rectangle 3"/>
          <p:cNvSpPr>
            <a:spLocks noGrp="1" noChangeArrowheads="1"/>
          </p:cNvSpPr>
          <p:nvPr>
            <p:ph idx="1"/>
          </p:nvPr>
        </p:nvSpPr>
        <p:spPr/>
        <p:txBody>
          <a:bodyPr>
            <a:normAutofit/>
          </a:bodyPr>
          <a:lstStyle/>
          <a:p>
            <a:r>
              <a:rPr lang="en-US" dirty="0"/>
              <a:t>There are many possible schemes (1=A?)</a:t>
            </a:r>
          </a:p>
          <a:p>
            <a:r>
              <a:rPr lang="en-US" dirty="0"/>
              <a:t>EBCDIC (EB-</a:t>
            </a:r>
            <a:r>
              <a:rPr lang="en-US" dirty="0" err="1"/>
              <a:t>sih</a:t>
            </a:r>
            <a:r>
              <a:rPr lang="en-US" dirty="0"/>
              <a:t>-DIK): Extended Binary Coded Decimal Interchange Code</a:t>
            </a:r>
          </a:p>
          <a:p>
            <a:r>
              <a:rPr lang="en-US" dirty="0"/>
              <a:t>Invented by IBM, independent of ASCII</a:t>
            </a:r>
          </a:p>
          <a:p>
            <a:r>
              <a:rPr lang="en-US" dirty="0"/>
              <a:t>Used in mainframe computers</a:t>
            </a:r>
          </a:p>
          <a:p>
            <a:r>
              <a:rPr lang="en-US" dirty="0"/>
              <a:t>Translation to and from ASCII is possible but not easy because EBCDIC is an 8-bit code.</a:t>
            </a:r>
          </a:p>
        </p:txBody>
      </p:sp>
    </p:spTree>
    <p:extLst>
      <p:ext uri="{BB962C8B-B14F-4D97-AF65-F5344CB8AC3E}">
        <p14:creationId xmlns:p14="http://schemas.microsoft.com/office/powerpoint/2010/main" val="41639482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651">
                                            <p:txEl>
                                              <p:pRg st="1" end="1"/>
                                            </p:txEl>
                                          </p:spTgt>
                                        </p:tgtEl>
                                        <p:attrNameLst>
                                          <p:attrName>style.visibility</p:attrName>
                                        </p:attrNameLst>
                                      </p:cBhvr>
                                      <p:to>
                                        <p:strVal val="visible"/>
                                      </p:to>
                                    </p:set>
                                    <p:animEffect transition="in" filter="fade">
                                      <p:cBhvr>
                                        <p:cTn id="7" dur="500"/>
                                        <p:tgtEl>
                                          <p:spTgt spid="2765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651">
                                            <p:txEl>
                                              <p:pRg st="2" end="2"/>
                                            </p:txEl>
                                          </p:spTgt>
                                        </p:tgtEl>
                                        <p:attrNameLst>
                                          <p:attrName>style.visibility</p:attrName>
                                        </p:attrNameLst>
                                      </p:cBhvr>
                                      <p:to>
                                        <p:strVal val="visible"/>
                                      </p:to>
                                    </p:set>
                                    <p:animEffect transition="in" filter="fade">
                                      <p:cBhvr>
                                        <p:cTn id="12" dur="500"/>
                                        <p:tgtEl>
                                          <p:spTgt spid="2765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7651">
                                            <p:txEl>
                                              <p:pRg st="3" end="3"/>
                                            </p:txEl>
                                          </p:spTgt>
                                        </p:tgtEl>
                                        <p:attrNameLst>
                                          <p:attrName>style.visibility</p:attrName>
                                        </p:attrNameLst>
                                      </p:cBhvr>
                                      <p:to>
                                        <p:strVal val="visible"/>
                                      </p:to>
                                    </p:set>
                                    <p:animEffect transition="in" filter="fade">
                                      <p:cBhvr>
                                        <p:cTn id="17" dur="500"/>
                                        <p:tgtEl>
                                          <p:spTgt spid="2765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7651">
                                            <p:txEl>
                                              <p:pRg st="4" end="4"/>
                                            </p:txEl>
                                          </p:spTgt>
                                        </p:tgtEl>
                                        <p:attrNameLst>
                                          <p:attrName>style.visibility</p:attrName>
                                        </p:attrNameLst>
                                      </p:cBhvr>
                                      <p:to>
                                        <p:strVal val="visible"/>
                                      </p:to>
                                    </p:set>
                                    <p:animEffect transition="in" filter="fade">
                                      <p:cBhvr>
                                        <p:cTn id="22" dur="500"/>
                                        <p:tgtEl>
                                          <p:spTgt spid="2765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t>Problem: Other Languages</a:t>
            </a:r>
          </a:p>
        </p:txBody>
      </p:sp>
      <p:sp>
        <p:nvSpPr>
          <p:cNvPr id="28675" name="Rectangle 3"/>
          <p:cNvSpPr>
            <a:spLocks noGrp="1" noChangeArrowheads="1"/>
          </p:cNvSpPr>
          <p:nvPr>
            <p:ph idx="1"/>
          </p:nvPr>
        </p:nvSpPr>
        <p:spPr/>
        <p:txBody>
          <a:bodyPr/>
          <a:lstStyle/>
          <a:p>
            <a:r>
              <a:rPr lang="en-US" dirty="0"/>
              <a:t>There are many non-Latin alphabets</a:t>
            </a:r>
            <a:br>
              <a:rPr lang="en-US" dirty="0"/>
            </a:br>
            <a:r>
              <a:rPr lang="en-US" dirty="0"/>
              <a:t>(Cyrillic, Greek, Hebrew, etc.)</a:t>
            </a:r>
          </a:p>
          <a:p>
            <a:r>
              <a:rPr lang="en-US" dirty="0"/>
              <a:t>Non-alphabetic languages like Chinese use a large set of symbols for words and ideas.  These symbols are called ideographs.</a:t>
            </a:r>
          </a:p>
        </p:txBody>
      </p:sp>
    </p:spTree>
    <p:extLst>
      <p:ext uri="{BB962C8B-B14F-4D97-AF65-F5344CB8AC3E}">
        <p14:creationId xmlns:p14="http://schemas.microsoft.com/office/powerpoint/2010/main" val="23233976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75">
                                            <p:txEl>
                                              <p:pRg st="1" end="1"/>
                                            </p:txEl>
                                          </p:spTgt>
                                        </p:tgtEl>
                                        <p:attrNameLst>
                                          <p:attrName>style.visibility</p:attrName>
                                        </p:attrNameLst>
                                      </p:cBhvr>
                                      <p:to>
                                        <p:strVal val="visible"/>
                                      </p:to>
                                    </p:set>
                                    <p:animEffect transition="in" filter="fade">
                                      <p:cBhvr>
                                        <p:cTn id="7" dur="500"/>
                                        <p:tgtEl>
                                          <p:spTgt spid="286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“Code Pages”</a:t>
            </a:r>
          </a:p>
        </p:txBody>
      </p:sp>
      <p:sp>
        <p:nvSpPr>
          <p:cNvPr id="3" name="Content Placeholder 2"/>
          <p:cNvSpPr>
            <a:spLocks noGrp="1"/>
          </p:cNvSpPr>
          <p:nvPr>
            <p:ph idx="1"/>
          </p:nvPr>
        </p:nvSpPr>
        <p:spPr>
          <a:xfrm>
            <a:off x="457200" y="1600200"/>
            <a:ext cx="8305800" cy="4525963"/>
          </a:xfrm>
        </p:spPr>
        <p:txBody>
          <a:bodyPr>
            <a:normAutofit/>
          </a:bodyPr>
          <a:lstStyle/>
          <a:p>
            <a:pPr>
              <a:spcBef>
                <a:spcPts val="600"/>
              </a:spcBef>
            </a:pPr>
            <a:r>
              <a:rPr lang="en-US" sz="2800" dirty="0"/>
              <a:t>“ASCII with line drawing and smiley faces” was fine in the United States; didn’t work for western European languages.  (Or anywhere else!)</a:t>
            </a:r>
          </a:p>
          <a:p>
            <a:pPr>
              <a:spcBef>
                <a:spcPts val="600"/>
              </a:spcBef>
            </a:pPr>
            <a:r>
              <a:rPr lang="en-US" sz="2800" dirty="0"/>
              <a:t>Idea: </a:t>
            </a:r>
            <a:r>
              <a:rPr lang="en-US" sz="2800"/>
              <a:t>Instead of line </a:t>
            </a:r>
            <a:r>
              <a:rPr lang="en-US" sz="2800" dirty="0"/>
              <a:t>drawings and </a:t>
            </a:r>
            <a:r>
              <a:rPr lang="en-US" sz="2800"/>
              <a:t>smiley faces, </a:t>
            </a:r>
            <a:r>
              <a:rPr lang="en-US" sz="2800" dirty="0"/>
              <a:t>m</a:t>
            </a:r>
            <a:r>
              <a:rPr lang="en-US" sz="2800"/>
              <a:t>ake </a:t>
            </a:r>
            <a:r>
              <a:rPr lang="en-US" sz="2800" dirty="0"/>
              <a:t>the first 128 characters the same as ASCII.  Use the remainder for things like </a:t>
            </a:r>
            <a:r>
              <a:rPr lang="en-US" sz="2800" b="1" dirty="0"/>
              <a:t>ö</a:t>
            </a:r>
            <a:r>
              <a:rPr lang="en-US" sz="2800" dirty="0"/>
              <a:t> and </a:t>
            </a:r>
            <a:r>
              <a:rPr lang="en-US" sz="2800" b="1" dirty="0"/>
              <a:t>á</a:t>
            </a:r>
            <a:r>
              <a:rPr lang="en-US" sz="2800" dirty="0"/>
              <a:t> and </a:t>
            </a:r>
            <a:r>
              <a:rPr lang="en-US" sz="2800" b="1" dirty="0"/>
              <a:t>Å</a:t>
            </a:r>
            <a:r>
              <a:rPr lang="en-US" sz="2800" dirty="0"/>
              <a:t> and </a:t>
            </a:r>
            <a:r>
              <a:rPr lang="en-US" sz="2800" b="1" dirty="0"/>
              <a:t>ñ</a:t>
            </a:r>
            <a:r>
              <a:rPr lang="en-US" sz="2800" dirty="0"/>
              <a:t>.  That covers a lot of European languages.</a:t>
            </a:r>
          </a:p>
          <a:p>
            <a:pPr>
              <a:spcBef>
                <a:spcPts val="600"/>
              </a:spcBef>
            </a:pPr>
            <a:r>
              <a:rPr lang="en-US" sz="2800" dirty="0"/>
              <a:t>Several different mappings of codes to graphemes were in use.</a:t>
            </a:r>
          </a:p>
          <a:p>
            <a:pPr>
              <a:spcBef>
                <a:spcPts val="600"/>
              </a:spcBef>
            </a:pPr>
            <a:r>
              <a:rPr lang="en-US" sz="2800" dirty="0"/>
              <a:t>Each mapping defined a “code page.”</a:t>
            </a:r>
          </a:p>
        </p:txBody>
      </p:sp>
    </p:spTree>
    <p:extLst>
      <p:ext uri="{BB962C8B-B14F-4D97-AF65-F5344CB8AC3E}">
        <p14:creationId xmlns:p14="http://schemas.microsoft.com/office/powerpoint/2010/main" val="14155113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Problems with Code Pages</a:t>
            </a:r>
          </a:p>
        </p:txBody>
      </p:sp>
      <p:sp>
        <p:nvSpPr>
          <p:cNvPr id="3" name="Content Placeholder 2"/>
          <p:cNvSpPr>
            <a:spLocks noGrp="1"/>
          </p:cNvSpPr>
          <p:nvPr>
            <p:ph idx="1"/>
          </p:nvPr>
        </p:nvSpPr>
        <p:spPr>
          <a:xfrm>
            <a:off x="424040" y="1642868"/>
            <a:ext cx="8392383" cy="4526727"/>
          </a:xfrm>
        </p:spPr>
        <p:txBody>
          <a:bodyPr>
            <a:normAutofit/>
          </a:bodyPr>
          <a:lstStyle/>
          <a:p>
            <a:r>
              <a:rPr lang="en-US" dirty="0"/>
              <a:t>Text created with one code page and displayed under another is garbled (</a:t>
            </a:r>
            <a:r>
              <a:rPr lang="en-US" i="1" dirty="0" err="1"/>
              <a:t>mojibake</a:t>
            </a:r>
            <a:r>
              <a:rPr lang="en-US" dirty="0"/>
              <a:t>).</a:t>
            </a:r>
          </a:p>
          <a:p>
            <a:r>
              <a:rPr lang="en-US" dirty="0"/>
              <a:t>Programs must “know” which code page to use.</a:t>
            </a:r>
          </a:p>
          <a:p>
            <a:r>
              <a:rPr lang="en-US" dirty="0"/>
              <a:t>Data might not be tagged with the code page used to create it.</a:t>
            </a:r>
          </a:p>
          <a:p>
            <a:r>
              <a:rPr lang="en-US" dirty="0"/>
              <a:t>With 8-bit code pages, we’re still limited to 256 characters; not enough for many languages.</a:t>
            </a:r>
          </a:p>
          <a:p>
            <a:endParaRPr lang="en-US" dirty="0"/>
          </a:p>
        </p:txBody>
      </p:sp>
    </p:spTree>
    <p:extLst>
      <p:ext uri="{BB962C8B-B14F-4D97-AF65-F5344CB8AC3E}">
        <p14:creationId xmlns:p14="http://schemas.microsoft.com/office/powerpoint/2010/main" val="218922853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a:t>Possible Solution: More Bits</a:t>
            </a:r>
          </a:p>
        </p:txBody>
      </p:sp>
      <p:sp>
        <p:nvSpPr>
          <p:cNvPr id="29699" name="Rectangle 3"/>
          <p:cNvSpPr>
            <a:spLocks noGrp="1" noChangeArrowheads="1"/>
          </p:cNvSpPr>
          <p:nvPr>
            <p:ph idx="1"/>
          </p:nvPr>
        </p:nvSpPr>
        <p:spPr>
          <a:xfrm>
            <a:off x="1981200" y="1676401"/>
            <a:ext cx="6705600" cy="1828800"/>
          </a:xfrm>
        </p:spPr>
        <p:txBody>
          <a:bodyPr/>
          <a:lstStyle/>
          <a:p>
            <a:r>
              <a:rPr lang="en-US" dirty="0"/>
              <a:t>  </a:t>
            </a:r>
            <a:r>
              <a:rPr lang="en-US" sz="3200" dirty="0"/>
              <a:t>7 bits:	     128 symbols</a:t>
            </a:r>
          </a:p>
          <a:p>
            <a:r>
              <a:rPr lang="en-US" sz="3200" dirty="0"/>
              <a:t>  8 bits:	     256 symbols</a:t>
            </a:r>
          </a:p>
          <a:p>
            <a:r>
              <a:rPr lang="en-US" sz="3200" dirty="0"/>
              <a:t>16 bits:	65,536 symbols</a:t>
            </a:r>
            <a:br>
              <a:rPr lang="en-US" dirty="0"/>
            </a:br>
            <a:endParaRPr lang="en-US" dirty="0"/>
          </a:p>
        </p:txBody>
      </p:sp>
      <p:sp>
        <p:nvSpPr>
          <p:cNvPr id="2" name="TextBox 1">
            <a:extLst>
              <a:ext uri="{FF2B5EF4-FFF2-40B4-BE49-F238E27FC236}">
                <a16:creationId xmlns:a16="http://schemas.microsoft.com/office/drawing/2014/main" id="{87083F1E-8833-2C0D-2165-B82EBDFDF0CB}"/>
              </a:ext>
            </a:extLst>
          </p:cNvPr>
          <p:cNvSpPr txBox="1"/>
          <p:nvPr/>
        </p:nvSpPr>
        <p:spPr>
          <a:xfrm>
            <a:off x="762000" y="3886200"/>
            <a:ext cx="8153400" cy="1354217"/>
          </a:xfrm>
          <a:prstGeom prst="rect">
            <a:avLst/>
          </a:prstGeom>
          <a:noFill/>
        </p:spPr>
        <p:txBody>
          <a:bodyPr wrap="square" rtlCol="0">
            <a:spAutoFit/>
          </a:bodyPr>
          <a:lstStyle/>
          <a:p>
            <a:r>
              <a:rPr lang="en-US" sz="3200" dirty="0"/>
              <a:t>But we need over 200,000 symbols for all the world’s languages!</a:t>
            </a:r>
          </a:p>
          <a:p>
            <a:endParaRPr lang="en-US" dirty="0"/>
          </a:p>
        </p:txBody>
      </p:sp>
    </p:spTree>
    <p:extLst>
      <p:ext uri="{BB962C8B-B14F-4D97-AF65-F5344CB8AC3E}">
        <p14:creationId xmlns:p14="http://schemas.microsoft.com/office/powerpoint/2010/main" val="31047538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Encoding Schemes</a:t>
            </a:r>
          </a:p>
        </p:txBody>
      </p:sp>
      <p:sp>
        <p:nvSpPr>
          <p:cNvPr id="15363" name="Text Box 3"/>
          <p:cNvSpPr txBox="1">
            <a:spLocks noChangeArrowheads="1"/>
          </p:cNvSpPr>
          <p:nvPr/>
        </p:nvSpPr>
        <p:spPr bwMode="auto">
          <a:xfrm>
            <a:off x="906361" y="1518211"/>
            <a:ext cx="7293094" cy="4498813"/>
          </a:xfrm>
          <a:prstGeom prst="rect">
            <a:avLst/>
          </a:prstGeom>
          <a:noFill/>
          <a:ln w="9525">
            <a:noFill/>
            <a:miter lim="800000"/>
            <a:headEnd/>
            <a:tailEnd/>
          </a:ln>
        </p:spPr>
        <p:txBody>
          <a:bodyPr wrap="square" lIns="111904" tIns="55952" rIns="111904" bIns="55952">
            <a:spAutoFit/>
          </a:bodyPr>
          <a:lstStyle/>
          <a:p>
            <a:pPr>
              <a:spcBef>
                <a:spcPct val="50000"/>
              </a:spcBef>
            </a:pPr>
            <a:r>
              <a:rPr lang="en-US" sz="3000" dirty="0"/>
              <a:t>Numbers can represent symbols, pictures, sounds, and other human data.</a:t>
            </a:r>
          </a:p>
          <a:p>
            <a:pPr>
              <a:spcBef>
                <a:spcPct val="50000"/>
              </a:spcBef>
            </a:pPr>
            <a:r>
              <a:rPr lang="en-US" sz="3000" dirty="0"/>
              <a:t>The data are </a:t>
            </a:r>
            <a:r>
              <a:rPr lang="en-US" sz="3000" b="1" dirty="0"/>
              <a:t>encoded</a:t>
            </a:r>
            <a:r>
              <a:rPr lang="en-US" sz="3000" dirty="0"/>
              <a:t> for use with a computer.</a:t>
            </a:r>
          </a:p>
          <a:p>
            <a:pPr>
              <a:spcBef>
                <a:spcPct val="50000"/>
              </a:spcBef>
            </a:pPr>
            <a:r>
              <a:rPr lang="en-US" sz="3000" dirty="0"/>
              <a:t>Often the representation is approximate.</a:t>
            </a:r>
          </a:p>
          <a:p>
            <a:pPr>
              <a:spcBef>
                <a:spcPct val="50000"/>
              </a:spcBef>
            </a:pPr>
            <a:r>
              <a:rPr lang="en-US" sz="3000" dirty="0"/>
              <a:t>However, as with fractions, we can be arbitrarily precise in the approximation, within the limitations of word sizes, etc.</a:t>
            </a:r>
          </a:p>
        </p:txBody>
      </p:sp>
    </p:spTree>
    <p:extLst>
      <p:ext uri="{BB962C8B-B14F-4D97-AF65-F5344CB8AC3E}">
        <p14:creationId xmlns:p14="http://schemas.microsoft.com/office/powerpoint/2010/main" val="38823141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363">
                                            <p:txEl>
                                              <p:pRg st="1" end="1"/>
                                            </p:txEl>
                                          </p:spTgt>
                                        </p:tgtEl>
                                        <p:attrNameLst>
                                          <p:attrName>style.visibility</p:attrName>
                                        </p:attrNameLst>
                                      </p:cBhvr>
                                      <p:to>
                                        <p:strVal val="visible"/>
                                      </p:to>
                                    </p:set>
                                    <p:animEffect transition="in" filter="fade">
                                      <p:cBhvr>
                                        <p:cTn id="7" dur="500"/>
                                        <p:tgtEl>
                                          <p:spTgt spid="1536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363">
                                            <p:txEl>
                                              <p:pRg st="2" end="2"/>
                                            </p:txEl>
                                          </p:spTgt>
                                        </p:tgtEl>
                                        <p:attrNameLst>
                                          <p:attrName>style.visibility</p:attrName>
                                        </p:attrNameLst>
                                      </p:cBhvr>
                                      <p:to>
                                        <p:strVal val="visible"/>
                                      </p:to>
                                    </p:set>
                                    <p:animEffect transition="in" filter="fade">
                                      <p:cBhvr>
                                        <p:cTn id="12" dur="500"/>
                                        <p:tgtEl>
                                          <p:spTgt spid="1536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363">
                                            <p:txEl>
                                              <p:pRg st="3" end="3"/>
                                            </p:txEl>
                                          </p:spTgt>
                                        </p:tgtEl>
                                        <p:attrNameLst>
                                          <p:attrName>style.visibility</p:attrName>
                                        </p:attrNameLst>
                                      </p:cBhvr>
                                      <p:to>
                                        <p:strVal val="visible"/>
                                      </p:to>
                                    </p:set>
                                    <p:animEffect transition="in" filter="fade">
                                      <p:cBhvr>
                                        <p:cTn id="17" dur="500"/>
                                        <p:tgtEl>
                                          <p:spTgt spid="153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One Code to Rule Them All!</a:t>
            </a:r>
          </a:p>
        </p:txBody>
      </p:sp>
      <p:sp>
        <p:nvSpPr>
          <p:cNvPr id="3" name="Content Placeholder 2"/>
          <p:cNvSpPr>
            <a:spLocks noGrp="1"/>
          </p:cNvSpPr>
          <p:nvPr>
            <p:ph idx="1"/>
          </p:nvPr>
        </p:nvSpPr>
        <p:spPr>
          <a:xfrm>
            <a:off x="424040" y="1642868"/>
            <a:ext cx="8392383" cy="4526727"/>
          </a:xfrm>
        </p:spPr>
        <p:txBody>
          <a:bodyPr>
            <a:noAutofit/>
          </a:bodyPr>
          <a:lstStyle/>
          <a:p>
            <a:pPr>
              <a:spcBef>
                <a:spcPts val="367"/>
              </a:spcBef>
            </a:pPr>
            <a:r>
              <a:rPr lang="en-US" sz="2700" b="1" dirty="0"/>
              <a:t>Idea:  </a:t>
            </a:r>
            <a:r>
              <a:rPr lang="en-US" sz="2700" dirty="0"/>
              <a:t>A single coding scheme that represents all the possible characters in all the world’s languages.  (Over 200,000 symbols are required.)</a:t>
            </a:r>
          </a:p>
          <a:p>
            <a:pPr>
              <a:spcBef>
                <a:spcPts val="367"/>
              </a:spcBef>
            </a:pPr>
            <a:r>
              <a:rPr lang="en-US" sz="2700" dirty="0"/>
              <a:t>And be able to represent dead languages… things like cuneiform (</a:t>
            </a:r>
            <a:r>
              <a:rPr lang="en-US" sz="2700" dirty="0" err="1"/>
              <a:t>Sumero-Akkadian</a:t>
            </a:r>
            <a:r>
              <a:rPr lang="en-US" sz="2700" dirty="0"/>
              <a:t>) and medieval languages, and… and… </a:t>
            </a:r>
            <a:r>
              <a:rPr lang="en-US" sz="2700" b="1" i="1" dirty="0"/>
              <a:t>everything!</a:t>
            </a:r>
          </a:p>
          <a:p>
            <a:pPr>
              <a:spcBef>
                <a:spcPts val="367"/>
              </a:spcBef>
            </a:pPr>
            <a:r>
              <a:rPr lang="en-US" sz="2700" dirty="0"/>
              <a:t>That would take about 18 bits per character; a distinctly odd number for byte-oriented computers.</a:t>
            </a:r>
          </a:p>
          <a:p>
            <a:pPr>
              <a:spcBef>
                <a:spcPts val="367"/>
              </a:spcBef>
            </a:pPr>
            <a:r>
              <a:rPr lang="en-US" sz="2700" dirty="0"/>
              <a:t>Compromise was needed!</a:t>
            </a:r>
          </a:p>
        </p:txBody>
      </p:sp>
    </p:spTree>
    <p:extLst>
      <p:ext uri="{BB962C8B-B14F-4D97-AF65-F5344CB8AC3E}">
        <p14:creationId xmlns:p14="http://schemas.microsoft.com/office/powerpoint/2010/main" val="15383560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3B74D9-C3C0-0579-48B5-F5B8F0BA8712}"/>
              </a:ext>
            </a:extLst>
          </p:cNvPr>
          <p:cNvSpPr>
            <a:spLocks noGrp="1"/>
          </p:cNvSpPr>
          <p:nvPr>
            <p:ph type="title"/>
          </p:nvPr>
        </p:nvSpPr>
        <p:spPr/>
        <p:txBody>
          <a:bodyPr>
            <a:normAutofit fontScale="90000"/>
          </a:bodyPr>
          <a:lstStyle/>
          <a:p>
            <a:r>
              <a:rPr lang="en-US" dirty="0"/>
              <a:t>Unicode vs. </a:t>
            </a:r>
            <a:br>
              <a:rPr lang="en-US" dirty="0"/>
            </a:br>
            <a:r>
              <a:rPr lang="en-US" dirty="0"/>
              <a:t>Transformation Formats</a:t>
            </a:r>
          </a:p>
        </p:txBody>
      </p:sp>
      <p:sp>
        <p:nvSpPr>
          <p:cNvPr id="3" name="Content Placeholder 2">
            <a:extLst>
              <a:ext uri="{FF2B5EF4-FFF2-40B4-BE49-F238E27FC236}">
                <a16:creationId xmlns:a16="http://schemas.microsoft.com/office/drawing/2014/main" id="{BC0607AF-EBF1-4359-33BC-5045E8BF58E2}"/>
              </a:ext>
            </a:extLst>
          </p:cNvPr>
          <p:cNvSpPr>
            <a:spLocks noGrp="1"/>
          </p:cNvSpPr>
          <p:nvPr>
            <p:ph idx="1"/>
          </p:nvPr>
        </p:nvSpPr>
        <p:spPr/>
        <p:txBody>
          <a:bodyPr/>
          <a:lstStyle/>
          <a:p>
            <a:r>
              <a:rPr lang="en-US" i="1" dirty="0"/>
              <a:t>Unicode</a:t>
            </a:r>
            <a:r>
              <a:rPr lang="en-US" dirty="0"/>
              <a:t> maps numbers (code points) to graphemes.</a:t>
            </a:r>
          </a:p>
          <a:p>
            <a:r>
              <a:rPr lang="en-US" dirty="0"/>
              <a:t>The first 128 code points correspond to U.S. ASCII.</a:t>
            </a:r>
          </a:p>
          <a:p>
            <a:r>
              <a:rPr lang="en-US" dirty="0"/>
              <a:t>The first 256 code points correspond to ISO-8859-1.</a:t>
            </a:r>
          </a:p>
          <a:p>
            <a:r>
              <a:rPr lang="en-US" dirty="0"/>
              <a:t>A </a:t>
            </a:r>
            <a:r>
              <a:rPr lang="en-US" i="1" dirty="0"/>
              <a:t>Unicode Transformation Format </a:t>
            </a:r>
            <a:r>
              <a:rPr lang="en-US" dirty="0"/>
              <a:t>describes how those numbers will be represented in computer storage.</a:t>
            </a:r>
          </a:p>
          <a:p>
            <a:endParaRPr lang="en-US" dirty="0"/>
          </a:p>
        </p:txBody>
      </p:sp>
    </p:spTree>
    <p:extLst>
      <p:ext uri="{BB962C8B-B14F-4D97-AF65-F5344CB8AC3E}">
        <p14:creationId xmlns:p14="http://schemas.microsoft.com/office/powerpoint/2010/main" val="27984583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a:t>16-Bit Unicode (UCS-2)</a:t>
            </a:r>
          </a:p>
        </p:txBody>
      </p:sp>
      <p:sp>
        <p:nvSpPr>
          <p:cNvPr id="30723" name="Rectangle 3"/>
          <p:cNvSpPr>
            <a:spLocks noGrp="1" noChangeArrowheads="1"/>
          </p:cNvSpPr>
          <p:nvPr>
            <p:ph idx="1"/>
          </p:nvPr>
        </p:nvSpPr>
        <p:spPr/>
        <p:txBody>
          <a:bodyPr>
            <a:normAutofit fontScale="92500" lnSpcReduction="10000"/>
          </a:bodyPr>
          <a:lstStyle/>
          <a:p>
            <a:pPr>
              <a:spcBef>
                <a:spcPts val="367"/>
              </a:spcBef>
            </a:pPr>
            <a:r>
              <a:rPr lang="en-US" sz="3200" dirty="0"/>
              <a:t>16 bits per character; 65,536 symbols (2</a:t>
            </a:r>
            <a:r>
              <a:rPr lang="en-US" sz="3200" b="1" baseline="30000" dirty="0"/>
              <a:t>16</a:t>
            </a:r>
            <a:r>
              <a:rPr lang="en-US" sz="3200" dirty="0"/>
              <a:t>)</a:t>
            </a:r>
          </a:p>
          <a:p>
            <a:pPr lvl="1">
              <a:spcBef>
                <a:spcPts val="367"/>
              </a:spcBef>
              <a:buFontTx/>
              <a:buChar char="•"/>
            </a:pPr>
            <a:r>
              <a:rPr lang="en-US" sz="3000" dirty="0"/>
              <a:t>Many alphabets</a:t>
            </a:r>
          </a:p>
          <a:p>
            <a:pPr lvl="1">
              <a:spcBef>
                <a:spcPts val="367"/>
              </a:spcBef>
              <a:buFontTx/>
              <a:buChar char="•"/>
            </a:pPr>
            <a:r>
              <a:rPr lang="en-US" sz="3000" dirty="0"/>
              <a:t>Many of the ideographs from non-alphabetic languages (but not all)</a:t>
            </a:r>
          </a:p>
          <a:p>
            <a:pPr lvl="1">
              <a:spcBef>
                <a:spcPts val="367"/>
              </a:spcBef>
              <a:buFontTx/>
              <a:buChar char="•"/>
            </a:pPr>
            <a:r>
              <a:rPr lang="en-US" sz="3000" dirty="0"/>
              <a:t>“Escape sequences” allowed a second double-byte, 32 bits.</a:t>
            </a:r>
          </a:p>
          <a:p>
            <a:pPr>
              <a:spcBef>
                <a:spcPts val="367"/>
              </a:spcBef>
            </a:pPr>
            <a:r>
              <a:rPr lang="en-US" sz="3200" dirty="0"/>
              <a:t>Still not enough symbols to cover fully the world’s languages!  </a:t>
            </a:r>
          </a:p>
          <a:p>
            <a:pPr>
              <a:spcBef>
                <a:spcPts val="367"/>
              </a:spcBef>
            </a:pPr>
            <a:r>
              <a:rPr lang="en-US" sz="3200" dirty="0"/>
              <a:t>And we need at least two bytes for every character.</a:t>
            </a:r>
          </a:p>
        </p:txBody>
      </p:sp>
    </p:spTree>
    <p:extLst>
      <p:ext uri="{BB962C8B-B14F-4D97-AF65-F5344CB8AC3E}">
        <p14:creationId xmlns:p14="http://schemas.microsoft.com/office/powerpoint/2010/main" val="554757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23">
                                            <p:txEl>
                                              <p:pRg st="4" end="4"/>
                                            </p:txEl>
                                          </p:spTgt>
                                        </p:tgtEl>
                                        <p:attrNameLst>
                                          <p:attrName>style.visibility</p:attrName>
                                        </p:attrNameLst>
                                      </p:cBhvr>
                                      <p:to>
                                        <p:strVal val="visible"/>
                                      </p:to>
                                    </p:set>
                                    <p:animEffect transition="in" filter="fade">
                                      <p:cBhvr>
                                        <p:cTn id="7" dur="500"/>
                                        <p:tgtEl>
                                          <p:spTgt spid="3072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723">
                                            <p:txEl>
                                              <p:pRg st="5" end="5"/>
                                            </p:txEl>
                                          </p:spTgt>
                                        </p:tgtEl>
                                        <p:attrNameLst>
                                          <p:attrName>style.visibility</p:attrName>
                                        </p:attrNameLst>
                                      </p:cBhvr>
                                      <p:to>
                                        <p:strVal val="visible"/>
                                      </p:to>
                                    </p:set>
                                    <p:animEffect transition="in" filter="fade">
                                      <p:cBhvr>
                                        <p:cTn id="12" dur="500"/>
                                        <p:tgtEl>
                                          <p:spTgt spid="3072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UCS-2: Nobody’s Happy</a:t>
            </a:r>
          </a:p>
        </p:txBody>
      </p:sp>
      <p:sp>
        <p:nvSpPr>
          <p:cNvPr id="3" name="Content Placeholder 2"/>
          <p:cNvSpPr>
            <a:spLocks noGrp="1"/>
          </p:cNvSpPr>
          <p:nvPr>
            <p:ph idx="1"/>
          </p:nvPr>
        </p:nvSpPr>
        <p:spPr>
          <a:xfrm>
            <a:off x="134647" y="1642868"/>
            <a:ext cx="8778240" cy="4526727"/>
          </a:xfrm>
        </p:spPr>
        <p:txBody>
          <a:bodyPr>
            <a:normAutofit fontScale="92500" lnSpcReduction="20000"/>
          </a:bodyPr>
          <a:lstStyle/>
          <a:p>
            <a:r>
              <a:rPr lang="en-US" sz="3200" dirty="0"/>
              <a:t>Actually, Americans (North and South) and most Europeans were mostly OK with UCS-2 because it handled their (living) languages easily.</a:t>
            </a:r>
          </a:p>
          <a:p>
            <a:r>
              <a:rPr lang="en-US" sz="3200" dirty="0"/>
              <a:t>Places like India and China; not so much.</a:t>
            </a:r>
          </a:p>
          <a:p>
            <a:r>
              <a:rPr lang="en-US" sz="3200" dirty="0"/>
              <a:t>So, we invent “planes:” </a:t>
            </a:r>
          </a:p>
          <a:p>
            <a:pPr lvl="1"/>
            <a:r>
              <a:rPr lang="en-US" sz="3000" dirty="0"/>
              <a:t>Basic Multilingual Plane (the original 16 bits)</a:t>
            </a:r>
          </a:p>
          <a:p>
            <a:pPr lvl="1"/>
            <a:r>
              <a:rPr lang="en-US" sz="3000" dirty="0"/>
              <a:t>A Supplemental Multilingual Plane</a:t>
            </a:r>
          </a:p>
          <a:p>
            <a:pPr lvl="1"/>
            <a:r>
              <a:rPr lang="en-US" sz="3000" dirty="0"/>
              <a:t>And 14 more!</a:t>
            </a:r>
          </a:p>
          <a:p>
            <a:r>
              <a:rPr lang="en-US" sz="3200" dirty="0"/>
              <a:t>Sounds like code pages, but each character has a distinct </a:t>
            </a:r>
            <a:r>
              <a:rPr lang="en-US" sz="3200" i="1" dirty="0"/>
              <a:t>code point </a:t>
            </a:r>
            <a:r>
              <a:rPr lang="en-US" sz="3200" dirty="0"/>
              <a:t>(number) of 20 bits.</a:t>
            </a:r>
          </a:p>
        </p:txBody>
      </p:sp>
    </p:spTree>
    <p:extLst>
      <p:ext uri="{BB962C8B-B14F-4D97-AF65-F5344CB8AC3E}">
        <p14:creationId xmlns:p14="http://schemas.microsoft.com/office/powerpoint/2010/main" val="21684991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Implementing Unicode: UTF-8</a:t>
            </a:r>
          </a:p>
        </p:txBody>
      </p:sp>
      <p:sp>
        <p:nvSpPr>
          <p:cNvPr id="3" name="Content Placeholder 2"/>
          <p:cNvSpPr>
            <a:spLocks noGrp="1"/>
          </p:cNvSpPr>
          <p:nvPr>
            <p:ph idx="1"/>
          </p:nvPr>
        </p:nvSpPr>
        <p:spPr>
          <a:xfrm>
            <a:off x="424040" y="1464255"/>
            <a:ext cx="8231610" cy="2500584"/>
          </a:xfrm>
        </p:spPr>
        <p:txBody>
          <a:bodyPr>
            <a:normAutofit/>
          </a:bodyPr>
          <a:lstStyle/>
          <a:p>
            <a:r>
              <a:rPr lang="en-US" sz="2800" i="1" dirty="0"/>
              <a:t>Idea:</a:t>
            </a:r>
            <a:r>
              <a:rPr lang="en-US" sz="2800" dirty="0"/>
              <a:t> I can encode ASCII (the first 128 characters of Unicode) in seven bits.</a:t>
            </a:r>
          </a:p>
          <a:p>
            <a:r>
              <a:rPr lang="en-US" sz="2800" dirty="0"/>
              <a:t>In an 8-bit byte, I can use that extra bit to say, “more is coming” and get a variable length code with “leading bytes” and “continuation bytes.”</a:t>
            </a:r>
          </a:p>
        </p:txBody>
      </p:sp>
      <p:graphicFrame>
        <p:nvGraphicFramePr>
          <p:cNvPr id="6" name="Table 5" descr="A table showing how the Unicode translation format 8 (UTF-8) is constructed."/>
          <p:cNvGraphicFramePr>
            <a:graphicFrameLocks noGrp="1"/>
          </p:cNvGraphicFramePr>
          <p:nvPr>
            <p:extLst>
              <p:ext uri="{D42A27DB-BD31-4B8C-83A1-F6EECF244321}">
                <p14:modId xmlns:p14="http://schemas.microsoft.com/office/powerpoint/2010/main" val="3487227102"/>
              </p:ext>
            </p:extLst>
          </p:nvPr>
        </p:nvGraphicFramePr>
        <p:xfrm>
          <a:off x="922440" y="3964839"/>
          <a:ext cx="7234809" cy="2149954"/>
        </p:xfrm>
        <a:graphic>
          <a:graphicData uri="http://schemas.openxmlformats.org/drawingml/2006/table">
            <a:tbl>
              <a:tblPr firstRow="1" bandRow="1">
                <a:tableStyleId>{EB344D84-9AFB-497E-A393-DC336BA19D2E}</a:tableStyleId>
              </a:tblPr>
              <a:tblGrid>
                <a:gridCol w="854393">
                  <a:extLst>
                    <a:ext uri="{9D8B030D-6E8A-4147-A177-3AD203B41FA5}">
                      <a16:colId xmlns:a16="http://schemas.microsoft.com/office/drawing/2014/main" val="20000"/>
                    </a:ext>
                  </a:extLst>
                </a:gridCol>
                <a:gridCol w="1557204">
                  <a:extLst>
                    <a:ext uri="{9D8B030D-6E8A-4147-A177-3AD203B41FA5}">
                      <a16:colId xmlns:a16="http://schemas.microsoft.com/office/drawing/2014/main" val="20001"/>
                    </a:ext>
                  </a:extLst>
                </a:gridCol>
                <a:gridCol w="1205803">
                  <a:extLst>
                    <a:ext uri="{9D8B030D-6E8A-4147-A177-3AD203B41FA5}">
                      <a16:colId xmlns:a16="http://schemas.microsoft.com/office/drawing/2014/main" val="20002"/>
                    </a:ext>
                  </a:extLst>
                </a:gridCol>
                <a:gridCol w="1205803">
                  <a:extLst>
                    <a:ext uri="{9D8B030D-6E8A-4147-A177-3AD203B41FA5}">
                      <a16:colId xmlns:a16="http://schemas.microsoft.com/office/drawing/2014/main" val="20003"/>
                    </a:ext>
                  </a:extLst>
                </a:gridCol>
                <a:gridCol w="1205803">
                  <a:extLst>
                    <a:ext uri="{9D8B030D-6E8A-4147-A177-3AD203B41FA5}">
                      <a16:colId xmlns:a16="http://schemas.microsoft.com/office/drawing/2014/main" val="20004"/>
                    </a:ext>
                  </a:extLst>
                </a:gridCol>
                <a:gridCol w="1205803">
                  <a:extLst>
                    <a:ext uri="{9D8B030D-6E8A-4147-A177-3AD203B41FA5}">
                      <a16:colId xmlns:a16="http://schemas.microsoft.com/office/drawing/2014/main" val="20005"/>
                    </a:ext>
                  </a:extLst>
                </a:gridCol>
              </a:tblGrid>
              <a:tr h="647571">
                <a:tc>
                  <a:txBody>
                    <a:bodyPr/>
                    <a:lstStyle/>
                    <a:p>
                      <a:pPr algn="ctr"/>
                      <a:r>
                        <a:rPr lang="en-US" sz="1900" dirty="0">
                          <a:solidFill>
                            <a:schemeClr val="tx1"/>
                          </a:solidFill>
                        </a:rPr>
                        <a:t>Bits</a:t>
                      </a:r>
                      <a:endParaRPr lang="en-US" sz="1900" b="1" dirty="0">
                        <a:solidFill>
                          <a:schemeClr val="tx1"/>
                        </a:solidFill>
                      </a:endParaRPr>
                    </a:p>
                  </a:txBody>
                  <a:tcPr marL="82101" marR="82101" marT="38005" marB="38005" anchor="ctr">
                    <a:solidFill>
                      <a:srgbClr val="FFC000"/>
                    </a:solidFill>
                  </a:tcPr>
                </a:tc>
                <a:tc>
                  <a:txBody>
                    <a:bodyPr/>
                    <a:lstStyle/>
                    <a:p>
                      <a:pPr algn="ctr"/>
                      <a:r>
                        <a:rPr lang="en-US" sz="1900" dirty="0">
                          <a:solidFill>
                            <a:schemeClr val="tx1"/>
                          </a:solidFill>
                        </a:rPr>
                        <a:t>Last code point</a:t>
                      </a:r>
                      <a:endParaRPr lang="en-US" sz="1900" b="1" dirty="0">
                        <a:solidFill>
                          <a:schemeClr val="tx1"/>
                        </a:solidFill>
                      </a:endParaRPr>
                    </a:p>
                  </a:txBody>
                  <a:tcPr marL="82101" marR="82101" marT="38005" marB="38005" anchor="ctr">
                    <a:solidFill>
                      <a:srgbClr val="FFC000"/>
                    </a:solidFill>
                  </a:tcPr>
                </a:tc>
                <a:tc>
                  <a:txBody>
                    <a:bodyPr/>
                    <a:lstStyle/>
                    <a:p>
                      <a:pPr algn="ctr"/>
                      <a:r>
                        <a:rPr lang="en-US" sz="1900" dirty="0">
                          <a:solidFill>
                            <a:schemeClr val="tx1"/>
                          </a:solidFill>
                        </a:rPr>
                        <a:t>Leading</a:t>
                      </a:r>
                      <a:br>
                        <a:rPr lang="en-US" sz="1900" dirty="0">
                          <a:solidFill>
                            <a:schemeClr val="tx1"/>
                          </a:solidFill>
                        </a:rPr>
                      </a:br>
                      <a:r>
                        <a:rPr lang="en-US" sz="1900" dirty="0">
                          <a:solidFill>
                            <a:schemeClr val="tx1"/>
                          </a:solidFill>
                        </a:rPr>
                        <a:t>Byte</a:t>
                      </a:r>
                      <a:endParaRPr lang="en-US" sz="1900" b="1" dirty="0">
                        <a:solidFill>
                          <a:schemeClr val="tx1"/>
                        </a:solidFill>
                      </a:endParaRPr>
                    </a:p>
                  </a:txBody>
                  <a:tcPr marL="82101" marR="82101" marT="38005" marB="38005" anchor="ctr">
                    <a:solidFill>
                      <a:srgbClr val="FFC000"/>
                    </a:solidFill>
                  </a:tcPr>
                </a:tc>
                <a:tc>
                  <a:txBody>
                    <a:bodyPr/>
                    <a:lstStyle/>
                    <a:p>
                      <a:pPr algn="ctr"/>
                      <a:r>
                        <a:rPr lang="en-US" sz="1900" dirty="0">
                          <a:solidFill>
                            <a:schemeClr val="tx1"/>
                          </a:solidFill>
                        </a:rPr>
                        <a:t>Byte 2</a:t>
                      </a:r>
                      <a:endParaRPr lang="en-US" sz="1900" b="1" dirty="0">
                        <a:solidFill>
                          <a:schemeClr val="tx1"/>
                        </a:solidFill>
                      </a:endParaRPr>
                    </a:p>
                  </a:txBody>
                  <a:tcPr marL="82101" marR="82101" marT="38005" marB="38005" anchor="ctr">
                    <a:solidFill>
                      <a:srgbClr val="FFC000"/>
                    </a:solidFill>
                  </a:tcPr>
                </a:tc>
                <a:tc>
                  <a:txBody>
                    <a:bodyPr/>
                    <a:lstStyle/>
                    <a:p>
                      <a:pPr algn="ctr"/>
                      <a:r>
                        <a:rPr lang="en-US" sz="1900" dirty="0">
                          <a:solidFill>
                            <a:schemeClr val="tx1"/>
                          </a:solidFill>
                        </a:rPr>
                        <a:t>Byte 3</a:t>
                      </a:r>
                      <a:endParaRPr lang="en-US" sz="1900" b="1" dirty="0">
                        <a:solidFill>
                          <a:schemeClr val="tx1"/>
                        </a:solidFill>
                      </a:endParaRPr>
                    </a:p>
                  </a:txBody>
                  <a:tcPr marL="82101" marR="82101" marT="38005" marB="38005" anchor="ctr">
                    <a:solidFill>
                      <a:srgbClr val="FFC000"/>
                    </a:solidFill>
                  </a:tcPr>
                </a:tc>
                <a:tc>
                  <a:txBody>
                    <a:bodyPr/>
                    <a:lstStyle/>
                    <a:p>
                      <a:pPr algn="ctr"/>
                      <a:r>
                        <a:rPr lang="en-US" sz="1900" dirty="0">
                          <a:solidFill>
                            <a:schemeClr val="tx1"/>
                          </a:solidFill>
                        </a:rPr>
                        <a:t>Byte 4</a:t>
                      </a:r>
                      <a:endParaRPr lang="en-US" sz="1900" b="1" dirty="0">
                        <a:solidFill>
                          <a:schemeClr val="tx1"/>
                        </a:solidFill>
                      </a:endParaRPr>
                    </a:p>
                  </a:txBody>
                  <a:tcPr marL="82101" marR="82101" marT="38005" marB="38005" anchor="ctr">
                    <a:solidFill>
                      <a:srgbClr val="FFC000"/>
                    </a:solidFill>
                  </a:tcPr>
                </a:tc>
                <a:extLst>
                  <a:ext uri="{0D108BD9-81ED-4DB2-BD59-A6C34878D82A}">
                    <a16:rowId xmlns:a16="http://schemas.microsoft.com/office/drawing/2014/main" val="10000"/>
                  </a:ext>
                </a:extLst>
              </a:tr>
              <a:tr h="373706">
                <a:tc>
                  <a:txBody>
                    <a:bodyPr/>
                    <a:lstStyle/>
                    <a:p>
                      <a:pPr algn="ctr"/>
                      <a:r>
                        <a:rPr lang="en-US" sz="1900" dirty="0"/>
                        <a:t>  7</a:t>
                      </a:r>
                      <a:endParaRPr lang="en-US" sz="1900" b="1" dirty="0"/>
                    </a:p>
                  </a:txBody>
                  <a:tcPr marL="82101" marR="82101" marT="38005" marB="38005" anchor="ctr"/>
                </a:tc>
                <a:tc>
                  <a:txBody>
                    <a:bodyPr/>
                    <a:lstStyle/>
                    <a:p>
                      <a:r>
                        <a:rPr lang="en-US" sz="1900" dirty="0"/>
                        <a:t>U+007F</a:t>
                      </a:r>
                      <a:endParaRPr lang="en-US" sz="1900" b="1" dirty="0"/>
                    </a:p>
                  </a:txBody>
                  <a:tcPr marL="82101" marR="82101" marT="38005" marB="38005" anchor="ctr"/>
                </a:tc>
                <a:tc>
                  <a:txBody>
                    <a:bodyPr/>
                    <a:lstStyle/>
                    <a:p>
                      <a:r>
                        <a:rPr lang="en-US" sz="1900" dirty="0"/>
                        <a:t>0xxxxxxx</a:t>
                      </a:r>
                      <a:endParaRPr lang="en-US" sz="1900" b="1" dirty="0"/>
                    </a:p>
                  </a:txBody>
                  <a:tcPr marL="82101" marR="82101" marT="38005" marB="38005" anchor="ctr"/>
                </a:tc>
                <a:tc>
                  <a:txBody>
                    <a:bodyPr/>
                    <a:lstStyle/>
                    <a:p>
                      <a:endParaRPr lang="en-US" sz="1900" b="1" dirty="0"/>
                    </a:p>
                  </a:txBody>
                  <a:tcPr marL="82101" marR="82101" marT="38005" marB="38005"/>
                </a:tc>
                <a:tc>
                  <a:txBody>
                    <a:bodyPr/>
                    <a:lstStyle/>
                    <a:p>
                      <a:endParaRPr lang="en-US" sz="1900" b="1" dirty="0"/>
                    </a:p>
                  </a:txBody>
                  <a:tcPr marL="82101" marR="82101" marT="38005" marB="38005"/>
                </a:tc>
                <a:tc>
                  <a:txBody>
                    <a:bodyPr/>
                    <a:lstStyle/>
                    <a:p>
                      <a:endParaRPr lang="en-US" sz="1900" b="1"/>
                    </a:p>
                  </a:txBody>
                  <a:tcPr marL="82101" marR="82101" marT="38005" marB="38005"/>
                </a:tc>
                <a:extLst>
                  <a:ext uri="{0D108BD9-81ED-4DB2-BD59-A6C34878D82A}">
                    <a16:rowId xmlns:a16="http://schemas.microsoft.com/office/drawing/2014/main" val="10001"/>
                  </a:ext>
                </a:extLst>
              </a:tr>
              <a:tr h="373706">
                <a:tc>
                  <a:txBody>
                    <a:bodyPr/>
                    <a:lstStyle/>
                    <a:p>
                      <a:pPr algn="ctr"/>
                      <a:r>
                        <a:rPr lang="en-US" sz="1900" dirty="0"/>
                        <a:t>11</a:t>
                      </a:r>
                      <a:endParaRPr lang="en-US" sz="1900" b="1" dirty="0"/>
                    </a:p>
                  </a:txBody>
                  <a:tcPr marL="82101" marR="82101" marT="38005" marB="38005" anchor="ctr"/>
                </a:tc>
                <a:tc>
                  <a:txBody>
                    <a:bodyPr/>
                    <a:lstStyle/>
                    <a:p>
                      <a:r>
                        <a:rPr lang="en-US" sz="1900" dirty="0"/>
                        <a:t>U+07FF</a:t>
                      </a:r>
                      <a:endParaRPr lang="en-US" sz="1900" b="1" dirty="0"/>
                    </a:p>
                  </a:txBody>
                  <a:tcPr marL="82101" marR="82101" marT="38005" marB="38005" anchor="ctr"/>
                </a:tc>
                <a:tc>
                  <a:txBody>
                    <a:bodyPr/>
                    <a:lstStyle/>
                    <a:p>
                      <a:r>
                        <a:rPr lang="en-US" sz="1900"/>
                        <a:t>110xxxxx</a:t>
                      </a:r>
                      <a:endParaRPr lang="en-US" sz="1900" b="1"/>
                    </a:p>
                  </a:txBody>
                  <a:tcPr marL="82101" marR="82101" marT="38005" marB="38005" anchor="ctr"/>
                </a:tc>
                <a:tc>
                  <a:txBody>
                    <a:bodyPr/>
                    <a:lstStyle/>
                    <a:p>
                      <a:r>
                        <a:rPr lang="en-US" sz="1900"/>
                        <a:t>10xxxxxx</a:t>
                      </a:r>
                      <a:endParaRPr lang="en-US" sz="1900" b="1"/>
                    </a:p>
                  </a:txBody>
                  <a:tcPr marL="82101" marR="82101" marT="38005" marB="38005" anchor="ctr"/>
                </a:tc>
                <a:tc>
                  <a:txBody>
                    <a:bodyPr/>
                    <a:lstStyle/>
                    <a:p>
                      <a:endParaRPr lang="en-US" sz="1900" b="1"/>
                    </a:p>
                  </a:txBody>
                  <a:tcPr marL="82101" marR="82101" marT="38005" marB="38005"/>
                </a:tc>
                <a:tc>
                  <a:txBody>
                    <a:bodyPr/>
                    <a:lstStyle/>
                    <a:p>
                      <a:endParaRPr lang="en-US" sz="1900" b="1"/>
                    </a:p>
                  </a:txBody>
                  <a:tcPr marL="82101" marR="82101" marT="38005" marB="38005"/>
                </a:tc>
                <a:extLst>
                  <a:ext uri="{0D108BD9-81ED-4DB2-BD59-A6C34878D82A}">
                    <a16:rowId xmlns:a16="http://schemas.microsoft.com/office/drawing/2014/main" val="10002"/>
                  </a:ext>
                </a:extLst>
              </a:tr>
              <a:tr h="373706">
                <a:tc>
                  <a:txBody>
                    <a:bodyPr/>
                    <a:lstStyle/>
                    <a:p>
                      <a:pPr algn="ctr"/>
                      <a:r>
                        <a:rPr lang="en-US" sz="1900" dirty="0"/>
                        <a:t>16</a:t>
                      </a:r>
                      <a:endParaRPr lang="en-US" sz="1900" b="1" dirty="0"/>
                    </a:p>
                  </a:txBody>
                  <a:tcPr marL="82101" marR="82101" marT="38005" marB="38005" anchor="ctr"/>
                </a:tc>
                <a:tc>
                  <a:txBody>
                    <a:bodyPr/>
                    <a:lstStyle/>
                    <a:p>
                      <a:r>
                        <a:rPr lang="en-US" sz="1900" dirty="0"/>
                        <a:t>U+FFFF</a:t>
                      </a:r>
                      <a:endParaRPr lang="en-US" sz="1900" b="1" dirty="0"/>
                    </a:p>
                  </a:txBody>
                  <a:tcPr marL="82101" marR="82101" marT="38005" marB="38005" anchor="ctr"/>
                </a:tc>
                <a:tc>
                  <a:txBody>
                    <a:bodyPr/>
                    <a:lstStyle/>
                    <a:p>
                      <a:r>
                        <a:rPr lang="en-US" sz="1900" dirty="0"/>
                        <a:t>1110xxxx</a:t>
                      </a:r>
                      <a:endParaRPr lang="en-US" sz="1900" b="1" dirty="0"/>
                    </a:p>
                  </a:txBody>
                  <a:tcPr marL="82101" marR="82101" marT="38005" marB="38005" anchor="ctr"/>
                </a:tc>
                <a:tc>
                  <a:txBody>
                    <a:bodyPr/>
                    <a:lstStyle/>
                    <a:p>
                      <a:r>
                        <a:rPr lang="en-US" sz="1900"/>
                        <a:t>10xxxxxx</a:t>
                      </a:r>
                      <a:endParaRPr lang="en-US" sz="1900" b="1"/>
                    </a:p>
                  </a:txBody>
                  <a:tcPr marL="82101" marR="82101" marT="38005" marB="38005" anchor="ctr"/>
                </a:tc>
                <a:tc>
                  <a:txBody>
                    <a:bodyPr/>
                    <a:lstStyle/>
                    <a:p>
                      <a:r>
                        <a:rPr lang="en-US" sz="1900"/>
                        <a:t>10xxxxxx</a:t>
                      </a:r>
                      <a:endParaRPr lang="en-US" sz="1900" b="1"/>
                    </a:p>
                  </a:txBody>
                  <a:tcPr marL="82101" marR="82101" marT="38005" marB="38005" anchor="ctr"/>
                </a:tc>
                <a:tc>
                  <a:txBody>
                    <a:bodyPr/>
                    <a:lstStyle/>
                    <a:p>
                      <a:endParaRPr lang="en-US" sz="1900" b="1"/>
                    </a:p>
                  </a:txBody>
                  <a:tcPr marL="82101" marR="82101" marT="38005" marB="38005"/>
                </a:tc>
                <a:extLst>
                  <a:ext uri="{0D108BD9-81ED-4DB2-BD59-A6C34878D82A}">
                    <a16:rowId xmlns:a16="http://schemas.microsoft.com/office/drawing/2014/main" val="10003"/>
                  </a:ext>
                </a:extLst>
              </a:tr>
              <a:tr h="373706">
                <a:tc>
                  <a:txBody>
                    <a:bodyPr/>
                    <a:lstStyle/>
                    <a:p>
                      <a:pPr algn="ctr"/>
                      <a:r>
                        <a:rPr lang="en-US" sz="1900" dirty="0"/>
                        <a:t>21</a:t>
                      </a:r>
                      <a:endParaRPr lang="en-US" sz="1900" b="1" dirty="0"/>
                    </a:p>
                  </a:txBody>
                  <a:tcPr marL="82101" marR="82101" marT="38005" marB="38005" anchor="ctr"/>
                </a:tc>
                <a:tc>
                  <a:txBody>
                    <a:bodyPr/>
                    <a:lstStyle/>
                    <a:p>
                      <a:r>
                        <a:rPr lang="en-US" sz="1900" dirty="0"/>
                        <a:t>U+10FFFF</a:t>
                      </a:r>
                      <a:endParaRPr lang="en-US" sz="1900" b="1" dirty="0"/>
                    </a:p>
                  </a:txBody>
                  <a:tcPr marL="82101" marR="82101" marT="38005" marB="38005" anchor="ctr"/>
                </a:tc>
                <a:tc>
                  <a:txBody>
                    <a:bodyPr/>
                    <a:lstStyle/>
                    <a:p>
                      <a:r>
                        <a:rPr lang="en-US" sz="1900" dirty="0"/>
                        <a:t>11110xxx</a:t>
                      </a:r>
                      <a:endParaRPr lang="en-US" sz="1900" b="1" dirty="0"/>
                    </a:p>
                  </a:txBody>
                  <a:tcPr marL="82101" marR="82101" marT="38005" marB="38005" anchor="ctr"/>
                </a:tc>
                <a:tc>
                  <a:txBody>
                    <a:bodyPr/>
                    <a:lstStyle/>
                    <a:p>
                      <a:r>
                        <a:rPr lang="en-US" sz="1900"/>
                        <a:t>10xxxxxx</a:t>
                      </a:r>
                      <a:endParaRPr lang="en-US" sz="1900" b="1"/>
                    </a:p>
                  </a:txBody>
                  <a:tcPr marL="82101" marR="82101" marT="38005" marB="38005" anchor="ctr"/>
                </a:tc>
                <a:tc>
                  <a:txBody>
                    <a:bodyPr/>
                    <a:lstStyle/>
                    <a:p>
                      <a:r>
                        <a:rPr lang="en-US" sz="1900" dirty="0"/>
                        <a:t>10xxxxxx</a:t>
                      </a:r>
                      <a:endParaRPr lang="en-US" sz="1900" b="1" dirty="0"/>
                    </a:p>
                  </a:txBody>
                  <a:tcPr marL="82101" marR="82101" marT="38005" marB="38005" anchor="ctr"/>
                </a:tc>
                <a:tc>
                  <a:txBody>
                    <a:bodyPr/>
                    <a:lstStyle/>
                    <a:p>
                      <a:r>
                        <a:rPr lang="en-US" sz="1900" dirty="0"/>
                        <a:t>10xxxxxx</a:t>
                      </a:r>
                      <a:endParaRPr lang="en-US" sz="1900" b="1" dirty="0"/>
                    </a:p>
                  </a:txBody>
                  <a:tcPr marL="82101" marR="82101" marT="38005" marB="38005"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6960364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Advantages of UTF-8</a:t>
            </a:r>
          </a:p>
        </p:txBody>
      </p:sp>
      <p:sp>
        <p:nvSpPr>
          <p:cNvPr id="3" name="Content Placeholder 2"/>
          <p:cNvSpPr>
            <a:spLocks noGrp="1"/>
          </p:cNvSpPr>
          <p:nvPr>
            <p:ph idx="1"/>
          </p:nvPr>
        </p:nvSpPr>
        <p:spPr>
          <a:xfrm>
            <a:off x="231111" y="1642868"/>
            <a:ext cx="8681776" cy="4526727"/>
          </a:xfrm>
        </p:spPr>
        <p:txBody>
          <a:bodyPr>
            <a:normAutofit fontScale="92500" lnSpcReduction="20000"/>
          </a:bodyPr>
          <a:lstStyle/>
          <a:p>
            <a:pPr>
              <a:spcBef>
                <a:spcPts val="734"/>
              </a:spcBef>
            </a:pPr>
            <a:r>
              <a:rPr lang="en-US" dirty="0"/>
              <a:t>All 2</a:t>
            </a:r>
            <a:r>
              <a:rPr lang="en-US" baseline="30000" dirty="0"/>
              <a:t>20</a:t>
            </a:r>
            <a:r>
              <a:rPr lang="en-US" dirty="0"/>
              <a:t> (over a million) Unicode characters can be represented.</a:t>
            </a:r>
          </a:p>
          <a:p>
            <a:pPr>
              <a:spcBef>
                <a:spcPts val="734"/>
              </a:spcBef>
            </a:pPr>
            <a:r>
              <a:rPr lang="en-US" dirty="0"/>
              <a:t>Frequently used characters take one or two bytes.</a:t>
            </a:r>
          </a:p>
          <a:p>
            <a:pPr>
              <a:spcBef>
                <a:spcPts val="734"/>
              </a:spcBef>
            </a:pPr>
            <a:r>
              <a:rPr lang="en-US" dirty="0"/>
              <a:t>It is self-synchronizing:</a:t>
            </a:r>
          </a:p>
          <a:p>
            <a:pPr lvl="1">
              <a:spcBef>
                <a:spcPts val="734"/>
              </a:spcBef>
            </a:pPr>
            <a:r>
              <a:rPr lang="en-US" sz="2600" dirty="0"/>
              <a:t>The leading byte starts with zero, 110, 1110, or 11110. where the number of ones indicates the total number of bytes.</a:t>
            </a:r>
          </a:p>
          <a:p>
            <a:pPr lvl="1">
              <a:spcBef>
                <a:spcPts val="734"/>
              </a:spcBef>
            </a:pPr>
            <a:r>
              <a:rPr lang="en-US" sz="2600" dirty="0"/>
              <a:t>Continuation bytes always start with 10; leading bytes never do.</a:t>
            </a:r>
          </a:p>
          <a:p>
            <a:pPr>
              <a:spcBef>
                <a:spcPts val="734"/>
              </a:spcBef>
            </a:pPr>
            <a:r>
              <a:rPr lang="en-US" dirty="0"/>
              <a:t>It is easy to recognize UTF-8 strings.</a:t>
            </a:r>
          </a:p>
          <a:p>
            <a:pPr>
              <a:spcBef>
                <a:spcPts val="734"/>
              </a:spcBef>
            </a:pPr>
            <a:r>
              <a:rPr lang="en-US" dirty="0"/>
              <a:t>Multiple alphabets in one document? Easy!</a:t>
            </a:r>
          </a:p>
        </p:txBody>
      </p:sp>
    </p:spTree>
    <p:extLst>
      <p:ext uri="{BB962C8B-B14F-4D97-AF65-F5344CB8AC3E}">
        <p14:creationId xmlns:p14="http://schemas.microsoft.com/office/powerpoint/2010/main" val="3310381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Problems with UTF-8</a:t>
            </a:r>
          </a:p>
        </p:txBody>
      </p:sp>
      <p:sp>
        <p:nvSpPr>
          <p:cNvPr id="3" name="Content Placeholder 2"/>
          <p:cNvSpPr>
            <a:spLocks noGrp="1"/>
          </p:cNvSpPr>
          <p:nvPr>
            <p:ph idx="1"/>
          </p:nvPr>
        </p:nvSpPr>
        <p:spPr>
          <a:xfrm>
            <a:off x="520504" y="1553562"/>
            <a:ext cx="8392383" cy="4526727"/>
          </a:xfrm>
        </p:spPr>
        <p:txBody>
          <a:bodyPr>
            <a:normAutofit/>
          </a:bodyPr>
          <a:lstStyle/>
          <a:p>
            <a:r>
              <a:rPr lang="en-US" dirty="0"/>
              <a:t>It’s hard to find the </a:t>
            </a:r>
            <a:r>
              <a:rPr lang="en-US" i="1" dirty="0"/>
              <a:t>n</a:t>
            </a:r>
            <a:r>
              <a:rPr lang="en-US" dirty="0"/>
              <a:t>th character in a string.</a:t>
            </a:r>
          </a:p>
          <a:p>
            <a:r>
              <a:rPr lang="en-US" dirty="0"/>
              <a:t>Microsoft standardized on UCS-2 (double byte </a:t>
            </a:r>
            <a:r>
              <a:rPr lang="en-US" sz="2900" dirty="0"/>
              <a:t>Unicode</a:t>
            </a:r>
            <a:r>
              <a:rPr lang="en-US" dirty="0"/>
              <a:t>) early on.  (UTF-8 options were available beginning with Windows XP.)</a:t>
            </a:r>
          </a:p>
          <a:p>
            <a:r>
              <a:rPr lang="en-US" dirty="0"/>
              <a:t>The Indians and Chinese are still not happy; it can take as many as four bytes to encode a character.  (And there are a </a:t>
            </a:r>
            <a:r>
              <a:rPr lang="en-US" i="1" dirty="0"/>
              <a:t>lot</a:t>
            </a:r>
            <a:r>
              <a:rPr lang="en-US" dirty="0"/>
              <a:t> of Indians and Chinese.)</a:t>
            </a:r>
          </a:p>
        </p:txBody>
      </p:sp>
    </p:spTree>
    <p:extLst>
      <p:ext uri="{BB962C8B-B14F-4D97-AF65-F5344CB8AC3E}">
        <p14:creationId xmlns:p14="http://schemas.microsoft.com/office/powerpoint/2010/main" val="25291766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normAutofit fontScale="90000"/>
          </a:bodyPr>
          <a:lstStyle/>
          <a:p>
            <a:r>
              <a:rPr lang="en-US"/>
              <a:t>How Does The Computer Know?</a:t>
            </a:r>
          </a:p>
        </p:txBody>
      </p:sp>
      <p:sp>
        <p:nvSpPr>
          <p:cNvPr id="60419" name="Rectangle 3"/>
          <p:cNvSpPr>
            <a:spLocks noGrp="1" noChangeArrowheads="1"/>
          </p:cNvSpPr>
          <p:nvPr>
            <p:ph idx="1"/>
          </p:nvPr>
        </p:nvSpPr>
        <p:spPr/>
        <p:txBody>
          <a:bodyPr>
            <a:normAutofit/>
          </a:bodyPr>
          <a:lstStyle/>
          <a:p>
            <a:r>
              <a:rPr lang="en-US" dirty="0"/>
              <a:t>Using ASCII, the letter A is  01000001</a:t>
            </a:r>
          </a:p>
          <a:p>
            <a:r>
              <a:rPr lang="en-US" dirty="0"/>
              <a:t>Also, 01000001</a:t>
            </a:r>
            <a:r>
              <a:rPr lang="en-US" b="1" baseline="-18000" dirty="0"/>
              <a:t>2  </a:t>
            </a:r>
            <a:r>
              <a:rPr lang="en-US" b="1" dirty="0"/>
              <a:t>= </a:t>
            </a:r>
            <a:r>
              <a:rPr lang="en-US" dirty="0"/>
              <a:t>65</a:t>
            </a:r>
            <a:r>
              <a:rPr lang="en-US" b="1" baseline="-18000" dirty="0"/>
              <a:t>10</a:t>
            </a:r>
            <a:br>
              <a:rPr lang="en-US" dirty="0">
                <a:solidFill>
                  <a:schemeClr val="accent2">
                    <a:lumMod val="50000"/>
                  </a:schemeClr>
                </a:solidFill>
              </a:rPr>
            </a:br>
            <a:endParaRPr lang="en-US" dirty="0">
              <a:solidFill>
                <a:schemeClr val="accent2">
                  <a:lumMod val="50000"/>
                </a:schemeClr>
              </a:solidFill>
            </a:endParaRPr>
          </a:p>
          <a:p>
            <a:r>
              <a:rPr lang="en-US" dirty="0"/>
              <a:t>How does the computer know whether it’s an A or a 65?</a:t>
            </a:r>
            <a:br>
              <a:rPr lang="en-US" dirty="0"/>
            </a:br>
            <a:endParaRPr lang="en-US" sz="1800" dirty="0"/>
          </a:p>
          <a:p>
            <a:r>
              <a:rPr lang="en-US" b="1" dirty="0"/>
              <a:t>Context!</a:t>
            </a:r>
            <a:r>
              <a:rPr lang="en-US" dirty="0"/>
              <a:t>  The </a:t>
            </a:r>
            <a:r>
              <a:rPr lang="en-US" i="1" dirty="0"/>
              <a:t>programmer</a:t>
            </a:r>
            <a:r>
              <a:rPr lang="en-US" dirty="0"/>
              <a:t> must keep track of whether the binary data represent letters, numbers, or something else.</a:t>
            </a:r>
          </a:p>
        </p:txBody>
      </p:sp>
    </p:spTree>
    <p:extLst>
      <p:ext uri="{BB962C8B-B14F-4D97-AF65-F5344CB8AC3E}">
        <p14:creationId xmlns:p14="http://schemas.microsoft.com/office/powerpoint/2010/main" val="202577709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0419">
                                            <p:txEl>
                                              <p:pRg st="2" end="2"/>
                                            </p:txEl>
                                          </p:spTgt>
                                        </p:tgtEl>
                                        <p:attrNameLst>
                                          <p:attrName>style.visibility</p:attrName>
                                        </p:attrNameLst>
                                      </p:cBhvr>
                                      <p:to>
                                        <p:strVal val="visible"/>
                                      </p:to>
                                    </p:set>
                                    <p:animEffect transition="in" filter="fade">
                                      <p:cBhvr>
                                        <p:cTn id="7" dur="500"/>
                                        <p:tgtEl>
                                          <p:spTgt spid="60419">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0419">
                                            <p:txEl>
                                              <p:pRg st="3" end="3"/>
                                            </p:txEl>
                                          </p:spTgt>
                                        </p:tgtEl>
                                        <p:attrNameLst>
                                          <p:attrName>style.visibility</p:attrName>
                                        </p:attrNameLst>
                                      </p:cBhvr>
                                      <p:to>
                                        <p:strVal val="visible"/>
                                      </p:to>
                                    </p:set>
                                    <p:animEffect transition="in" filter="fade">
                                      <p:cBhvr>
                                        <p:cTn id="12" dur="500"/>
                                        <p:tgtEl>
                                          <p:spTgt spid="604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a:t>Context</a:t>
            </a:r>
          </a:p>
        </p:txBody>
      </p:sp>
      <p:sp>
        <p:nvSpPr>
          <p:cNvPr id="61443" name="Rectangle 3"/>
          <p:cNvSpPr>
            <a:spLocks noGrp="1" noChangeArrowheads="1"/>
          </p:cNvSpPr>
          <p:nvPr>
            <p:ph idx="1"/>
          </p:nvPr>
        </p:nvSpPr>
        <p:spPr>
          <a:xfrm>
            <a:off x="457201" y="1671540"/>
            <a:ext cx="8229601" cy="4525963"/>
          </a:xfrm>
        </p:spPr>
        <p:txBody>
          <a:bodyPr>
            <a:noAutofit/>
          </a:bodyPr>
          <a:lstStyle/>
          <a:p>
            <a:pPr marL="0" indent="0">
              <a:buNone/>
            </a:pPr>
            <a:r>
              <a:rPr lang="en-US" dirty="0"/>
              <a:t>This is not as hard as it sounds.</a:t>
            </a:r>
          </a:p>
          <a:p>
            <a:r>
              <a:rPr lang="en-US" dirty="0"/>
              <a:t>Keyboard data:	Encoded symbols</a:t>
            </a:r>
          </a:p>
          <a:p>
            <a:r>
              <a:rPr lang="en-US" dirty="0"/>
              <a:t>Scanner data:		Images</a:t>
            </a:r>
          </a:p>
          <a:p>
            <a:r>
              <a:rPr lang="en-US" dirty="0"/>
              <a:t>Microphone data:	Sounds</a:t>
            </a:r>
            <a:br>
              <a:rPr lang="en-US" dirty="0"/>
            </a:br>
            <a:r>
              <a:rPr lang="en-US" dirty="0"/>
              <a:t>And so on...</a:t>
            </a:r>
          </a:p>
          <a:p>
            <a:r>
              <a:rPr lang="en-US" dirty="0"/>
              <a:t>In languages like Java the programmer establishes context by declaring the data type of each data item.</a:t>
            </a:r>
          </a:p>
        </p:txBody>
      </p:sp>
    </p:spTree>
    <p:extLst>
      <p:ext uri="{BB962C8B-B14F-4D97-AF65-F5344CB8AC3E}">
        <p14:creationId xmlns:p14="http://schemas.microsoft.com/office/powerpoint/2010/main" val="17167442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43">
                                            <p:txEl>
                                              <p:pRg st="4" end="4"/>
                                            </p:txEl>
                                          </p:spTgt>
                                        </p:tgtEl>
                                        <p:attrNameLst>
                                          <p:attrName>style.visibility</p:attrName>
                                        </p:attrNameLst>
                                      </p:cBhvr>
                                      <p:to>
                                        <p:strVal val="visible"/>
                                      </p:to>
                                    </p:set>
                                    <p:animEffect transition="in" filter="fade">
                                      <p:cBhvr>
                                        <p:cTn id="7" dur="500"/>
                                        <p:tgtEl>
                                          <p:spTgt spid="614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t>Data Input</a:t>
            </a:r>
          </a:p>
        </p:txBody>
      </p:sp>
      <p:grpSp>
        <p:nvGrpSpPr>
          <p:cNvPr id="16387" name="Group 5" descr="A box containing a meaningless string of ones and zeroes representing the internal or computer form of the music."/>
          <p:cNvGrpSpPr>
            <a:grpSpLocks/>
          </p:cNvGrpSpPr>
          <p:nvPr/>
        </p:nvGrpSpPr>
        <p:grpSpPr bwMode="auto">
          <a:xfrm>
            <a:off x="5884315" y="2589890"/>
            <a:ext cx="1832819" cy="1250292"/>
            <a:chOff x="2640" y="1392"/>
            <a:chExt cx="912" cy="672"/>
          </a:xfrm>
        </p:grpSpPr>
        <p:sp>
          <p:nvSpPr>
            <p:cNvPr id="16397" name="Rectangle 3"/>
            <p:cNvSpPr>
              <a:spLocks noChangeArrowheads="1"/>
            </p:cNvSpPr>
            <p:nvPr/>
          </p:nvSpPr>
          <p:spPr bwMode="auto">
            <a:xfrm>
              <a:off x="2640" y="1392"/>
              <a:ext cx="912" cy="672"/>
            </a:xfrm>
            <a:prstGeom prst="rect">
              <a:avLst/>
            </a:prstGeom>
            <a:solidFill>
              <a:srgbClr val="FFFF99"/>
            </a:solidFill>
            <a:ln w="25400">
              <a:solidFill>
                <a:schemeClr val="tx1"/>
              </a:solidFill>
              <a:miter lim="800000"/>
              <a:headEnd/>
              <a:tailEnd/>
            </a:ln>
          </p:spPr>
          <p:txBody>
            <a:bodyPr wrap="none" anchor="ctr"/>
            <a:lstStyle/>
            <a:p>
              <a:endParaRPr lang="en-US"/>
            </a:p>
          </p:txBody>
        </p:sp>
        <p:sp>
          <p:nvSpPr>
            <p:cNvPr id="16398" name="Text Box 4"/>
            <p:cNvSpPr txBox="1">
              <a:spLocks noChangeArrowheads="1"/>
            </p:cNvSpPr>
            <p:nvPr/>
          </p:nvSpPr>
          <p:spPr bwMode="auto">
            <a:xfrm>
              <a:off x="2688" y="1584"/>
              <a:ext cx="816" cy="199"/>
            </a:xfrm>
            <a:prstGeom prst="rect">
              <a:avLst/>
            </a:prstGeom>
            <a:solidFill>
              <a:srgbClr val="FFFF99"/>
            </a:solidFill>
            <a:ln w="9525">
              <a:noFill/>
              <a:miter lim="800000"/>
              <a:headEnd/>
              <a:tailEnd/>
            </a:ln>
          </p:spPr>
          <p:txBody>
            <a:bodyPr>
              <a:spAutoFit/>
            </a:bodyPr>
            <a:lstStyle/>
            <a:p>
              <a:pPr algn="ctr">
                <a:spcBef>
                  <a:spcPct val="50000"/>
                </a:spcBef>
              </a:pPr>
              <a:r>
                <a:rPr lang="en-US" b="1" dirty="0"/>
                <a:t>1011010</a:t>
              </a:r>
            </a:p>
          </p:txBody>
        </p:sp>
      </p:grpSp>
      <p:grpSp>
        <p:nvGrpSpPr>
          <p:cNvPr id="16388" name="Group 8" descr="A box labeled &quot;Input device.&quot;"/>
          <p:cNvGrpSpPr>
            <a:grpSpLocks/>
          </p:cNvGrpSpPr>
          <p:nvPr/>
        </p:nvGrpSpPr>
        <p:grpSpPr bwMode="auto">
          <a:xfrm>
            <a:off x="3376246" y="2679197"/>
            <a:ext cx="1929284" cy="1071679"/>
            <a:chOff x="1728" y="1392"/>
            <a:chExt cx="960" cy="576"/>
          </a:xfrm>
        </p:grpSpPr>
        <p:sp>
          <p:nvSpPr>
            <p:cNvPr id="16395" name="Rectangle 6"/>
            <p:cNvSpPr>
              <a:spLocks noChangeArrowheads="1"/>
            </p:cNvSpPr>
            <p:nvPr/>
          </p:nvSpPr>
          <p:spPr bwMode="auto">
            <a:xfrm>
              <a:off x="1728" y="1392"/>
              <a:ext cx="960" cy="576"/>
            </a:xfrm>
            <a:prstGeom prst="rect">
              <a:avLst/>
            </a:prstGeom>
            <a:solidFill>
              <a:srgbClr val="CCFFCC"/>
            </a:solidFill>
            <a:ln w="25400">
              <a:solidFill>
                <a:schemeClr val="tx1"/>
              </a:solidFill>
              <a:miter lim="800000"/>
              <a:headEnd/>
              <a:tailEnd/>
            </a:ln>
          </p:spPr>
          <p:txBody>
            <a:bodyPr wrap="none" anchor="ctr"/>
            <a:lstStyle/>
            <a:p>
              <a:endParaRPr lang="en-US"/>
            </a:p>
          </p:txBody>
        </p:sp>
        <p:sp>
          <p:nvSpPr>
            <p:cNvPr id="16396" name="Text Box 7"/>
            <p:cNvSpPr txBox="1">
              <a:spLocks noChangeArrowheads="1"/>
            </p:cNvSpPr>
            <p:nvPr/>
          </p:nvSpPr>
          <p:spPr bwMode="auto">
            <a:xfrm>
              <a:off x="1776" y="1480"/>
              <a:ext cx="864" cy="347"/>
            </a:xfrm>
            <a:prstGeom prst="rect">
              <a:avLst/>
            </a:prstGeom>
            <a:noFill/>
            <a:ln w="9525">
              <a:noFill/>
              <a:miter lim="800000"/>
              <a:headEnd/>
              <a:tailEnd/>
            </a:ln>
          </p:spPr>
          <p:txBody>
            <a:bodyPr>
              <a:spAutoFit/>
            </a:bodyPr>
            <a:lstStyle/>
            <a:p>
              <a:pPr algn="ctr">
                <a:spcBef>
                  <a:spcPct val="50000"/>
                </a:spcBef>
              </a:pPr>
              <a:r>
                <a:rPr lang="en-US" b="1" dirty="0"/>
                <a:t>Input</a:t>
              </a:r>
              <a:br>
                <a:rPr lang="en-US" b="1" dirty="0"/>
              </a:br>
              <a:r>
                <a:rPr lang="en-US" b="1" dirty="0"/>
                <a:t>Device</a:t>
              </a:r>
            </a:p>
          </p:txBody>
        </p:sp>
      </p:grpSp>
      <p:sp>
        <p:nvSpPr>
          <p:cNvPr id="16390" name="Line 12">
            <a:extLst>
              <a:ext uri="{C183D7F6-B498-43B3-948B-1728B52AA6E4}">
                <adec:decorative xmlns:adec="http://schemas.microsoft.com/office/drawing/2017/decorative" val="1"/>
              </a:ext>
            </a:extLst>
          </p:cNvPr>
          <p:cNvSpPr>
            <a:spLocks noChangeShapeType="1"/>
          </p:cNvSpPr>
          <p:nvPr/>
        </p:nvSpPr>
        <p:spPr bwMode="auto">
          <a:xfrm>
            <a:off x="2700997" y="3215036"/>
            <a:ext cx="675249" cy="0"/>
          </a:xfrm>
          <a:prstGeom prst="line">
            <a:avLst/>
          </a:prstGeom>
          <a:noFill/>
          <a:ln w="19050">
            <a:solidFill>
              <a:schemeClr val="tx1"/>
            </a:solidFill>
            <a:round/>
            <a:headEnd/>
            <a:tailEnd type="triangle" w="med" len="med"/>
          </a:ln>
        </p:spPr>
        <p:txBody>
          <a:bodyPr wrap="none" lIns="111904" tIns="55952" rIns="111904" bIns="55952" anchor="ctr"/>
          <a:lstStyle/>
          <a:p>
            <a:endParaRPr lang="en-US"/>
          </a:p>
        </p:txBody>
      </p:sp>
      <p:sp>
        <p:nvSpPr>
          <p:cNvPr id="16391" name="Line 13">
            <a:extLst>
              <a:ext uri="{C183D7F6-B498-43B3-948B-1728B52AA6E4}">
                <adec:decorative xmlns:adec="http://schemas.microsoft.com/office/drawing/2017/decorative" val="1"/>
              </a:ext>
            </a:extLst>
          </p:cNvPr>
          <p:cNvSpPr>
            <a:spLocks noChangeShapeType="1"/>
          </p:cNvSpPr>
          <p:nvPr/>
        </p:nvSpPr>
        <p:spPr bwMode="auto">
          <a:xfrm>
            <a:off x="5305530" y="3215036"/>
            <a:ext cx="578785" cy="0"/>
          </a:xfrm>
          <a:prstGeom prst="line">
            <a:avLst/>
          </a:prstGeom>
          <a:noFill/>
          <a:ln w="19050">
            <a:solidFill>
              <a:schemeClr val="tx1"/>
            </a:solidFill>
            <a:round/>
            <a:headEnd/>
            <a:tailEnd type="triangle" w="med" len="med"/>
          </a:ln>
        </p:spPr>
        <p:txBody>
          <a:bodyPr wrap="none" lIns="111904" tIns="55952" rIns="111904" bIns="55952" anchor="ctr"/>
          <a:lstStyle/>
          <a:p>
            <a:endParaRPr lang="en-US"/>
          </a:p>
        </p:txBody>
      </p:sp>
      <p:sp>
        <p:nvSpPr>
          <p:cNvPr id="16392" name="Text Box 14"/>
          <p:cNvSpPr txBox="1">
            <a:spLocks noChangeArrowheads="1"/>
          </p:cNvSpPr>
          <p:nvPr/>
        </p:nvSpPr>
        <p:spPr bwMode="auto">
          <a:xfrm>
            <a:off x="771714" y="1822874"/>
            <a:ext cx="2893925" cy="559273"/>
          </a:xfrm>
          <a:prstGeom prst="rect">
            <a:avLst/>
          </a:prstGeom>
          <a:noFill/>
          <a:ln w="9525">
            <a:noFill/>
            <a:miter lim="800000"/>
            <a:headEnd/>
            <a:tailEnd/>
          </a:ln>
        </p:spPr>
        <p:txBody>
          <a:bodyPr lIns="111904" tIns="55952" rIns="111904" bIns="55952">
            <a:spAutoFit/>
          </a:bodyPr>
          <a:lstStyle/>
          <a:p>
            <a:pPr>
              <a:spcBef>
                <a:spcPct val="50000"/>
              </a:spcBef>
            </a:pPr>
            <a:r>
              <a:rPr lang="en-US" b="1" dirty="0"/>
              <a:t>Human Form</a:t>
            </a:r>
            <a:endParaRPr lang="en-US" dirty="0"/>
          </a:p>
        </p:txBody>
      </p:sp>
      <p:sp>
        <p:nvSpPr>
          <p:cNvPr id="16393" name="Text Box 15"/>
          <p:cNvSpPr txBox="1">
            <a:spLocks noChangeArrowheads="1"/>
          </p:cNvSpPr>
          <p:nvPr/>
        </p:nvSpPr>
        <p:spPr bwMode="auto">
          <a:xfrm>
            <a:off x="5791200" y="1907796"/>
            <a:ext cx="3183318" cy="559273"/>
          </a:xfrm>
          <a:prstGeom prst="rect">
            <a:avLst/>
          </a:prstGeom>
          <a:noFill/>
          <a:ln w="9525">
            <a:noFill/>
            <a:miter lim="800000"/>
            <a:headEnd/>
            <a:tailEnd/>
          </a:ln>
        </p:spPr>
        <p:txBody>
          <a:bodyPr lIns="111904" tIns="55952" rIns="111904" bIns="55952">
            <a:spAutoFit/>
          </a:bodyPr>
          <a:lstStyle/>
          <a:p>
            <a:pPr>
              <a:spcBef>
                <a:spcPct val="50000"/>
              </a:spcBef>
            </a:pPr>
            <a:r>
              <a:rPr lang="en-US" b="1" dirty="0"/>
              <a:t>Computer Form</a:t>
            </a:r>
            <a:endParaRPr lang="en-US" dirty="0"/>
          </a:p>
        </p:txBody>
      </p:sp>
      <p:sp>
        <p:nvSpPr>
          <p:cNvPr id="16394" name="Text Box 16"/>
          <p:cNvSpPr txBox="1">
            <a:spLocks noChangeArrowheads="1"/>
          </p:cNvSpPr>
          <p:nvPr/>
        </p:nvSpPr>
        <p:spPr bwMode="auto">
          <a:xfrm>
            <a:off x="771714" y="4286716"/>
            <a:ext cx="7331277" cy="1005549"/>
          </a:xfrm>
          <a:prstGeom prst="rect">
            <a:avLst/>
          </a:prstGeom>
          <a:noFill/>
          <a:ln w="9525">
            <a:noFill/>
            <a:miter lim="800000"/>
            <a:headEnd/>
            <a:tailEnd/>
          </a:ln>
        </p:spPr>
        <p:txBody>
          <a:bodyPr lIns="111904" tIns="55952" rIns="111904" bIns="55952">
            <a:spAutoFit/>
          </a:bodyPr>
          <a:lstStyle/>
          <a:p>
            <a:pPr>
              <a:spcBef>
                <a:spcPct val="50000"/>
              </a:spcBef>
            </a:pPr>
            <a:r>
              <a:rPr lang="en-US" sz="2800" b="1" dirty="0"/>
              <a:t>Input devices</a:t>
            </a:r>
            <a:r>
              <a:rPr lang="en-US" sz="2800" dirty="0"/>
              <a:t> convert external (human-form) data into internal (computer) format</a:t>
            </a:r>
            <a:r>
              <a:rPr lang="en-US" dirty="0"/>
              <a:t>.  </a:t>
            </a:r>
          </a:p>
        </p:txBody>
      </p:sp>
      <p:pic>
        <p:nvPicPr>
          <p:cNvPr id="16" name="Picture 11" descr="Meaningless music notes representing sou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691" y="2759199"/>
            <a:ext cx="2383306" cy="1027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47682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Encoding Schemes</a:t>
            </a:r>
          </a:p>
        </p:txBody>
      </p:sp>
      <p:sp>
        <p:nvSpPr>
          <p:cNvPr id="14339" name="Text Box 3"/>
          <p:cNvSpPr txBox="1">
            <a:spLocks noChangeArrowheads="1"/>
          </p:cNvSpPr>
          <p:nvPr/>
        </p:nvSpPr>
        <p:spPr bwMode="auto">
          <a:xfrm>
            <a:off x="771714" y="1631705"/>
            <a:ext cx="7813598" cy="4483424"/>
          </a:xfrm>
          <a:prstGeom prst="rect">
            <a:avLst/>
          </a:prstGeom>
          <a:noFill/>
          <a:ln w="9525">
            <a:noFill/>
            <a:miter lim="800000"/>
            <a:headEnd/>
            <a:tailEnd/>
          </a:ln>
        </p:spPr>
        <p:txBody>
          <a:bodyPr lIns="111904" tIns="55952" rIns="111904" bIns="55952">
            <a:spAutoFit/>
          </a:bodyPr>
          <a:lstStyle/>
          <a:p>
            <a:pPr>
              <a:spcBef>
                <a:spcPct val="50000"/>
              </a:spcBef>
            </a:pPr>
            <a:r>
              <a:rPr lang="en-US" sz="3000" dirty="0"/>
              <a:t>Numbers can represent letters and other symbols:</a:t>
            </a:r>
          </a:p>
          <a:p>
            <a:pPr>
              <a:spcBef>
                <a:spcPct val="50000"/>
              </a:spcBef>
            </a:pPr>
            <a:r>
              <a:rPr lang="en-US" sz="2800" dirty="0"/>
              <a:t>1=A</a:t>
            </a:r>
            <a:br>
              <a:rPr lang="en-US" sz="2800" dirty="0"/>
            </a:br>
            <a:r>
              <a:rPr lang="en-US" sz="2800" dirty="0"/>
              <a:t>2=B</a:t>
            </a:r>
            <a:br>
              <a:rPr lang="en-US" sz="2800" dirty="0"/>
            </a:br>
            <a:r>
              <a:rPr lang="en-US" sz="2800" dirty="0"/>
              <a:t>3=C</a:t>
            </a:r>
            <a:br>
              <a:rPr lang="en-US" sz="2800" dirty="0"/>
            </a:br>
            <a:r>
              <a:rPr lang="en-US" sz="2800" dirty="0"/>
              <a:t>…</a:t>
            </a:r>
            <a:br>
              <a:rPr lang="en-US" sz="2800" dirty="0"/>
            </a:br>
            <a:r>
              <a:rPr lang="en-US" sz="2800" dirty="0"/>
              <a:t>26=Z.</a:t>
            </a:r>
          </a:p>
          <a:p>
            <a:pPr>
              <a:spcBef>
                <a:spcPct val="50000"/>
              </a:spcBef>
            </a:pPr>
            <a:r>
              <a:rPr lang="en-US" sz="2800" dirty="0"/>
              <a:t>(This isn’t really good enough, but we’ll see some that are.)</a:t>
            </a:r>
          </a:p>
        </p:txBody>
      </p:sp>
    </p:spTree>
    <p:extLst>
      <p:ext uri="{BB962C8B-B14F-4D97-AF65-F5344CB8AC3E}">
        <p14:creationId xmlns:p14="http://schemas.microsoft.com/office/powerpoint/2010/main" val="28606445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339">
                                            <p:txEl>
                                              <p:pRg st="2" end="2"/>
                                            </p:txEl>
                                          </p:spTgt>
                                        </p:tgtEl>
                                        <p:attrNameLst>
                                          <p:attrName>style.visibility</p:attrName>
                                        </p:attrNameLst>
                                      </p:cBhvr>
                                      <p:to>
                                        <p:strVal val="visible"/>
                                      </p:to>
                                    </p:set>
                                    <p:animEffect transition="in" filter="fade">
                                      <p:cBhvr>
                                        <p:cTn id="7" dur="500"/>
                                        <p:tgtEl>
                                          <p:spTgt spid="1433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a:t>Digital Input Devices</a:t>
            </a:r>
          </a:p>
        </p:txBody>
      </p:sp>
      <p:sp>
        <p:nvSpPr>
          <p:cNvPr id="17411" name="Rectangle 4" descr="A box containing a meaningless string of ones and zeroes representing the internal or computer form of the keyed data."/>
          <p:cNvSpPr>
            <a:spLocks noChangeArrowheads="1"/>
          </p:cNvSpPr>
          <p:nvPr/>
        </p:nvSpPr>
        <p:spPr bwMode="auto">
          <a:xfrm>
            <a:off x="5805939" y="2589890"/>
            <a:ext cx="2045844" cy="1250292"/>
          </a:xfrm>
          <a:prstGeom prst="rect">
            <a:avLst/>
          </a:prstGeom>
          <a:solidFill>
            <a:srgbClr val="FFFF99"/>
          </a:solidFill>
          <a:ln w="25400">
            <a:solidFill>
              <a:schemeClr val="tx1"/>
            </a:solidFill>
            <a:miter lim="800000"/>
            <a:headEnd/>
            <a:tailEnd/>
          </a:ln>
        </p:spPr>
        <p:txBody>
          <a:bodyPr wrap="none" lIns="111904" tIns="55952" rIns="111904" bIns="55952" anchor="ctr"/>
          <a:lstStyle/>
          <a:p>
            <a:endParaRPr lang="en-US"/>
          </a:p>
        </p:txBody>
      </p:sp>
      <p:sp>
        <p:nvSpPr>
          <p:cNvPr id="17412" name="Text Box 5"/>
          <p:cNvSpPr txBox="1">
            <a:spLocks noChangeArrowheads="1"/>
          </p:cNvSpPr>
          <p:nvPr/>
        </p:nvSpPr>
        <p:spPr bwMode="auto">
          <a:xfrm>
            <a:off x="5902403" y="2942562"/>
            <a:ext cx="1830810" cy="420773"/>
          </a:xfrm>
          <a:prstGeom prst="rect">
            <a:avLst/>
          </a:prstGeom>
          <a:solidFill>
            <a:srgbClr val="FFFF99"/>
          </a:solidFill>
          <a:ln w="9525">
            <a:noFill/>
            <a:miter lim="800000"/>
            <a:headEnd/>
            <a:tailEnd/>
          </a:ln>
        </p:spPr>
        <p:txBody>
          <a:bodyPr lIns="111904" tIns="55952" rIns="111904" bIns="55952">
            <a:spAutoFit/>
          </a:bodyPr>
          <a:lstStyle/>
          <a:p>
            <a:pPr algn="ctr">
              <a:spcBef>
                <a:spcPct val="50000"/>
              </a:spcBef>
            </a:pPr>
            <a:r>
              <a:rPr lang="en-US" sz="2000" b="1" dirty="0"/>
              <a:t>01010100</a:t>
            </a:r>
          </a:p>
        </p:txBody>
      </p:sp>
      <p:sp>
        <p:nvSpPr>
          <p:cNvPr id="17413" name="Line 11">
            <a:extLst>
              <a:ext uri="{C183D7F6-B498-43B3-948B-1728B52AA6E4}">
                <adec:decorative xmlns:adec="http://schemas.microsoft.com/office/drawing/2017/decorative" val="1"/>
              </a:ext>
            </a:extLst>
          </p:cNvPr>
          <p:cNvSpPr>
            <a:spLocks noChangeShapeType="1"/>
          </p:cNvSpPr>
          <p:nvPr/>
        </p:nvSpPr>
        <p:spPr bwMode="auto">
          <a:xfrm>
            <a:off x="5227154" y="3208753"/>
            <a:ext cx="578785" cy="0"/>
          </a:xfrm>
          <a:prstGeom prst="line">
            <a:avLst/>
          </a:prstGeom>
          <a:noFill/>
          <a:ln w="28575">
            <a:solidFill>
              <a:schemeClr val="tx1"/>
            </a:solidFill>
            <a:round/>
            <a:headEnd/>
            <a:tailEnd type="triangle" w="med" len="med"/>
          </a:ln>
        </p:spPr>
        <p:txBody>
          <a:bodyPr wrap="none" lIns="111904" tIns="55952" rIns="111904" bIns="55952" anchor="ctr"/>
          <a:lstStyle/>
          <a:p>
            <a:endParaRPr lang="en-US"/>
          </a:p>
        </p:txBody>
      </p:sp>
      <p:sp>
        <p:nvSpPr>
          <p:cNvPr id="17414" name="Text Box 12"/>
          <p:cNvSpPr txBox="1">
            <a:spLocks noChangeArrowheads="1"/>
          </p:cNvSpPr>
          <p:nvPr/>
        </p:nvSpPr>
        <p:spPr bwMode="auto">
          <a:xfrm>
            <a:off x="775732" y="1887154"/>
            <a:ext cx="2893925" cy="559273"/>
          </a:xfrm>
          <a:prstGeom prst="rect">
            <a:avLst/>
          </a:prstGeom>
          <a:noFill/>
          <a:ln w="9525">
            <a:noFill/>
            <a:miter lim="800000"/>
            <a:headEnd/>
            <a:tailEnd/>
          </a:ln>
        </p:spPr>
        <p:txBody>
          <a:bodyPr lIns="111904" tIns="55952" rIns="111904" bIns="55952">
            <a:spAutoFit/>
          </a:bodyPr>
          <a:lstStyle/>
          <a:p>
            <a:pPr>
              <a:spcBef>
                <a:spcPct val="50000"/>
              </a:spcBef>
            </a:pPr>
            <a:r>
              <a:rPr lang="en-US" b="1" dirty="0"/>
              <a:t>Human Form</a:t>
            </a:r>
            <a:endParaRPr lang="en-US" dirty="0"/>
          </a:p>
        </p:txBody>
      </p:sp>
      <p:sp>
        <p:nvSpPr>
          <p:cNvPr id="17415" name="Text Box 13"/>
          <p:cNvSpPr txBox="1">
            <a:spLocks noChangeArrowheads="1"/>
          </p:cNvSpPr>
          <p:nvPr/>
        </p:nvSpPr>
        <p:spPr bwMode="auto">
          <a:xfrm>
            <a:off x="5805939" y="1962391"/>
            <a:ext cx="3183318" cy="559273"/>
          </a:xfrm>
          <a:prstGeom prst="rect">
            <a:avLst/>
          </a:prstGeom>
          <a:noFill/>
          <a:ln w="9525">
            <a:noFill/>
            <a:miter lim="800000"/>
            <a:headEnd/>
            <a:tailEnd/>
          </a:ln>
        </p:spPr>
        <p:txBody>
          <a:bodyPr lIns="111904" tIns="55952" rIns="111904" bIns="55952">
            <a:spAutoFit/>
          </a:bodyPr>
          <a:lstStyle/>
          <a:p>
            <a:pPr>
              <a:spcBef>
                <a:spcPct val="50000"/>
              </a:spcBef>
            </a:pPr>
            <a:r>
              <a:rPr lang="en-US" b="1"/>
              <a:t>Computer Form</a:t>
            </a:r>
          </a:p>
        </p:txBody>
      </p:sp>
      <p:sp>
        <p:nvSpPr>
          <p:cNvPr id="17416" name="Text Box 14"/>
          <p:cNvSpPr txBox="1">
            <a:spLocks noChangeArrowheads="1"/>
          </p:cNvSpPr>
          <p:nvPr/>
        </p:nvSpPr>
        <p:spPr bwMode="auto">
          <a:xfrm>
            <a:off x="775733" y="4143452"/>
            <a:ext cx="7717134" cy="1451825"/>
          </a:xfrm>
          <a:prstGeom prst="rect">
            <a:avLst/>
          </a:prstGeom>
          <a:noFill/>
          <a:ln w="9525">
            <a:noFill/>
            <a:miter lim="800000"/>
            <a:headEnd/>
            <a:tailEnd/>
          </a:ln>
        </p:spPr>
        <p:txBody>
          <a:bodyPr lIns="111904" tIns="55952" rIns="111904" bIns="55952">
            <a:spAutoFit/>
          </a:bodyPr>
          <a:lstStyle/>
          <a:p>
            <a:pPr>
              <a:spcBef>
                <a:spcPct val="50000"/>
              </a:spcBef>
            </a:pPr>
            <a:r>
              <a:rPr lang="en-US" sz="2800" b="1" dirty="0"/>
              <a:t>Digital devices generate binary data directly.</a:t>
            </a:r>
            <a:r>
              <a:rPr lang="en-US" sz="2800" dirty="0"/>
              <a:t>  Example: typing on a keyboard produces binary codes for key presses.</a:t>
            </a:r>
          </a:p>
        </p:txBody>
      </p:sp>
      <p:sp>
        <p:nvSpPr>
          <p:cNvPr id="17418" name="Text Box 16"/>
          <p:cNvSpPr txBox="1">
            <a:spLocks noChangeArrowheads="1"/>
          </p:cNvSpPr>
          <p:nvPr/>
        </p:nvSpPr>
        <p:spPr bwMode="auto">
          <a:xfrm>
            <a:off x="304800" y="2695351"/>
            <a:ext cx="2604533" cy="851661"/>
          </a:xfrm>
          <a:prstGeom prst="rect">
            <a:avLst/>
          </a:prstGeom>
          <a:noFill/>
          <a:ln w="9525">
            <a:noFill/>
            <a:miter lim="800000"/>
            <a:headEnd/>
            <a:tailEnd/>
          </a:ln>
        </p:spPr>
        <p:txBody>
          <a:bodyPr lIns="111904" tIns="55952" rIns="111904" bIns="55952">
            <a:spAutoFit/>
          </a:bodyPr>
          <a:lstStyle/>
          <a:p>
            <a:pPr>
              <a:spcBef>
                <a:spcPct val="50000"/>
              </a:spcBef>
            </a:pPr>
            <a:r>
              <a:rPr lang="en-US" sz="2400" dirty="0"/>
              <a:t>“The quick brown fox…”</a:t>
            </a:r>
          </a:p>
        </p:txBody>
      </p:sp>
      <p:sp>
        <p:nvSpPr>
          <p:cNvPr id="17419" name="Line 10">
            <a:extLst>
              <a:ext uri="{C183D7F6-B498-43B3-948B-1728B52AA6E4}">
                <adec:decorative xmlns:adec="http://schemas.microsoft.com/office/drawing/2017/decorative" val="1"/>
              </a:ext>
            </a:extLst>
          </p:cNvPr>
          <p:cNvSpPr>
            <a:spLocks noChangeShapeType="1"/>
          </p:cNvSpPr>
          <p:nvPr/>
        </p:nvSpPr>
        <p:spPr bwMode="auto">
          <a:xfrm flipV="1">
            <a:off x="2313968" y="3203852"/>
            <a:ext cx="426219" cy="4901"/>
          </a:xfrm>
          <a:prstGeom prst="line">
            <a:avLst/>
          </a:prstGeom>
          <a:noFill/>
          <a:ln w="28575">
            <a:solidFill>
              <a:schemeClr val="tx1"/>
            </a:solidFill>
            <a:round/>
            <a:headEnd/>
            <a:tailEnd type="triangle" w="med" len="med"/>
          </a:ln>
        </p:spPr>
        <p:txBody>
          <a:bodyPr wrap="none" lIns="111904" tIns="55952" rIns="111904" bIns="55952" anchor="ctr"/>
          <a:lstStyle/>
          <a:p>
            <a:endParaRPr lang="en-US"/>
          </a:p>
        </p:txBody>
      </p:sp>
      <p:sp>
        <p:nvSpPr>
          <p:cNvPr id="2" name="AutoShape 2" descr="http://cloudcomputingcell.com/wp-content/uploads/2014/08/computer-keyboard-images.jpg"/>
          <p:cNvSpPr>
            <a:spLocks noChangeAspect="1" noChangeArrowheads="1"/>
          </p:cNvSpPr>
          <p:nvPr/>
        </p:nvSpPr>
        <p:spPr bwMode="auto">
          <a:xfrm>
            <a:off x="196948" y="-169310"/>
            <a:ext cx="385857" cy="35722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11904" tIns="55952" rIns="111904" bIns="55952" numCol="1" anchor="t" anchorCtr="0" compatLnSpc="1">
            <a:prstTxWarp prst="textNoShape">
              <a:avLst/>
            </a:prstTxWarp>
          </a:bodyPr>
          <a:lstStyle/>
          <a:p>
            <a:endParaRPr lang="en-US"/>
          </a:p>
        </p:txBody>
      </p:sp>
      <p:sp>
        <p:nvSpPr>
          <p:cNvPr id="3" name="AutoShape 4" descr="http://cloudcomputingcell.com/wp-content/uploads/2014/08/computer-keyboard-images.jpg"/>
          <p:cNvSpPr>
            <a:spLocks noChangeAspect="1" noChangeArrowheads="1"/>
          </p:cNvSpPr>
          <p:nvPr/>
        </p:nvSpPr>
        <p:spPr bwMode="auto">
          <a:xfrm>
            <a:off x="389876" y="9303"/>
            <a:ext cx="385857" cy="35722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11904" tIns="55952" rIns="111904" bIns="55952" numCol="1" anchor="t" anchorCtr="0" compatLnSpc="1">
            <a:prstTxWarp prst="textNoShape">
              <a:avLst/>
            </a:prstTxWarp>
          </a:bodyPr>
          <a:lstStyle/>
          <a:p>
            <a:endParaRPr lang="en-US"/>
          </a:p>
        </p:txBody>
      </p:sp>
      <p:sp>
        <p:nvSpPr>
          <p:cNvPr id="4" name="AutoShape 6" descr="http://cloudcomputingcell.com/wp-content/uploads/2014/08/computer-keyboard-images.jpg"/>
          <p:cNvSpPr>
            <a:spLocks noChangeAspect="1" noChangeArrowheads="1"/>
          </p:cNvSpPr>
          <p:nvPr/>
        </p:nvSpPr>
        <p:spPr bwMode="auto">
          <a:xfrm>
            <a:off x="582804" y="187916"/>
            <a:ext cx="385857" cy="35722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11904" tIns="55952" rIns="111904" bIns="55952" numCol="1" anchor="t" anchorCtr="0" compatLnSpc="1">
            <a:prstTxWarp prst="textNoShape">
              <a:avLst/>
            </a:prstTxWarp>
          </a:bodyPr>
          <a:lstStyle/>
          <a:p>
            <a:endParaRPr lang="en-US"/>
          </a:p>
        </p:txBody>
      </p:sp>
      <p:sp>
        <p:nvSpPr>
          <p:cNvPr id="5" name="AutoShape 8" descr="http://cloudcomputingcell.com/wp-content/uploads/2014/08/computer-keyboard-images.jpg"/>
          <p:cNvSpPr>
            <a:spLocks noChangeAspect="1" noChangeArrowheads="1"/>
          </p:cNvSpPr>
          <p:nvPr/>
        </p:nvSpPr>
        <p:spPr bwMode="auto">
          <a:xfrm>
            <a:off x="775733" y="366529"/>
            <a:ext cx="385857" cy="35722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11904" tIns="55952" rIns="111904" bIns="55952" numCol="1" anchor="t" anchorCtr="0" compatLnSpc="1">
            <a:prstTxWarp prst="textNoShape">
              <a:avLst/>
            </a:prstTxWarp>
          </a:bodyPr>
          <a:lstStyle/>
          <a:p>
            <a:endParaRPr lang="en-US"/>
          </a:p>
        </p:txBody>
      </p:sp>
      <p:pic>
        <p:nvPicPr>
          <p:cNvPr id="4106" name="Picture 10" descr="A picture of a computer keyboar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8419" y="2810840"/>
            <a:ext cx="2526154" cy="795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2512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ext Box 10"/>
          <p:cNvSpPr txBox="1">
            <a:spLocks noChangeArrowheads="1"/>
          </p:cNvSpPr>
          <p:nvPr/>
        </p:nvSpPr>
        <p:spPr bwMode="auto">
          <a:xfrm>
            <a:off x="771713" y="2915488"/>
            <a:ext cx="7717134" cy="3113818"/>
          </a:xfrm>
          <a:prstGeom prst="rect">
            <a:avLst/>
          </a:prstGeom>
          <a:noFill/>
          <a:ln w="9525">
            <a:noFill/>
            <a:miter lim="800000"/>
            <a:headEnd/>
            <a:tailEnd/>
          </a:ln>
        </p:spPr>
        <p:txBody>
          <a:bodyPr lIns="111904" tIns="55952" rIns="111904" bIns="55952">
            <a:spAutoFit/>
          </a:bodyPr>
          <a:lstStyle/>
          <a:p>
            <a:pPr>
              <a:spcBef>
                <a:spcPct val="10000"/>
              </a:spcBef>
              <a:buFontTx/>
              <a:buChar char="•"/>
            </a:pPr>
            <a:r>
              <a:rPr lang="en-US" sz="2400" dirty="0"/>
              <a:t> </a:t>
            </a:r>
            <a:r>
              <a:rPr lang="en-US" sz="2600" dirty="0"/>
              <a:t>Pressing a key generates a digital signal...</a:t>
            </a:r>
          </a:p>
          <a:p>
            <a:pPr>
              <a:spcBef>
                <a:spcPct val="10000"/>
              </a:spcBef>
              <a:buFontTx/>
              <a:buChar char="•"/>
            </a:pPr>
            <a:r>
              <a:rPr lang="en-US" sz="2600" dirty="0"/>
              <a:t> …equivalent to a binary number…</a:t>
            </a:r>
          </a:p>
          <a:p>
            <a:pPr>
              <a:spcBef>
                <a:spcPct val="10000"/>
              </a:spcBef>
              <a:buFontTx/>
              <a:buChar char="•"/>
            </a:pPr>
            <a:r>
              <a:rPr lang="en-US" sz="2600" dirty="0"/>
              <a:t> …called a “scan code.”</a:t>
            </a:r>
          </a:p>
          <a:p>
            <a:pPr>
              <a:spcBef>
                <a:spcPct val="10000"/>
              </a:spcBef>
              <a:buFontTx/>
              <a:buChar char="•"/>
            </a:pPr>
            <a:r>
              <a:rPr lang="en-US" sz="2600" dirty="0"/>
              <a:t> Releasing the key generates another scan code.</a:t>
            </a:r>
          </a:p>
          <a:p>
            <a:pPr>
              <a:spcBef>
                <a:spcPct val="10000"/>
              </a:spcBef>
              <a:buFontTx/>
              <a:buChar char="•"/>
            </a:pPr>
            <a:r>
              <a:rPr lang="en-US" sz="2600" dirty="0"/>
              <a:t> This makes “key chords” and repeats possible.</a:t>
            </a:r>
          </a:p>
          <a:p>
            <a:pPr>
              <a:spcBef>
                <a:spcPct val="10000"/>
              </a:spcBef>
              <a:buFontTx/>
              <a:buChar char="•"/>
            </a:pPr>
            <a:r>
              <a:rPr lang="en-US" sz="2600" dirty="0"/>
              <a:t> Translation to Unicode UTF-8 (or something else) comes later.</a:t>
            </a:r>
          </a:p>
        </p:txBody>
      </p:sp>
      <p:sp>
        <p:nvSpPr>
          <p:cNvPr id="31748" name="Rectangle 4" descr="A box containing a meaningless string of ones and zeroes representing the internal or computer form of the keyed data."/>
          <p:cNvSpPr>
            <a:spLocks noChangeArrowheads="1"/>
          </p:cNvSpPr>
          <p:nvPr/>
        </p:nvSpPr>
        <p:spPr bwMode="auto">
          <a:xfrm>
            <a:off x="6173708" y="1642868"/>
            <a:ext cx="1967468" cy="1250292"/>
          </a:xfrm>
          <a:prstGeom prst="rect">
            <a:avLst/>
          </a:prstGeom>
          <a:solidFill>
            <a:srgbClr val="FFFF99"/>
          </a:solidFill>
          <a:ln w="25400">
            <a:solidFill>
              <a:schemeClr val="tx1"/>
            </a:solidFill>
            <a:miter lim="800000"/>
            <a:headEnd/>
            <a:tailEnd/>
          </a:ln>
        </p:spPr>
        <p:txBody>
          <a:bodyPr wrap="none" lIns="111904" tIns="55952" rIns="111904" bIns="55952" anchor="ctr"/>
          <a:lstStyle/>
          <a:p>
            <a:endParaRPr lang="en-US"/>
          </a:p>
        </p:txBody>
      </p:sp>
      <p:sp>
        <p:nvSpPr>
          <p:cNvPr id="31749" name="Line 7">
            <a:extLst>
              <a:ext uri="{C183D7F6-B498-43B3-948B-1728B52AA6E4}">
                <adec:decorative xmlns:adec="http://schemas.microsoft.com/office/drawing/2017/decorative" val="1"/>
              </a:ext>
            </a:extLst>
          </p:cNvPr>
          <p:cNvSpPr>
            <a:spLocks noChangeShapeType="1"/>
          </p:cNvSpPr>
          <p:nvPr/>
        </p:nvSpPr>
        <p:spPr bwMode="auto">
          <a:xfrm>
            <a:off x="5498458" y="2268014"/>
            <a:ext cx="578785" cy="0"/>
          </a:xfrm>
          <a:prstGeom prst="line">
            <a:avLst/>
          </a:prstGeom>
          <a:noFill/>
          <a:ln w="28575">
            <a:solidFill>
              <a:schemeClr val="tx1"/>
            </a:solidFill>
            <a:round/>
            <a:headEnd/>
            <a:tailEnd type="triangle" w="med" len="med"/>
          </a:ln>
        </p:spPr>
        <p:txBody>
          <a:bodyPr wrap="none" lIns="111904" tIns="55952" rIns="111904" bIns="55952" anchor="ctr"/>
          <a:lstStyle/>
          <a:p>
            <a:endParaRPr lang="en-US"/>
          </a:p>
        </p:txBody>
      </p:sp>
      <p:sp>
        <p:nvSpPr>
          <p:cNvPr id="31751" name="Text Box 12"/>
          <p:cNvSpPr txBox="1">
            <a:spLocks noChangeArrowheads="1"/>
          </p:cNvSpPr>
          <p:nvPr/>
        </p:nvSpPr>
        <p:spPr bwMode="auto">
          <a:xfrm>
            <a:off x="675249" y="1750781"/>
            <a:ext cx="2604533" cy="728550"/>
          </a:xfrm>
          <a:prstGeom prst="rect">
            <a:avLst/>
          </a:prstGeom>
          <a:noFill/>
          <a:ln w="9525">
            <a:noFill/>
            <a:miter lim="800000"/>
            <a:headEnd/>
            <a:tailEnd/>
          </a:ln>
        </p:spPr>
        <p:txBody>
          <a:bodyPr lIns="111904" tIns="55952" rIns="111904" bIns="55952">
            <a:spAutoFit/>
          </a:bodyPr>
          <a:lstStyle/>
          <a:p>
            <a:pPr>
              <a:spcBef>
                <a:spcPct val="50000"/>
              </a:spcBef>
            </a:pPr>
            <a:r>
              <a:rPr lang="en-US" sz="2000" dirty="0"/>
              <a:t>“The quick brown fox…”</a:t>
            </a:r>
          </a:p>
        </p:txBody>
      </p:sp>
      <p:sp>
        <p:nvSpPr>
          <p:cNvPr id="31752" name="Text Box 14"/>
          <p:cNvSpPr txBox="1">
            <a:spLocks noChangeArrowheads="1"/>
          </p:cNvSpPr>
          <p:nvPr/>
        </p:nvSpPr>
        <p:spPr bwMode="auto">
          <a:xfrm>
            <a:off x="6248066" y="2013119"/>
            <a:ext cx="1832819" cy="420773"/>
          </a:xfrm>
          <a:prstGeom prst="rect">
            <a:avLst/>
          </a:prstGeom>
          <a:solidFill>
            <a:srgbClr val="FFFF99"/>
          </a:solidFill>
          <a:ln w="9525">
            <a:noFill/>
            <a:miter lim="800000"/>
            <a:headEnd/>
            <a:tailEnd/>
          </a:ln>
        </p:spPr>
        <p:txBody>
          <a:bodyPr lIns="111904" tIns="55952" rIns="111904" bIns="55952">
            <a:spAutoFit/>
          </a:bodyPr>
          <a:lstStyle/>
          <a:p>
            <a:pPr algn="ctr">
              <a:spcBef>
                <a:spcPct val="50000"/>
              </a:spcBef>
            </a:pPr>
            <a:r>
              <a:rPr lang="en-US" sz="2000" b="1" dirty="0"/>
              <a:t>01010100</a:t>
            </a:r>
          </a:p>
        </p:txBody>
      </p:sp>
      <p:sp>
        <p:nvSpPr>
          <p:cNvPr id="31753" name="Line 6">
            <a:extLst>
              <a:ext uri="{C183D7F6-B498-43B3-948B-1728B52AA6E4}">
                <adec:decorative xmlns:adec="http://schemas.microsoft.com/office/drawing/2017/decorative" val="1"/>
              </a:ext>
            </a:extLst>
          </p:cNvPr>
          <p:cNvSpPr>
            <a:spLocks noChangeShapeType="1"/>
          </p:cNvSpPr>
          <p:nvPr/>
        </p:nvSpPr>
        <p:spPr bwMode="auto">
          <a:xfrm>
            <a:off x="2438400" y="2268014"/>
            <a:ext cx="675249" cy="0"/>
          </a:xfrm>
          <a:prstGeom prst="line">
            <a:avLst/>
          </a:prstGeom>
          <a:noFill/>
          <a:ln w="28575">
            <a:solidFill>
              <a:schemeClr val="tx1"/>
            </a:solidFill>
            <a:round/>
            <a:headEnd/>
            <a:tailEnd type="triangle" w="med" len="med"/>
          </a:ln>
        </p:spPr>
        <p:txBody>
          <a:bodyPr wrap="none" lIns="111904" tIns="55952" rIns="111904" bIns="55952" anchor="ctr"/>
          <a:lstStyle/>
          <a:p>
            <a:endParaRPr lang="en-US"/>
          </a:p>
        </p:txBody>
      </p:sp>
      <p:sp>
        <p:nvSpPr>
          <p:cNvPr id="2" name="Title 1"/>
          <p:cNvSpPr>
            <a:spLocks noGrp="1"/>
          </p:cNvSpPr>
          <p:nvPr>
            <p:ph type="title"/>
          </p:nvPr>
        </p:nvSpPr>
        <p:spPr/>
        <p:txBody>
          <a:bodyPr>
            <a:normAutofit/>
          </a:bodyPr>
          <a:lstStyle/>
          <a:p>
            <a:r>
              <a:rPr lang="en-US" dirty="0"/>
              <a:t>Keyboard Input</a:t>
            </a:r>
          </a:p>
        </p:txBody>
      </p:sp>
      <p:pic>
        <p:nvPicPr>
          <p:cNvPr id="11" name="Picture 10" descr="A picture of a computer keyboar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5819" y="1954965"/>
            <a:ext cx="2312590" cy="7285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1081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747">
                                            <p:txEl>
                                              <p:pRg st="3" end="3"/>
                                            </p:txEl>
                                          </p:spTgt>
                                        </p:tgtEl>
                                        <p:attrNameLst>
                                          <p:attrName>style.visibility</p:attrName>
                                        </p:attrNameLst>
                                      </p:cBhvr>
                                      <p:to>
                                        <p:strVal val="visible"/>
                                      </p:to>
                                    </p:set>
                                    <p:animEffect transition="in" filter="fade">
                                      <p:cBhvr>
                                        <p:cTn id="7" dur="500"/>
                                        <p:tgtEl>
                                          <p:spTgt spid="31747">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747">
                                            <p:txEl>
                                              <p:pRg st="4" end="4"/>
                                            </p:txEl>
                                          </p:spTgt>
                                        </p:tgtEl>
                                        <p:attrNameLst>
                                          <p:attrName>style.visibility</p:attrName>
                                        </p:attrNameLst>
                                      </p:cBhvr>
                                      <p:to>
                                        <p:strVal val="visible"/>
                                      </p:to>
                                    </p:set>
                                    <p:animEffect transition="in" filter="fade">
                                      <p:cBhvr>
                                        <p:cTn id="12" dur="500"/>
                                        <p:tgtEl>
                                          <p:spTgt spid="3174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1747">
                                            <p:txEl>
                                              <p:pRg st="5" end="5"/>
                                            </p:txEl>
                                          </p:spTgt>
                                        </p:tgtEl>
                                        <p:attrNameLst>
                                          <p:attrName>style.visibility</p:attrName>
                                        </p:attrNameLst>
                                      </p:cBhvr>
                                      <p:to>
                                        <p:strVal val="visible"/>
                                      </p:to>
                                    </p:set>
                                    <p:animEffect transition="in" filter="fade">
                                      <p:cBhvr>
                                        <p:cTn id="17" dur="500"/>
                                        <p:tgtEl>
                                          <p:spTgt spid="3174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t>Other Alphanumeric Input</a:t>
            </a:r>
          </a:p>
        </p:txBody>
      </p:sp>
      <p:sp>
        <p:nvSpPr>
          <p:cNvPr id="32771" name="Rectangle 3"/>
          <p:cNvSpPr>
            <a:spLocks noGrp="1" noChangeArrowheads="1"/>
          </p:cNvSpPr>
          <p:nvPr>
            <p:ph idx="1"/>
          </p:nvPr>
        </p:nvSpPr>
        <p:spPr/>
        <p:txBody>
          <a:bodyPr/>
          <a:lstStyle/>
          <a:p>
            <a:r>
              <a:rPr lang="en-US" dirty="0"/>
              <a:t>Optical Character Recognition (OCR)</a:t>
            </a:r>
          </a:p>
          <a:p>
            <a:r>
              <a:rPr lang="en-US" dirty="0"/>
              <a:t>Bar codes</a:t>
            </a:r>
          </a:p>
          <a:p>
            <a:r>
              <a:rPr lang="en-US" dirty="0"/>
              <a:t>Magnetic stripe devices</a:t>
            </a:r>
            <a:br>
              <a:rPr lang="en-US" dirty="0"/>
            </a:br>
            <a:endParaRPr lang="en-US" dirty="0"/>
          </a:p>
          <a:p>
            <a:r>
              <a:rPr lang="en-US" dirty="0"/>
              <a:t>In a sense, these are “storage”</a:t>
            </a:r>
          </a:p>
        </p:txBody>
      </p:sp>
    </p:spTree>
    <p:extLst>
      <p:ext uri="{BB962C8B-B14F-4D97-AF65-F5344CB8AC3E}">
        <p14:creationId xmlns:p14="http://schemas.microsoft.com/office/powerpoint/2010/main" val="40409181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r>
              <a:rPr lang="en-US"/>
              <a:t>Analog Devices</a:t>
            </a:r>
          </a:p>
        </p:txBody>
      </p:sp>
      <p:sp>
        <p:nvSpPr>
          <p:cNvPr id="1028" name="Rectangle 3"/>
          <p:cNvSpPr>
            <a:spLocks noGrp="1" noChangeArrowheads="1"/>
          </p:cNvSpPr>
          <p:nvPr>
            <p:ph idx="1"/>
          </p:nvPr>
        </p:nvSpPr>
        <p:spPr/>
        <p:txBody>
          <a:bodyPr/>
          <a:lstStyle/>
          <a:p>
            <a:pPr>
              <a:buFontTx/>
              <a:buNone/>
            </a:pPr>
            <a:r>
              <a:rPr lang="en-US"/>
              <a:t>	</a:t>
            </a:r>
          </a:p>
        </p:txBody>
      </p:sp>
      <p:sp>
        <p:nvSpPr>
          <p:cNvPr id="1029" name="Text Box 4"/>
          <p:cNvSpPr txBox="1">
            <a:spLocks noChangeArrowheads="1"/>
          </p:cNvSpPr>
          <p:nvPr/>
        </p:nvSpPr>
        <p:spPr bwMode="auto">
          <a:xfrm>
            <a:off x="616968" y="1642868"/>
            <a:ext cx="7948246" cy="1959656"/>
          </a:xfrm>
          <a:prstGeom prst="rect">
            <a:avLst/>
          </a:prstGeom>
          <a:noFill/>
          <a:ln w="9525">
            <a:noFill/>
            <a:miter lim="800000"/>
            <a:headEnd/>
            <a:tailEnd/>
          </a:ln>
        </p:spPr>
        <p:txBody>
          <a:bodyPr wrap="square" lIns="111904" tIns="55952" rIns="111904" bIns="55952">
            <a:spAutoFit/>
          </a:bodyPr>
          <a:lstStyle/>
          <a:p>
            <a:pPr>
              <a:spcBef>
                <a:spcPct val="50000"/>
              </a:spcBef>
            </a:pPr>
            <a:r>
              <a:rPr lang="en-US" sz="3000" dirty="0"/>
              <a:t>Analog devices produce </a:t>
            </a:r>
            <a:r>
              <a:rPr lang="en-US" sz="3000" b="1" dirty="0"/>
              <a:t>analog signals; </a:t>
            </a:r>
            <a:r>
              <a:rPr lang="en-US" sz="3000" dirty="0"/>
              <a:t> continuously-varying data in which an electrical signal is </a:t>
            </a:r>
            <a:r>
              <a:rPr lang="en-US" sz="3000" i="1" dirty="0"/>
              <a:t>analogous </a:t>
            </a:r>
            <a:r>
              <a:rPr lang="en-US" sz="3000" dirty="0"/>
              <a:t>to another physical quantity, like a sound.</a:t>
            </a:r>
          </a:p>
        </p:txBody>
      </p:sp>
      <p:pic>
        <p:nvPicPr>
          <p:cNvPr id="1032" name="Picture 5" descr="A drawing of a microphone. "/>
          <p:cNvPicPr>
            <a:picLocks noChangeAspect="1" noChangeArrowheads="1"/>
          </p:cNvPicPr>
          <p:nvPr/>
        </p:nvPicPr>
        <p:blipFill>
          <a:blip r:embed="rId3" cstate="print"/>
          <a:srcRect/>
          <a:stretch>
            <a:fillRect/>
          </a:stretch>
        </p:blipFill>
        <p:spPr bwMode="auto">
          <a:xfrm>
            <a:off x="3048000" y="4053006"/>
            <a:ext cx="1205802" cy="1239129"/>
          </a:xfrm>
          <a:prstGeom prst="rect">
            <a:avLst/>
          </a:prstGeom>
          <a:noFill/>
          <a:ln w="9525">
            <a:noFill/>
            <a:miter lim="800000"/>
            <a:headEnd/>
            <a:tailEnd/>
          </a:ln>
        </p:spPr>
      </p:pic>
      <p:graphicFrame>
        <p:nvGraphicFramePr>
          <p:cNvPr id="1026" name="Object 8" descr="To the right of the microphone is a sine-like waveform representing analog data from the microphone. "/>
          <p:cNvGraphicFramePr>
            <a:graphicFrameLocks noChangeAspect="1"/>
          </p:cNvGraphicFramePr>
          <p:nvPr>
            <p:extLst>
              <p:ext uri="{D42A27DB-BD31-4B8C-83A1-F6EECF244321}">
                <p14:modId xmlns:p14="http://schemas.microsoft.com/office/powerpoint/2010/main" val="354761614"/>
              </p:ext>
            </p:extLst>
          </p:nvPr>
        </p:nvGraphicFramePr>
        <p:xfrm>
          <a:off x="4880819" y="3785086"/>
          <a:ext cx="4029389" cy="1587052"/>
        </p:xfrm>
        <a:graphic>
          <a:graphicData uri="http://schemas.openxmlformats.org/presentationml/2006/ole">
            <mc:AlternateContent xmlns:mc="http://schemas.openxmlformats.org/markup-compatibility/2006">
              <mc:Choice xmlns:v="urn:schemas-microsoft-com:vml" Requires="v">
                <p:oleObj name="Visio" r:id="rId4" imgW="3374468" imgH="1435622" progId="Visio.Drawing.11">
                  <p:embed/>
                </p:oleObj>
              </mc:Choice>
              <mc:Fallback>
                <p:oleObj name="Visio" r:id="rId4" imgW="3374468" imgH="1435622" progId="Visio.Drawing.11">
                  <p:embed/>
                  <p:pic>
                    <p:nvPicPr>
                      <p:cNvPr id="1026" name="Object 8" descr="To the right of the microphone is a sine-like waveform representing analog data from the microphone. "/>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80819" y="3785086"/>
                        <a:ext cx="4029389" cy="158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035" name="Picture 11" descr="Meaningless music notes representing soun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4141751"/>
            <a:ext cx="2383306" cy="1027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96868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descr="Meaningless music notes representing sou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887528"/>
            <a:ext cx="2072438" cy="893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34" name="Rectangle 2"/>
          <p:cNvSpPr>
            <a:spLocks noGrp="1" noChangeArrowheads="1"/>
          </p:cNvSpPr>
          <p:nvPr>
            <p:ph type="title"/>
          </p:nvPr>
        </p:nvSpPr>
        <p:spPr/>
        <p:txBody>
          <a:bodyPr/>
          <a:lstStyle/>
          <a:p>
            <a:r>
              <a:rPr lang="en-US"/>
              <a:t>Analog Input</a:t>
            </a:r>
          </a:p>
        </p:txBody>
      </p:sp>
      <p:grpSp>
        <p:nvGrpSpPr>
          <p:cNvPr id="18435" name="Group 3" descr="A box containing a meaningless string of ones and zeroes representing the internal or computer form of the encoded data."/>
          <p:cNvGrpSpPr>
            <a:grpSpLocks/>
          </p:cNvGrpSpPr>
          <p:nvPr/>
        </p:nvGrpSpPr>
        <p:grpSpPr bwMode="auto">
          <a:xfrm>
            <a:off x="6308356" y="2589890"/>
            <a:ext cx="1832819" cy="1250292"/>
            <a:chOff x="2640" y="1392"/>
            <a:chExt cx="912" cy="672"/>
          </a:xfrm>
        </p:grpSpPr>
        <p:sp>
          <p:nvSpPr>
            <p:cNvPr id="18445" name="Rectangle 4"/>
            <p:cNvSpPr>
              <a:spLocks noChangeArrowheads="1"/>
            </p:cNvSpPr>
            <p:nvPr/>
          </p:nvSpPr>
          <p:spPr bwMode="auto">
            <a:xfrm>
              <a:off x="2640" y="1392"/>
              <a:ext cx="912" cy="672"/>
            </a:xfrm>
            <a:prstGeom prst="rect">
              <a:avLst/>
            </a:prstGeom>
            <a:solidFill>
              <a:srgbClr val="FFFF99"/>
            </a:solidFill>
            <a:ln w="25400">
              <a:solidFill>
                <a:schemeClr val="tx1"/>
              </a:solidFill>
              <a:miter lim="800000"/>
              <a:headEnd/>
              <a:tailEnd/>
            </a:ln>
          </p:spPr>
          <p:txBody>
            <a:bodyPr wrap="none" anchor="ctr"/>
            <a:lstStyle/>
            <a:p>
              <a:endParaRPr lang="en-US"/>
            </a:p>
          </p:txBody>
        </p:sp>
        <p:sp>
          <p:nvSpPr>
            <p:cNvPr id="18446" name="Text Box 5"/>
            <p:cNvSpPr txBox="1">
              <a:spLocks noChangeArrowheads="1"/>
            </p:cNvSpPr>
            <p:nvPr/>
          </p:nvSpPr>
          <p:spPr bwMode="auto">
            <a:xfrm>
              <a:off x="2688" y="1584"/>
              <a:ext cx="816" cy="199"/>
            </a:xfrm>
            <a:prstGeom prst="rect">
              <a:avLst/>
            </a:prstGeom>
            <a:solidFill>
              <a:srgbClr val="FFFF99"/>
            </a:solidFill>
            <a:ln w="9525">
              <a:noFill/>
              <a:miter lim="800000"/>
              <a:headEnd/>
              <a:tailEnd/>
            </a:ln>
          </p:spPr>
          <p:txBody>
            <a:bodyPr>
              <a:spAutoFit/>
            </a:bodyPr>
            <a:lstStyle/>
            <a:p>
              <a:pPr algn="ctr">
                <a:spcBef>
                  <a:spcPct val="50000"/>
                </a:spcBef>
              </a:pPr>
              <a:r>
                <a:rPr lang="en-US" b="1" dirty="0"/>
                <a:t>1011010</a:t>
              </a:r>
            </a:p>
          </p:txBody>
        </p:sp>
      </p:grpSp>
      <p:sp>
        <p:nvSpPr>
          <p:cNvPr id="18436" name="Rectangle 7" descr="A box labeled encoder with an arrow pointing to the next box."/>
          <p:cNvSpPr>
            <a:spLocks noChangeArrowheads="1"/>
          </p:cNvSpPr>
          <p:nvPr/>
        </p:nvSpPr>
        <p:spPr bwMode="auto">
          <a:xfrm>
            <a:off x="3800287" y="2679197"/>
            <a:ext cx="1929284" cy="1071679"/>
          </a:xfrm>
          <a:prstGeom prst="rect">
            <a:avLst/>
          </a:prstGeom>
          <a:solidFill>
            <a:srgbClr val="CCFFCC"/>
          </a:solidFill>
          <a:ln w="25400">
            <a:solidFill>
              <a:schemeClr val="tx1"/>
            </a:solidFill>
            <a:miter lim="800000"/>
            <a:headEnd/>
            <a:tailEnd/>
          </a:ln>
        </p:spPr>
        <p:txBody>
          <a:bodyPr wrap="none" lIns="111904" tIns="55952" rIns="111904" bIns="55952" anchor="ctr"/>
          <a:lstStyle/>
          <a:p>
            <a:endParaRPr lang="en-US"/>
          </a:p>
        </p:txBody>
      </p:sp>
      <p:sp>
        <p:nvSpPr>
          <p:cNvPr id="18437" name="Text Box 8"/>
          <p:cNvSpPr txBox="1">
            <a:spLocks noChangeArrowheads="1"/>
          </p:cNvSpPr>
          <p:nvPr/>
        </p:nvSpPr>
        <p:spPr bwMode="auto">
          <a:xfrm>
            <a:off x="3896751" y="2947117"/>
            <a:ext cx="1736355" cy="389996"/>
          </a:xfrm>
          <a:prstGeom prst="rect">
            <a:avLst/>
          </a:prstGeom>
          <a:noFill/>
          <a:ln w="9525">
            <a:noFill/>
            <a:miter lim="800000"/>
            <a:headEnd/>
            <a:tailEnd/>
          </a:ln>
        </p:spPr>
        <p:txBody>
          <a:bodyPr lIns="111904" tIns="55952" rIns="111904" bIns="55952">
            <a:spAutoFit/>
          </a:bodyPr>
          <a:lstStyle/>
          <a:p>
            <a:pPr algn="ctr">
              <a:spcBef>
                <a:spcPct val="50000"/>
              </a:spcBef>
            </a:pPr>
            <a:r>
              <a:rPr lang="en-US" b="1" dirty="0"/>
              <a:t>Encoder</a:t>
            </a:r>
          </a:p>
        </p:txBody>
      </p:sp>
      <p:sp>
        <p:nvSpPr>
          <p:cNvPr id="18438" name="Line 11">
            <a:extLst>
              <a:ext uri="{C183D7F6-B498-43B3-948B-1728B52AA6E4}">
                <adec:decorative xmlns:adec="http://schemas.microsoft.com/office/drawing/2017/decorative" val="1"/>
              </a:ext>
            </a:extLst>
          </p:cNvPr>
          <p:cNvSpPr>
            <a:spLocks noChangeShapeType="1"/>
          </p:cNvSpPr>
          <p:nvPr/>
        </p:nvSpPr>
        <p:spPr bwMode="auto">
          <a:xfrm>
            <a:off x="5729571" y="3215036"/>
            <a:ext cx="578785" cy="0"/>
          </a:xfrm>
          <a:prstGeom prst="line">
            <a:avLst/>
          </a:prstGeom>
          <a:noFill/>
          <a:ln w="28575">
            <a:solidFill>
              <a:schemeClr val="tx1"/>
            </a:solidFill>
            <a:round/>
            <a:headEnd/>
            <a:tailEnd type="triangle" w="med" len="med"/>
          </a:ln>
        </p:spPr>
        <p:txBody>
          <a:bodyPr wrap="none" lIns="111904" tIns="55952" rIns="111904" bIns="55952" anchor="ctr"/>
          <a:lstStyle/>
          <a:p>
            <a:endParaRPr lang="en-US"/>
          </a:p>
        </p:txBody>
      </p:sp>
      <p:sp>
        <p:nvSpPr>
          <p:cNvPr id="18439" name="Text Box 12"/>
          <p:cNvSpPr txBox="1">
            <a:spLocks noChangeArrowheads="1"/>
          </p:cNvSpPr>
          <p:nvPr/>
        </p:nvSpPr>
        <p:spPr bwMode="auto">
          <a:xfrm>
            <a:off x="771714" y="1879573"/>
            <a:ext cx="2893925" cy="559273"/>
          </a:xfrm>
          <a:prstGeom prst="rect">
            <a:avLst/>
          </a:prstGeom>
          <a:noFill/>
          <a:ln w="9525">
            <a:noFill/>
            <a:miter lim="800000"/>
            <a:headEnd/>
            <a:tailEnd/>
          </a:ln>
        </p:spPr>
        <p:txBody>
          <a:bodyPr lIns="111904" tIns="55952" rIns="111904" bIns="55952">
            <a:spAutoFit/>
          </a:bodyPr>
          <a:lstStyle/>
          <a:p>
            <a:pPr>
              <a:spcBef>
                <a:spcPct val="50000"/>
              </a:spcBef>
            </a:pPr>
            <a:r>
              <a:rPr lang="en-US" b="1" dirty="0"/>
              <a:t>Human Form</a:t>
            </a:r>
            <a:endParaRPr lang="en-US" dirty="0"/>
          </a:p>
        </p:txBody>
      </p:sp>
      <p:sp>
        <p:nvSpPr>
          <p:cNvPr id="18440" name="Text Box 13"/>
          <p:cNvSpPr txBox="1">
            <a:spLocks noChangeArrowheads="1"/>
          </p:cNvSpPr>
          <p:nvPr/>
        </p:nvSpPr>
        <p:spPr bwMode="auto">
          <a:xfrm>
            <a:off x="6248400" y="1884172"/>
            <a:ext cx="2315140" cy="389996"/>
          </a:xfrm>
          <a:prstGeom prst="rect">
            <a:avLst/>
          </a:prstGeom>
          <a:noFill/>
          <a:ln w="9525">
            <a:noFill/>
            <a:miter lim="800000"/>
            <a:headEnd/>
            <a:tailEnd/>
          </a:ln>
        </p:spPr>
        <p:txBody>
          <a:bodyPr wrap="square" lIns="111904" tIns="55952" rIns="111904" bIns="55952">
            <a:spAutoFit/>
          </a:bodyPr>
          <a:lstStyle/>
          <a:p>
            <a:pPr>
              <a:spcBef>
                <a:spcPct val="50000"/>
              </a:spcBef>
            </a:pPr>
            <a:r>
              <a:rPr lang="en-US" b="1" dirty="0"/>
              <a:t>Computer Form</a:t>
            </a:r>
            <a:endParaRPr lang="en-US" dirty="0"/>
          </a:p>
        </p:txBody>
      </p:sp>
      <p:sp>
        <p:nvSpPr>
          <p:cNvPr id="18441" name="Text Box 14"/>
          <p:cNvSpPr txBox="1">
            <a:spLocks noChangeArrowheads="1"/>
          </p:cNvSpPr>
          <p:nvPr/>
        </p:nvSpPr>
        <p:spPr bwMode="auto">
          <a:xfrm>
            <a:off x="771714" y="4170938"/>
            <a:ext cx="7331277" cy="1959656"/>
          </a:xfrm>
          <a:prstGeom prst="rect">
            <a:avLst/>
          </a:prstGeom>
          <a:noFill/>
          <a:ln w="9525">
            <a:noFill/>
            <a:miter lim="800000"/>
            <a:headEnd/>
            <a:tailEnd/>
          </a:ln>
        </p:spPr>
        <p:txBody>
          <a:bodyPr lIns="111904" tIns="55952" rIns="111904" bIns="55952">
            <a:spAutoFit/>
          </a:bodyPr>
          <a:lstStyle/>
          <a:p>
            <a:pPr>
              <a:spcBef>
                <a:spcPct val="50000"/>
              </a:spcBef>
            </a:pPr>
            <a:r>
              <a:rPr lang="en-US" sz="3000" b="1" dirty="0"/>
              <a:t>Analog input</a:t>
            </a:r>
            <a:r>
              <a:rPr lang="en-US" sz="3000" dirty="0"/>
              <a:t> </a:t>
            </a:r>
            <a:r>
              <a:rPr lang="en-US" sz="3000" b="1" dirty="0"/>
              <a:t>requires special hardware</a:t>
            </a:r>
            <a:r>
              <a:rPr lang="en-US" sz="3000" dirty="0"/>
              <a:t> to convert the analog electrical signal to a digital signal of zeros and ones.  Conversion is </a:t>
            </a:r>
            <a:r>
              <a:rPr lang="en-US" sz="3000" i="1" dirty="0"/>
              <a:t>approximate.</a:t>
            </a:r>
          </a:p>
        </p:txBody>
      </p:sp>
      <p:pic>
        <p:nvPicPr>
          <p:cNvPr id="18442" name="Picture 15" descr="A picture of a microphone with an arrow pointing to the next box."/>
          <p:cNvPicPr>
            <a:picLocks noChangeAspect="1" noChangeArrowheads="1"/>
          </p:cNvPicPr>
          <p:nvPr/>
        </p:nvPicPr>
        <p:blipFill>
          <a:blip r:embed="rId4" cstate="print"/>
          <a:srcRect/>
          <a:stretch>
            <a:fillRect/>
          </a:stretch>
        </p:blipFill>
        <p:spPr bwMode="auto">
          <a:xfrm>
            <a:off x="2114173" y="2863392"/>
            <a:ext cx="1205802" cy="1239129"/>
          </a:xfrm>
          <a:prstGeom prst="rect">
            <a:avLst/>
          </a:prstGeom>
          <a:noFill/>
          <a:ln w="9525">
            <a:noFill/>
            <a:miter lim="800000"/>
            <a:headEnd/>
            <a:tailEnd/>
          </a:ln>
        </p:spPr>
      </p:pic>
      <p:sp>
        <p:nvSpPr>
          <p:cNvPr id="18444" name="Line 10">
            <a:extLst>
              <a:ext uri="{C183D7F6-B498-43B3-948B-1728B52AA6E4}">
                <adec:decorative xmlns:adec="http://schemas.microsoft.com/office/drawing/2017/decorative" val="1"/>
              </a:ext>
            </a:extLst>
          </p:cNvPr>
          <p:cNvSpPr>
            <a:spLocks noChangeShapeType="1"/>
          </p:cNvSpPr>
          <p:nvPr/>
        </p:nvSpPr>
        <p:spPr bwMode="auto">
          <a:xfrm>
            <a:off x="3125038" y="3215036"/>
            <a:ext cx="675249" cy="0"/>
          </a:xfrm>
          <a:prstGeom prst="line">
            <a:avLst/>
          </a:prstGeom>
          <a:noFill/>
          <a:ln w="28575">
            <a:solidFill>
              <a:schemeClr val="tx1"/>
            </a:solidFill>
            <a:round/>
            <a:headEnd/>
            <a:tailEnd type="triangle" w="med" len="med"/>
          </a:ln>
        </p:spPr>
        <p:txBody>
          <a:bodyPr wrap="none" lIns="111904" tIns="55952" rIns="111904" bIns="55952" anchor="ctr"/>
          <a:lstStyle/>
          <a:p>
            <a:endParaRPr lang="en-US"/>
          </a:p>
        </p:txBody>
      </p:sp>
    </p:spTree>
    <p:extLst>
      <p:ext uri="{BB962C8B-B14F-4D97-AF65-F5344CB8AC3E}">
        <p14:creationId xmlns:p14="http://schemas.microsoft.com/office/powerpoint/2010/main" val="42272533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Pictures</a:t>
            </a:r>
          </a:p>
        </p:txBody>
      </p:sp>
      <p:sp>
        <p:nvSpPr>
          <p:cNvPr id="33795" name="Rectangle 3"/>
          <p:cNvSpPr>
            <a:spLocks noGrp="1" noChangeArrowheads="1"/>
          </p:cNvSpPr>
          <p:nvPr>
            <p:ph idx="1"/>
          </p:nvPr>
        </p:nvSpPr>
        <p:spPr/>
        <p:txBody>
          <a:bodyPr>
            <a:normAutofit/>
          </a:bodyPr>
          <a:lstStyle/>
          <a:p>
            <a:r>
              <a:rPr lang="en-US" dirty="0"/>
              <a:t>Photographs, printed pictures, and computer pictures are composed of many small dots.</a:t>
            </a:r>
          </a:p>
          <a:p>
            <a:r>
              <a:rPr lang="en-US" dirty="0"/>
              <a:t>In photographs, the dots (film grain) may be too small to distinguish individually without a microscope.</a:t>
            </a:r>
          </a:p>
          <a:p>
            <a:r>
              <a:rPr lang="en-US" dirty="0"/>
              <a:t>Generally, you can see the dots in printed pictures and computer pictures. (If you look closely.)</a:t>
            </a:r>
          </a:p>
        </p:txBody>
      </p:sp>
    </p:spTree>
    <p:extLst>
      <p:ext uri="{BB962C8B-B14F-4D97-AF65-F5344CB8AC3E}">
        <p14:creationId xmlns:p14="http://schemas.microsoft.com/office/powerpoint/2010/main" val="411832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795">
                                            <p:txEl>
                                              <p:pRg st="1" end="1"/>
                                            </p:txEl>
                                          </p:spTgt>
                                        </p:tgtEl>
                                        <p:attrNameLst>
                                          <p:attrName>style.visibility</p:attrName>
                                        </p:attrNameLst>
                                      </p:cBhvr>
                                      <p:to>
                                        <p:strVal val="visible"/>
                                      </p:to>
                                    </p:set>
                                    <p:animEffect transition="in" filter="fade">
                                      <p:cBhvr>
                                        <p:cTn id="7" dur="500"/>
                                        <p:tgtEl>
                                          <p:spTgt spid="3379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795">
                                            <p:txEl>
                                              <p:pRg st="2" end="2"/>
                                            </p:txEl>
                                          </p:spTgt>
                                        </p:tgtEl>
                                        <p:attrNameLst>
                                          <p:attrName>style.visibility</p:attrName>
                                        </p:attrNameLst>
                                      </p:cBhvr>
                                      <p:to>
                                        <p:strVal val="visible"/>
                                      </p:to>
                                    </p:set>
                                    <p:animEffect transition="in" filter="fade">
                                      <p:cBhvr>
                                        <p:cTn id="12" dur="500"/>
                                        <p:tgtEl>
                                          <p:spTgt spid="337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a:t>Encoding Pictures</a:t>
            </a:r>
          </a:p>
        </p:txBody>
      </p:sp>
      <p:sp>
        <p:nvSpPr>
          <p:cNvPr id="34819" name="Rectangle 3"/>
          <p:cNvSpPr>
            <a:spLocks noGrp="1" noChangeArrowheads="1"/>
          </p:cNvSpPr>
          <p:nvPr>
            <p:ph idx="1"/>
          </p:nvPr>
        </p:nvSpPr>
        <p:spPr/>
        <p:txBody>
          <a:bodyPr>
            <a:normAutofit/>
          </a:bodyPr>
          <a:lstStyle/>
          <a:p>
            <a:r>
              <a:rPr lang="en-US" dirty="0"/>
              <a:t>Each dot is called a Picture Element, or  </a:t>
            </a:r>
            <a:r>
              <a:rPr lang="en-US" b="1" i="1" dirty="0"/>
              <a:t>pixel</a:t>
            </a:r>
            <a:r>
              <a:rPr lang="en-US" dirty="0"/>
              <a:t>.</a:t>
            </a:r>
          </a:p>
          <a:p>
            <a:r>
              <a:rPr lang="en-US" dirty="0"/>
              <a:t>The number of pixels per inch (or millimeter) determines the </a:t>
            </a:r>
            <a:r>
              <a:rPr lang="en-US" b="1" dirty="0"/>
              <a:t>resolution</a:t>
            </a:r>
            <a:r>
              <a:rPr lang="en-US" dirty="0"/>
              <a:t> or fineness of the picture.  More is better.</a:t>
            </a:r>
          </a:p>
          <a:p>
            <a:r>
              <a:rPr lang="en-US" dirty="0"/>
              <a:t>The number of bits per pixel determines the </a:t>
            </a:r>
            <a:r>
              <a:rPr lang="en-US" b="1" dirty="0"/>
              <a:t>color depth</a:t>
            </a:r>
            <a:r>
              <a:rPr lang="en-US" dirty="0"/>
              <a:t>; again, more is better.</a:t>
            </a:r>
          </a:p>
          <a:p>
            <a:r>
              <a:rPr lang="en-US" dirty="0"/>
              <a:t>Each pixel is one or more binary numbers.</a:t>
            </a:r>
          </a:p>
        </p:txBody>
      </p:sp>
    </p:spTree>
    <p:extLst>
      <p:ext uri="{BB962C8B-B14F-4D97-AF65-F5344CB8AC3E}">
        <p14:creationId xmlns:p14="http://schemas.microsoft.com/office/powerpoint/2010/main" val="3110571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819">
                                            <p:txEl>
                                              <p:pRg st="1" end="1"/>
                                            </p:txEl>
                                          </p:spTgt>
                                        </p:tgtEl>
                                        <p:attrNameLst>
                                          <p:attrName>style.visibility</p:attrName>
                                        </p:attrNameLst>
                                      </p:cBhvr>
                                      <p:to>
                                        <p:strVal val="visible"/>
                                      </p:to>
                                    </p:set>
                                    <p:animEffect transition="in" filter="fade">
                                      <p:cBhvr>
                                        <p:cTn id="7" dur="500"/>
                                        <p:tgtEl>
                                          <p:spTgt spid="3481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4819">
                                            <p:txEl>
                                              <p:pRg st="2" end="2"/>
                                            </p:txEl>
                                          </p:spTgt>
                                        </p:tgtEl>
                                        <p:attrNameLst>
                                          <p:attrName>style.visibility</p:attrName>
                                        </p:attrNameLst>
                                      </p:cBhvr>
                                      <p:to>
                                        <p:strVal val="visible"/>
                                      </p:to>
                                    </p:set>
                                    <p:animEffect transition="in" filter="fade">
                                      <p:cBhvr>
                                        <p:cTn id="12" dur="500"/>
                                        <p:tgtEl>
                                          <p:spTgt spid="3481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4819">
                                            <p:txEl>
                                              <p:pRg st="3" end="3"/>
                                            </p:txEl>
                                          </p:spTgt>
                                        </p:tgtEl>
                                        <p:attrNameLst>
                                          <p:attrName>style.visibility</p:attrName>
                                        </p:attrNameLst>
                                      </p:cBhvr>
                                      <p:to>
                                        <p:strVal val="visible"/>
                                      </p:to>
                                    </p:set>
                                    <p:animEffect transition="in" filter="fade">
                                      <p:cBhvr>
                                        <p:cTn id="17" dur="500"/>
                                        <p:tgtEl>
                                          <p:spTgt spid="348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t>Resolution</a:t>
            </a:r>
          </a:p>
        </p:txBody>
      </p:sp>
      <p:pic>
        <p:nvPicPr>
          <p:cNvPr id="35843" name="Picture 3" descr="A photo of a man poring over a book. The individual pixels are large squares and it is hard to discern what the picture represents."/>
          <p:cNvPicPr>
            <a:picLocks noChangeAspect="1" noChangeArrowheads="1"/>
          </p:cNvPicPr>
          <p:nvPr/>
        </p:nvPicPr>
        <p:blipFill>
          <a:blip r:embed="rId3" cstate="print"/>
          <a:srcRect/>
          <a:stretch>
            <a:fillRect/>
          </a:stretch>
        </p:blipFill>
        <p:spPr bwMode="auto">
          <a:xfrm>
            <a:off x="1832819" y="2321971"/>
            <a:ext cx="2073980" cy="2534074"/>
          </a:xfrm>
          <a:prstGeom prst="rect">
            <a:avLst/>
          </a:prstGeom>
          <a:noFill/>
          <a:ln w="9525">
            <a:noFill/>
            <a:miter lim="800000"/>
            <a:headEnd/>
            <a:tailEnd/>
          </a:ln>
        </p:spPr>
      </p:pic>
      <p:pic>
        <p:nvPicPr>
          <p:cNvPr id="35844" name="Picture 4" descr="A photo of a man poring over a book. &#10;The individual pixels are not visible and the picture looks like a high-quality photograph."/>
          <p:cNvPicPr>
            <a:picLocks noChangeAspect="1" noChangeArrowheads="1"/>
          </p:cNvPicPr>
          <p:nvPr/>
        </p:nvPicPr>
        <p:blipFill>
          <a:blip r:embed="rId4" cstate="print"/>
          <a:srcRect/>
          <a:stretch>
            <a:fillRect/>
          </a:stretch>
        </p:blipFill>
        <p:spPr bwMode="auto">
          <a:xfrm>
            <a:off x="5209065" y="2321971"/>
            <a:ext cx="2073980" cy="2534074"/>
          </a:xfrm>
          <a:prstGeom prst="rect">
            <a:avLst/>
          </a:prstGeom>
          <a:noFill/>
          <a:ln w="9525">
            <a:noFill/>
            <a:miter lim="800000"/>
            <a:headEnd/>
            <a:tailEnd/>
          </a:ln>
        </p:spPr>
      </p:pic>
      <p:sp>
        <p:nvSpPr>
          <p:cNvPr id="35845" name="Text Box 5"/>
          <p:cNvSpPr txBox="1">
            <a:spLocks noChangeArrowheads="1"/>
          </p:cNvSpPr>
          <p:nvPr/>
        </p:nvSpPr>
        <p:spPr bwMode="auto">
          <a:xfrm>
            <a:off x="1519310" y="1866647"/>
            <a:ext cx="2700997" cy="389996"/>
          </a:xfrm>
          <a:prstGeom prst="rect">
            <a:avLst/>
          </a:prstGeom>
          <a:noFill/>
          <a:ln w="9525">
            <a:noFill/>
            <a:miter lim="800000"/>
            <a:headEnd/>
            <a:tailEnd/>
          </a:ln>
        </p:spPr>
        <p:txBody>
          <a:bodyPr lIns="111904" tIns="55952" rIns="111904" bIns="55952">
            <a:spAutoFit/>
          </a:bodyPr>
          <a:lstStyle/>
          <a:p>
            <a:pPr algn="ctr">
              <a:spcBef>
                <a:spcPct val="50000"/>
              </a:spcBef>
            </a:pPr>
            <a:r>
              <a:rPr lang="en-US" b="1" dirty="0"/>
              <a:t>Low resolution</a:t>
            </a:r>
          </a:p>
        </p:txBody>
      </p:sp>
      <p:sp>
        <p:nvSpPr>
          <p:cNvPr id="35846" name="Text Box 6"/>
          <p:cNvSpPr txBox="1">
            <a:spLocks noChangeArrowheads="1"/>
          </p:cNvSpPr>
          <p:nvPr/>
        </p:nvSpPr>
        <p:spPr bwMode="auto">
          <a:xfrm>
            <a:off x="4899578" y="1866647"/>
            <a:ext cx="2359855" cy="389996"/>
          </a:xfrm>
          <a:prstGeom prst="rect">
            <a:avLst/>
          </a:prstGeom>
          <a:noFill/>
          <a:ln w="9525">
            <a:noFill/>
            <a:miter lim="800000"/>
            <a:headEnd/>
            <a:tailEnd/>
          </a:ln>
        </p:spPr>
        <p:txBody>
          <a:bodyPr wrap="square" lIns="111904" tIns="55952" rIns="111904" bIns="55952">
            <a:spAutoFit/>
          </a:bodyPr>
          <a:lstStyle/>
          <a:p>
            <a:pPr algn="ctr">
              <a:spcBef>
                <a:spcPct val="50000"/>
              </a:spcBef>
            </a:pPr>
            <a:r>
              <a:rPr lang="en-US" b="1" dirty="0"/>
              <a:t>Higher resolution</a:t>
            </a:r>
          </a:p>
        </p:txBody>
      </p:sp>
      <p:sp>
        <p:nvSpPr>
          <p:cNvPr id="35847" name="Text Box 7"/>
          <p:cNvSpPr txBox="1">
            <a:spLocks noChangeArrowheads="1"/>
          </p:cNvSpPr>
          <p:nvPr/>
        </p:nvSpPr>
        <p:spPr bwMode="auto">
          <a:xfrm>
            <a:off x="771713" y="5090475"/>
            <a:ext cx="7717134" cy="1005549"/>
          </a:xfrm>
          <a:prstGeom prst="rect">
            <a:avLst/>
          </a:prstGeom>
          <a:noFill/>
          <a:ln w="9525">
            <a:noFill/>
            <a:miter lim="800000"/>
            <a:headEnd/>
            <a:tailEnd/>
          </a:ln>
        </p:spPr>
        <p:txBody>
          <a:bodyPr lIns="111904" tIns="55952" rIns="111904" bIns="55952">
            <a:spAutoFit/>
          </a:bodyPr>
          <a:lstStyle/>
          <a:p>
            <a:pPr>
              <a:spcBef>
                <a:spcPct val="50000"/>
              </a:spcBef>
            </a:pPr>
            <a:r>
              <a:rPr lang="en-US" sz="2800" dirty="0"/>
              <a:t>For photo-realistic images, the pixels must be too small for the eye to distinguish easily.</a:t>
            </a:r>
          </a:p>
        </p:txBody>
      </p:sp>
    </p:spTree>
    <p:extLst>
      <p:ext uri="{BB962C8B-B14F-4D97-AF65-F5344CB8AC3E}">
        <p14:creationId xmlns:p14="http://schemas.microsoft.com/office/powerpoint/2010/main" val="11133770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a:t>Color Depth</a:t>
            </a:r>
          </a:p>
        </p:txBody>
      </p:sp>
      <p:pic>
        <p:nvPicPr>
          <p:cNvPr id="36867" name="Picture 3" descr="A cartoon panel of Garfield the car and Jon. The panel has a limited number of colors."/>
          <p:cNvPicPr>
            <a:picLocks noChangeAspect="1" noChangeArrowheads="1"/>
          </p:cNvPicPr>
          <p:nvPr/>
        </p:nvPicPr>
        <p:blipFill>
          <a:blip r:embed="rId3" cstate="print"/>
          <a:srcRect/>
          <a:stretch>
            <a:fillRect/>
          </a:stretch>
        </p:blipFill>
        <p:spPr bwMode="auto">
          <a:xfrm>
            <a:off x="1543427" y="1964744"/>
            <a:ext cx="2532185" cy="2009398"/>
          </a:xfrm>
          <a:prstGeom prst="rect">
            <a:avLst/>
          </a:prstGeom>
          <a:noFill/>
          <a:ln w="9525">
            <a:noFill/>
            <a:miter lim="800000"/>
            <a:headEnd/>
            <a:tailEnd/>
          </a:ln>
        </p:spPr>
      </p:pic>
      <p:sp>
        <p:nvSpPr>
          <p:cNvPr id="36868" name="Text Box 5"/>
          <p:cNvSpPr txBox="1">
            <a:spLocks noChangeArrowheads="1"/>
          </p:cNvSpPr>
          <p:nvPr/>
        </p:nvSpPr>
        <p:spPr bwMode="auto">
          <a:xfrm>
            <a:off x="1984315" y="1565604"/>
            <a:ext cx="1446963" cy="389996"/>
          </a:xfrm>
          <a:prstGeom prst="rect">
            <a:avLst/>
          </a:prstGeom>
          <a:noFill/>
          <a:ln w="9525">
            <a:noFill/>
            <a:miter lim="800000"/>
            <a:headEnd/>
            <a:tailEnd/>
          </a:ln>
        </p:spPr>
        <p:txBody>
          <a:bodyPr lIns="111904" tIns="55952" rIns="111904" bIns="55952">
            <a:spAutoFit/>
          </a:bodyPr>
          <a:lstStyle/>
          <a:p>
            <a:pPr algn="ctr">
              <a:spcBef>
                <a:spcPct val="50000"/>
              </a:spcBef>
            </a:pPr>
            <a:r>
              <a:rPr lang="en-US" b="1" dirty="0"/>
              <a:t>8 bits</a:t>
            </a:r>
          </a:p>
        </p:txBody>
      </p:sp>
      <p:sp>
        <p:nvSpPr>
          <p:cNvPr id="36869" name="Text Box 6"/>
          <p:cNvSpPr txBox="1">
            <a:spLocks noChangeArrowheads="1"/>
          </p:cNvSpPr>
          <p:nvPr/>
        </p:nvSpPr>
        <p:spPr bwMode="auto">
          <a:xfrm>
            <a:off x="5601018" y="1572794"/>
            <a:ext cx="1446963" cy="389996"/>
          </a:xfrm>
          <a:prstGeom prst="rect">
            <a:avLst/>
          </a:prstGeom>
          <a:noFill/>
          <a:ln w="9525">
            <a:noFill/>
            <a:miter lim="800000"/>
            <a:headEnd/>
            <a:tailEnd/>
          </a:ln>
        </p:spPr>
        <p:txBody>
          <a:bodyPr lIns="111904" tIns="55952" rIns="111904" bIns="55952">
            <a:spAutoFit/>
          </a:bodyPr>
          <a:lstStyle/>
          <a:p>
            <a:pPr algn="ctr">
              <a:spcBef>
                <a:spcPct val="50000"/>
              </a:spcBef>
            </a:pPr>
            <a:r>
              <a:rPr lang="en-US" b="1" dirty="0"/>
              <a:t>24 bits</a:t>
            </a:r>
          </a:p>
        </p:txBody>
      </p:sp>
      <p:pic>
        <p:nvPicPr>
          <p:cNvPr id="36870" name="Picture 7" descr="A photograph of a road with autumn leaves, a bit of green, and blue mist or fog. There are many colors and they appear continuous."/>
          <p:cNvPicPr>
            <a:picLocks noChangeAspect="1" noChangeArrowheads="1"/>
          </p:cNvPicPr>
          <p:nvPr/>
        </p:nvPicPr>
        <p:blipFill>
          <a:blip r:embed="rId4" cstate="print"/>
          <a:srcRect/>
          <a:stretch>
            <a:fillRect/>
          </a:stretch>
        </p:blipFill>
        <p:spPr bwMode="auto">
          <a:xfrm>
            <a:off x="5594922" y="1964745"/>
            <a:ext cx="1591659" cy="2210337"/>
          </a:xfrm>
          <a:prstGeom prst="rect">
            <a:avLst/>
          </a:prstGeom>
          <a:noFill/>
          <a:ln w="9525">
            <a:noFill/>
            <a:miter lim="800000"/>
            <a:headEnd/>
            <a:tailEnd/>
          </a:ln>
        </p:spPr>
      </p:pic>
      <p:sp>
        <p:nvSpPr>
          <p:cNvPr id="36871" name="Text Box 8"/>
          <p:cNvSpPr txBox="1">
            <a:spLocks noChangeArrowheads="1"/>
          </p:cNvSpPr>
          <p:nvPr/>
        </p:nvSpPr>
        <p:spPr bwMode="auto">
          <a:xfrm>
            <a:off x="4379072" y="5879829"/>
            <a:ext cx="4533816" cy="343829"/>
          </a:xfrm>
          <a:prstGeom prst="rect">
            <a:avLst/>
          </a:prstGeom>
          <a:noFill/>
          <a:ln w="9525">
            <a:noFill/>
            <a:miter lim="800000"/>
            <a:headEnd/>
            <a:tailEnd/>
          </a:ln>
        </p:spPr>
        <p:txBody>
          <a:bodyPr lIns="111904" tIns="55952" rIns="111904" bIns="55952">
            <a:spAutoFit/>
          </a:bodyPr>
          <a:lstStyle/>
          <a:p>
            <a:pPr algn="r">
              <a:spcBef>
                <a:spcPct val="50000"/>
              </a:spcBef>
            </a:pPr>
            <a:r>
              <a:rPr lang="en-US" sz="1500" i="1" dirty="0"/>
              <a:t>Photograph courtesy of Dr. Phillip </a:t>
            </a:r>
            <a:r>
              <a:rPr lang="en-US" sz="1500" i="1" dirty="0" err="1"/>
              <a:t>Greenspun</a:t>
            </a:r>
            <a:endParaRPr lang="en-US" sz="1500" i="1" dirty="0"/>
          </a:p>
        </p:txBody>
      </p:sp>
      <p:sp>
        <p:nvSpPr>
          <p:cNvPr id="36872" name="Text Box 9"/>
          <p:cNvSpPr txBox="1">
            <a:spLocks noChangeArrowheads="1"/>
          </p:cNvSpPr>
          <p:nvPr/>
        </p:nvSpPr>
        <p:spPr bwMode="auto">
          <a:xfrm>
            <a:off x="964642" y="4483934"/>
            <a:ext cx="7234813" cy="1005549"/>
          </a:xfrm>
          <a:prstGeom prst="rect">
            <a:avLst/>
          </a:prstGeom>
          <a:noFill/>
          <a:ln w="9525">
            <a:noFill/>
            <a:miter lim="800000"/>
            <a:headEnd/>
            <a:tailEnd/>
          </a:ln>
        </p:spPr>
        <p:txBody>
          <a:bodyPr lIns="111904" tIns="55952" rIns="111904" bIns="55952">
            <a:spAutoFit/>
          </a:bodyPr>
          <a:lstStyle/>
          <a:p>
            <a:pPr>
              <a:spcBef>
                <a:spcPct val="50000"/>
              </a:spcBef>
            </a:pPr>
            <a:r>
              <a:rPr lang="en-US" sz="2800" dirty="0"/>
              <a:t>How many different colors with 8 bits?</a:t>
            </a:r>
            <a:br>
              <a:rPr lang="en-US" sz="2800" dirty="0"/>
            </a:br>
            <a:r>
              <a:rPr lang="en-US" sz="2800" dirty="0"/>
              <a:t>With 24 bits?</a:t>
            </a:r>
          </a:p>
        </p:txBody>
      </p:sp>
    </p:spTree>
    <p:extLst>
      <p:ext uri="{BB962C8B-B14F-4D97-AF65-F5344CB8AC3E}">
        <p14:creationId xmlns:p14="http://schemas.microsoft.com/office/powerpoint/2010/main" val="20203914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normAutofit fontScale="90000"/>
          </a:bodyPr>
          <a:lstStyle/>
          <a:p>
            <a:r>
              <a:rPr lang="en-US" dirty="0"/>
              <a:t>Additive Colors – The </a:t>
            </a:r>
            <a:r>
              <a:rPr lang="en-US" dirty="0" err="1"/>
              <a:t>RGB</a:t>
            </a:r>
            <a:r>
              <a:rPr lang="en-US" dirty="0"/>
              <a:t> Model</a:t>
            </a:r>
          </a:p>
        </p:txBody>
      </p:sp>
      <p:sp>
        <p:nvSpPr>
          <p:cNvPr id="2" name="TextBox 1"/>
          <p:cNvSpPr txBox="1"/>
          <p:nvPr/>
        </p:nvSpPr>
        <p:spPr>
          <a:xfrm>
            <a:off x="376813" y="1600200"/>
            <a:ext cx="8390374" cy="1682657"/>
          </a:xfrm>
          <a:prstGeom prst="rect">
            <a:avLst/>
          </a:prstGeom>
          <a:noFill/>
        </p:spPr>
        <p:txBody>
          <a:bodyPr wrap="square" lIns="111904" tIns="55952" rIns="111904" bIns="55952" rtlCol="0">
            <a:spAutoFit/>
          </a:bodyPr>
          <a:lstStyle/>
          <a:p>
            <a:r>
              <a:rPr lang="en-US" sz="2800" dirty="0"/>
              <a:t>Computer displays emit light; we use the concept of additive colors to make many colors from the three primary colors, red, green and blue.</a:t>
            </a:r>
          </a:p>
          <a:p>
            <a:endParaRPr lang="en-US" dirty="0"/>
          </a:p>
        </p:txBody>
      </p:sp>
      <p:pic>
        <p:nvPicPr>
          <p:cNvPr id="4" name="Picture 3" descr="The RGB color model. There are three overlapping circles colored red, blue, and green. Where red and blue overlap the color is magenta. Where red and green overlap the color is yellow.  Where green and blue overlap the color is cyan. In the center where all three overlap the color is white.">
            <a:extLst>
              <a:ext uri="{FF2B5EF4-FFF2-40B4-BE49-F238E27FC236}">
                <a16:creationId xmlns:a16="http://schemas.microsoft.com/office/drawing/2014/main" id="{AC5BB584-BA49-3EBE-E942-DB7D67C1EF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0" y="2895600"/>
            <a:ext cx="3622550" cy="3252132"/>
          </a:xfrm>
          <a:prstGeom prst="rect">
            <a:avLst/>
          </a:prstGeom>
        </p:spPr>
      </p:pic>
    </p:spTree>
    <p:extLst>
      <p:ext uri="{BB962C8B-B14F-4D97-AF65-F5344CB8AC3E}">
        <p14:creationId xmlns:p14="http://schemas.microsoft.com/office/powerpoint/2010/main" val="21345093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Encoding Symbol Sets</a:t>
            </a:r>
          </a:p>
        </p:txBody>
      </p:sp>
      <p:sp>
        <p:nvSpPr>
          <p:cNvPr id="19459" name="Rectangle 3"/>
          <p:cNvSpPr>
            <a:spLocks noGrp="1" noChangeArrowheads="1"/>
          </p:cNvSpPr>
          <p:nvPr>
            <p:ph idx="1"/>
          </p:nvPr>
        </p:nvSpPr>
        <p:spPr/>
        <p:txBody>
          <a:bodyPr>
            <a:normAutofit lnSpcReduction="10000"/>
          </a:bodyPr>
          <a:lstStyle/>
          <a:p>
            <a:r>
              <a:rPr lang="en-US" dirty="0"/>
              <a:t>Many kinds of human-form expression are represented using symbols, called </a:t>
            </a:r>
            <a:r>
              <a:rPr lang="en-US" i="1" dirty="0"/>
              <a:t>graphemes</a:t>
            </a:r>
            <a:r>
              <a:rPr lang="en-US" dirty="0"/>
              <a:t>.</a:t>
            </a:r>
          </a:p>
          <a:p>
            <a:r>
              <a:rPr lang="en-US" dirty="0"/>
              <a:t>In western languages:</a:t>
            </a:r>
          </a:p>
          <a:p>
            <a:pPr lvl="1"/>
            <a:r>
              <a:rPr lang="en-US" b="1" dirty="0"/>
              <a:t>52 letter symbols (about): A-Z, a-z</a:t>
            </a:r>
          </a:p>
          <a:p>
            <a:pPr lvl="1"/>
            <a:r>
              <a:rPr lang="en-US" b="1" dirty="0"/>
              <a:t>10 digit symbols: 0-9</a:t>
            </a:r>
          </a:p>
          <a:p>
            <a:pPr lvl="1"/>
            <a:r>
              <a:rPr lang="en-US" b="1" dirty="0"/>
              <a:t>Punctuation</a:t>
            </a:r>
          </a:p>
          <a:p>
            <a:pPr lvl="1"/>
            <a:r>
              <a:rPr lang="en-US" b="1" dirty="0"/>
              <a:t>Accent marks (diacritical marks)</a:t>
            </a:r>
          </a:p>
          <a:p>
            <a:r>
              <a:rPr lang="en-US" dirty="0"/>
              <a:t>These are “alphanumeric” symbol sets</a:t>
            </a:r>
            <a:endParaRPr lang="en-US" b="1" dirty="0"/>
          </a:p>
          <a:p>
            <a:r>
              <a:rPr lang="en-US" dirty="0"/>
              <a:t>It really is almost as simple as 1=A, 2=B.</a:t>
            </a:r>
          </a:p>
        </p:txBody>
      </p:sp>
    </p:spTree>
    <p:extLst>
      <p:ext uri="{BB962C8B-B14F-4D97-AF65-F5344CB8AC3E}">
        <p14:creationId xmlns:p14="http://schemas.microsoft.com/office/powerpoint/2010/main" val="24427404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459">
                                            <p:txEl>
                                              <p:pRg st="1" end="1"/>
                                            </p:txEl>
                                          </p:spTgt>
                                        </p:tgtEl>
                                        <p:attrNameLst>
                                          <p:attrName>style.visibility</p:attrName>
                                        </p:attrNameLst>
                                      </p:cBhvr>
                                      <p:to>
                                        <p:strVal val="visible"/>
                                      </p:to>
                                    </p:set>
                                    <p:animEffect transition="in" filter="fade">
                                      <p:cBhvr>
                                        <p:cTn id="7" dur="500"/>
                                        <p:tgtEl>
                                          <p:spTgt spid="19459">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9459">
                                            <p:txEl>
                                              <p:pRg st="2" end="2"/>
                                            </p:txEl>
                                          </p:spTgt>
                                        </p:tgtEl>
                                        <p:attrNameLst>
                                          <p:attrName>style.visibility</p:attrName>
                                        </p:attrNameLst>
                                      </p:cBhvr>
                                      <p:to>
                                        <p:strVal val="visible"/>
                                      </p:to>
                                    </p:set>
                                    <p:animEffect transition="in" filter="fade">
                                      <p:cBhvr>
                                        <p:cTn id="10" dur="500"/>
                                        <p:tgtEl>
                                          <p:spTgt spid="19459">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9459">
                                            <p:txEl>
                                              <p:pRg st="3" end="3"/>
                                            </p:txEl>
                                          </p:spTgt>
                                        </p:tgtEl>
                                        <p:attrNameLst>
                                          <p:attrName>style.visibility</p:attrName>
                                        </p:attrNameLst>
                                      </p:cBhvr>
                                      <p:to>
                                        <p:strVal val="visible"/>
                                      </p:to>
                                    </p:set>
                                    <p:animEffect transition="in" filter="fade">
                                      <p:cBhvr>
                                        <p:cTn id="13" dur="500"/>
                                        <p:tgtEl>
                                          <p:spTgt spid="19459">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9459">
                                            <p:txEl>
                                              <p:pRg st="4" end="4"/>
                                            </p:txEl>
                                          </p:spTgt>
                                        </p:tgtEl>
                                        <p:attrNameLst>
                                          <p:attrName>style.visibility</p:attrName>
                                        </p:attrNameLst>
                                      </p:cBhvr>
                                      <p:to>
                                        <p:strVal val="visible"/>
                                      </p:to>
                                    </p:set>
                                    <p:animEffect transition="in" filter="fade">
                                      <p:cBhvr>
                                        <p:cTn id="16" dur="500"/>
                                        <p:tgtEl>
                                          <p:spTgt spid="19459">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9459">
                                            <p:txEl>
                                              <p:pRg st="5" end="5"/>
                                            </p:txEl>
                                          </p:spTgt>
                                        </p:tgtEl>
                                        <p:attrNameLst>
                                          <p:attrName>style.visibility</p:attrName>
                                        </p:attrNameLst>
                                      </p:cBhvr>
                                      <p:to>
                                        <p:strVal val="visible"/>
                                      </p:to>
                                    </p:set>
                                    <p:animEffect transition="in" filter="fade">
                                      <p:cBhvr>
                                        <p:cTn id="19" dur="500"/>
                                        <p:tgtEl>
                                          <p:spTgt spid="19459">
                                            <p:txEl>
                                              <p:pRg st="5" end="5"/>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9459">
                                            <p:txEl>
                                              <p:pRg st="6" end="6"/>
                                            </p:txEl>
                                          </p:spTgt>
                                        </p:tgtEl>
                                        <p:attrNameLst>
                                          <p:attrName>style.visibility</p:attrName>
                                        </p:attrNameLst>
                                      </p:cBhvr>
                                      <p:to>
                                        <p:strVal val="visible"/>
                                      </p:to>
                                    </p:set>
                                    <p:animEffect transition="in" filter="fade">
                                      <p:cBhvr>
                                        <p:cTn id="24" dur="500"/>
                                        <p:tgtEl>
                                          <p:spTgt spid="19459">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9459">
                                            <p:txEl>
                                              <p:pRg st="7" end="7"/>
                                            </p:txEl>
                                          </p:spTgt>
                                        </p:tgtEl>
                                        <p:attrNameLst>
                                          <p:attrName>style.visibility</p:attrName>
                                        </p:attrNameLst>
                                      </p:cBhvr>
                                      <p:to>
                                        <p:strVal val="visible"/>
                                      </p:to>
                                    </p:set>
                                    <p:animEffect transition="in" filter="fade">
                                      <p:cBhvr>
                                        <p:cTn id="29" dur="500"/>
                                        <p:tgtEl>
                                          <p:spTgt spid="1945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t>Displaying Many Colors</a:t>
            </a:r>
          </a:p>
        </p:txBody>
      </p:sp>
      <p:sp>
        <p:nvSpPr>
          <p:cNvPr id="38915" name="Text Box 3"/>
          <p:cNvSpPr txBox="1">
            <a:spLocks noChangeArrowheads="1"/>
          </p:cNvSpPr>
          <p:nvPr/>
        </p:nvSpPr>
        <p:spPr bwMode="auto">
          <a:xfrm>
            <a:off x="771712" y="1642868"/>
            <a:ext cx="7717134" cy="2252044"/>
          </a:xfrm>
          <a:prstGeom prst="rect">
            <a:avLst/>
          </a:prstGeom>
          <a:noFill/>
          <a:ln w="9525">
            <a:noFill/>
            <a:miter lim="800000"/>
            <a:headEnd/>
            <a:tailEnd/>
          </a:ln>
        </p:spPr>
        <p:txBody>
          <a:bodyPr lIns="111904" tIns="55952" rIns="111904" bIns="55952">
            <a:spAutoFit/>
          </a:bodyPr>
          <a:lstStyle/>
          <a:p>
            <a:r>
              <a:rPr lang="en-US" sz="2800" dirty="0">
                <a:solidFill>
                  <a:srgbClr val="000000"/>
                </a:solidFill>
              </a:rPr>
              <a:t>24 bits/pixel = 16.7 million colors (2</a:t>
            </a:r>
            <a:r>
              <a:rPr lang="en-US" sz="2800" baseline="30000" dirty="0">
                <a:solidFill>
                  <a:srgbClr val="000000"/>
                </a:solidFill>
              </a:rPr>
              <a:t>24</a:t>
            </a:r>
            <a:r>
              <a:rPr lang="en-US" sz="2800" dirty="0">
                <a:solidFill>
                  <a:srgbClr val="000000"/>
                </a:solidFill>
              </a:rPr>
              <a:t>)</a:t>
            </a:r>
            <a:br>
              <a:rPr lang="en-US" sz="2800" dirty="0">
                <a:solidFill>
                  <a:srgbClr val="000000"/>
                </a:solidFill>
              </a:rPr>
            </a:br>
            <a:r>
              <a:rPr lang="en-US" sz="2800" dirty="0">
                <a:solidFill>
                  <a:srgbClr val="000000"/>
                </a:solidFill>
              </a:rPr>
              <a:t>	8 bits each for R, G, B</a:t>
            </a:r>
            <a:br>
              <a:rPr lang="en-US" sz="2800" dirty="0">
                <a:solidFill>
                  <a:srgbClr val="000000"/>
                </a:solidFill>
              </a:rPr>
            </a:br>
            <a:r>
              <a:rPr lang="en-US" sz="2800" dirty="0">
                <a:solidFill>
                  <a:srgbClr val="000000"/>
                </a:solidFill>
              </a:rPr>
              <a:t>	all off = black, all on = white</a:t>
            </a:r>
          </a:p>
          <a:p>
            <a:r>
              <a:rPr lang="en-US" sz="2800" dirty="0">
                <a:solidFill>
                  <a:srgbClr val="000000"/>
                </a:solidFill>
              </a:rPr>
              <a:t>Other colors: proportional amounts of R, G, B</a:t>
            </a:r>
          </a:p>
          <a:p>
            <a:pPr>
              <a:spcBef>
                <a:spcPct val="50000"/>
              </a:spcBef>
            </a:pPr>
            <a:endParaRPr lang="en-US" dirty="0"/>
          </a:p>
        </p:txBody>
      </p:sp>
      <p:pic>
        <p:nvPicPr>
          <p:cNvPr id="38916" name="Picture 4" descr="A collection of small cubes of different colors, from green on the left through blues and oranges to violet and red on the right."/>
          <p:cNvPicPr>
            <a:picLocks noChangeAspect="1" noChangeArrowheads="1"/>
          </p:cNvPicPr>
          <p:nvPr/>
        </p:nvPicPr>
        <p:blipFill>
          <a:blip r:embed="rId3" cstate="print"/>
          <a:srcRect/>
          <a:stretch>
            <a:fillRect/>
          </a:stretch>
        </p:blipFill>
        <p:spPr bwMode="auto">
          <a:xfrm>
            <a:off x="3200400" y="3619018"/>
            <a:ext cx="2224035" cy="2216389"/>
          </a:xfrm>
          <a:prstGeom prst="rect">
            <a:avLst/>
          </a:prstGeom>
          <a:noFill/>
          <a:ln w="9525">
            <a:noFill/>
            <a:miter lim="800000"/>
            <a:headEnd/>
            <a:tailEnd/>
          </a:ln>
        </p:spPr>
      </p:pic>
      <p:sp>
        <p:nvSpPr>
          <p:cNvPr id="38917" name="Text Box 5"/>
          <p:cNvSpPr txBox="1">
            <a:spLocks noChangeArrowheads="1"/>
          </p:cNvSpPr>
          <p:nvPr/>
        </p:nvSpPr>
        <p:spPr bwMode="auto">
          <a:xfrm>
            <a:off x="4147960" y="5804927"/>
            <a:ext cx="4630280" cy="343829"/>
          </a:xfrm>
          <a:prstGeom prst="rect">
            <a:avLst/>
          </a:prstGeom>
          <a:noFill/>
          <a:ln w="9525">
            <a:noFill/>
            <a:miter lim="800000"/>
            <a:headEnd/>
            <a:tailEnd/>
          </a:ln>
        </p:spPr>
        <p:txBody>
          <a:bodyPr lIns="111904" tIns="55952" rIns="111904" bIns="55952">
            <a:spAutoFit/>
          </a:bodyPr>
          <a:lstStyle/>
          <a:p>
            <a:pPr algn="r"/>
            <a:r>
              <a:rPr lang="en-US" sz="1500" i="1" dirty="0">
                <a:solidFill>
                  <a:srgbClr val="000000"/>
                </a:solidFill>
              </a:rPr>
              <a:t>Color cube courtesy of William T. Johnson</a:t>
            </a:r>
          </a:p>
        </p:txBody>
      </p:sp>
    </p:spTree>
    <p:extLst>
      <p:ext uri="{BB962C8B-B14F-4D97-AF65-F5344CB8AC3E}">
        <p14:creationId xmlns:p14="http://schemas.microsoft.com/office/powerpoint/2010/main" val="43319024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t>Printing Color Pictures</a:t>
            </a:r>
          </a:p>
        </p:txBody>
      </p:sp>
      <p:sp>
        <p:nvSpPr>
          <p:cNvPr id="39939" name="Rectangle 3"/>
          <p:cNvSpPr>
            <a:spLocks noGrp="1" noChangeArrowheads="1"/>
          </p:cNvSpPr>
          <p:nvPr>
            <p:ph idx="1"/>
          </p:nvPr>
        </p:nvSpPr>
        <p:spPr/>
        <p:txBody>
          <a:bodyPr/>
          <a:lstStyle/>
          <a:p>
            <a:r>
              <a:rPr lang="en-US" dirty="0">
                <a:solidFill>
                  <a:srgbClr val="000000"/>
                </a:solidFill>
              </a:rPr>
              <a:t>Computer displays are illuminated; the colors are additive.</a:t>
            </a:r>
          </a:p>
          <a:p>
            <a:r>
              <a:rPr lang="en-US" dirty="0">
                <a:solidFill>
                  <a:srgbClr val="000000"/>
                </a:solidFill>
              </a:rPr>
              <a:t>Printed colors are reflected. </a:t>
            </a:r>
            <a:br>
              <a:rPr lang="en-US" dirty="0">
                <a:solidFill>
                  <a:srgbClr val="000000"/>
                </a:solidFill>
              </a:rPr>
            </a:br>
            <a:r>
              <a:rPr lang="en-US" dirty="0">
                <a:solidFill>
                  <a:srgbClr val="000000"/>
                </a:solidFill>
              </a:rPr>
              <a:t>Printing uses the secondary colors cyan, magenta and yellow, plus black. (CMYK) </a:t>
            </a:r>
          </a:p>
          <a:p>
            <a:r>
              <a:rPr lang="en-US" dirty="0">
                <a:solidFill>
                  <a:srgbClr val="000000"/>
                </a:solidFill>
              </a:rPr>
              <a:t> Printed colors are subtractive.</a:t>
            </a:r>
            <a:br>
              <a:rPr lang="en-US" dirty="0">
                <a:solidFill>
                  <a:srgbClr val="000000"/>
                </a:solidFill>
              </a:rPr>
            </a:br>
            <a:endParaRPr lang="en-US" dirty="0">
              <a:solidFill>
                <a:srgbClr val="000000"/>
              </a:solidFill>
            </a:endParaRPr>
          </a:p>
        </p:txBody>
      </p:sp>
    </p:spTree>
    <p:extLst>
      <p:ext uri="{BB962C8B-B14F-4D97-AF65-F5344CB8AC3E}">
        <p14:creationId xmlns:p14="http://schemas.microsoft.com/office/powerpoint/2010/main" val="2534412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939">
                                            <p:txEl>
                                              <p:pRg st="1" end="1"/>
                                            </p:txEl>
                                          </p:spTgt>
                                        </p:tgtEl>
                                        <p:attrNameLst>
                                          <p:attrName>style.visibility</p:attrName>
                                        </p:attrNameLst>
                                      </p:cBhvr>
                                      <p:to>
                                        <p:strVal val="visible"/>
                                      </p:to>
                                    </p:set>
                                    <p:animEffect transition="in" filter="fade">
                                      <p:cBhvr>
                                        <p:cTn id="7" dur="500"/>
                                        <p:tgtEl>
                                          <p:spTgt spid="3993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9939">
                                            <p:txEl>
                                              <p:pRg st="2" end="2"/>
                                            </p:txEl>
                                          </p:spTgt>
                                        </p:tgtEl>
                                        <p:attrNameLst>
                                          <p:attrName>style.visibility</p:attrName>
                                        </p:attrNameLst>
                                      </p:cBhvr>
                                      <p:to>
                                        <p:strVal val="visible"/>
                                      </p:to>
                                    </p:set>
                                    <p:animEffect transition="in" filter="fade">
                                      <p:cBhvr>
                                        <p:cTn id="12" dur="500"/>
                                        <p:tgtEl>
                                          <p:spTgt spid="3993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fontScale="90000"/>
          </a:bodyPr>
          <a:lstStyle/>
          <a:p>
            <a:r>
              <a:rPr lang="en-US" dirty="0"/>
              <a:t>Subtractive Colors – CMYK Model</a:t>
            </a:r>
          </a:p>
        </p:txBody>
      </p:sp>
      <p:sp>
        <p:nvSpPr>
          <p:cNvPr id="40965" name="Text Box 5"/>
          <p:cNvSpPr txBox="1">
            <a:spLocks noChangeArrowheads="1"/>
          </p:cNvSpPr>
          <p:nvPr/>
        </p:nvSpPr>
        <p:spPr bwMode="auto">
          <a:xfrm>
            <a:off x="614289" y="3733800"/>
            <a:ext cx="8102991" cy="2482876"/>
          </a:xfrm>
          <a:prstGeom prst="rect">
            <a:avLst/>
          </a:prstGeom>
          <a:noFill/>
          <a:ln w="9525">
            <a:noFill/>
            <a:miter lim="800000"/>
            <a:headEnd/>
            <a:tailEnd/>
          </a:ln>
        </p:spPr>
        <p:txBody>
          <a:bodyPr wrap="square" lIns="111904" tIns="55952" rIns="111904" bIns="55952">
            <a:spAutoFit/>
          </a:bodyPr>
          <a:lstStyle/>
          <a:p>
            <a:pPr>
              <a:spcBef>
                <a:spcPct val="50000"/>
              </a:spcBef>
            </a:pPr>
            <a:r>
              <a:rPr lang="en-US" sz="2800" dirty="0">
                <a:solidFill>
                  <a:srgbClr val="000000"/>
                </a:solidFill>
              </a:rPr>
              <a:t>Cyan reflects blue and green, absorbs red.</a:t>
            </a:r>
            <a:br>
              <a:rPr lang="en-US" sz="2800" dirty="0">
                <a:solidFill>
                  <a:srgbClr val="000000"/>
                </a:solidFill>
              </a:rPr>
            </a:br>
            <a:r>
              <a:rPr lang="en-US" sz="2800" dirty="0">
                <a:solidFill>
                  <a:srgbClr val="000000"/>
                </a:solidFill>
              </a:rPr>
              <a:t>Magenta reflects red and blue, absorbs green.</a:t>
            </a:r>
            <a:br>
              <a:rPr lang="en-US" sz="2800" dirty="0">
                <a:solidFill>
                  <a:srgbClr val="000000"/>
                </a:solidFill>
              </a:rPr>
            </a:br>
            <a:r>
              <a:rPr lang="en-US" sz="2800" dirty="0">
                <a:solidFill>
                  <a:srgbClr val="000000"/>
                </a:solidFill>
              </a:rPr>
              <a:t>Yellow reflects red and green, absorbs blue.</a:t>
            </a:r>
            <a:endParaRPr lang="en-US" sz="1000" dirty="0">
              <a:solidFill>
                <a:srgbClr val="000000"/>
              </a:solidFill>
            </a:endParaRPr>
          </a:p>
          <a:p>
            <a:pPr>
              <a:spcBef>
                <a:spcPct val="50000"/>
              </a:spcBef>
            </a:pPr>
            <a:r>
              <a:rPr lang="en-US" sz="2800" dirty="0">
                <a:solidFill>
                  <a:srgbClr val="000000"/>
                </a:solidFill>
              </a:rPr>
              <a:t>Black is needed because </a:t>
            </a:r>
            <a:r>
              <a:rPr lang="en-US" sz="2800" dirty="0" err="1">
                <a:solidFill>
                  <a:srgbClr val="000000"/>
                </a:solidFill>
              </a:rPr>
              <a:t>CMY</a:t>
            </a:r>
            <a:r>
              <a:rPr lang="en-US" sz="2800" dirty="0">
                <a:solidFill>
                  <a:srgbClr val="000000"/>
                </a:solidFill>
              </a:rPr>
              <a:t> together are sort-of muddy brown.</a:t>
            </a:r>
          </a:p>
        </p:txBody>
      </p:sp>
      <p:pic>
        <p:nvPicPr>
          <p:cNvPr id="3" name="Picture 2" descr="The CMYK color model. There are three overlapping circles colored cyan, magenta, and yellow. Where cyan and magenta overlap there is an area of blue. Where cyan and yellow overlap is green, and where yellow and magenta overlap is red. In the center, where all three overlap,  is black, a fourth color.">
            <a:extLst>
              <a:ext uri="{FF2B5EF4-FFF2-40B4-BE49-F238E27FC236}">
                <a16:creationId xmlns:a16="http://schemas.microsoft.com/office/drawing/2014/main" id="{E8BDE569-3A21-9EC2-4576-76B5B09749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1800" y="1412174"/>
            <a:ext cx="2765676" cy="2482876"/>
          </a:xfrm>
          <a:prstGeom prst="rect">
            <a:avLst/>
          </a:prstGeom>
        </p:spPr>
      </p:pic>
    </p:spTree>
    <p:extLst>
      <p:ext uri="{BB962C8B-B14F-4D97-AF65-F5344CB8AC3E}">
        <p14:creationId xmlns:p14="http://schemas.microsoft.com/office/powerpoint/2010/main" val="1456989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65">
                                            <p:txEl>
                                              <p:pRg st="1" end="1"/>
                                            </p:txEl>
                                          </p:spTgt>
                                        </p:tgtEl>
                                        <p:attrNameLst>
                                          <p:attrName>style.visibility</p:attrName>
                                        </p:attrNameLst>
                                      </p:cBhvr>
                                      <p:to>
                                        <p:strVal val="visible"/>
                                      </p:to>
                                    </p:set>
                                    <p:animEffect transition="in" filter="fade">
                                      <p:cBhvr>
                                        <p:cTn id="7" dur="500"/>
                                        <p:tgtEl>
                                          <p:spTgt spid="4096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fontScale="90000"/>
          </a:bodyPr>
          <a:lstStyle/>
          <a:p>
            <a:r>
              <a:rPr lang="en-US" dirty="0"/>
              <a:t>High Quality Images = Big Files</a:t>
            </a:r>
          </a:p>
        </p:txBody>
      </p:sp>
      <p:sp>
        <p:nvSpPr>
          <p:cNvPr id="41987" name="Rectangle 3"/>
          <p:cNvSpPr>
            <a:spLocks noGrp="1" noChangeArrowheads="1"/>
          </p:cNvSpPr>
          <p:nvPr>
            <p:ph idx="1"/>
          </p:nvPr>
        </p:nvSpPr>
        <p:spPr/>
        <p:txBody>
          <a:bodyPr/>
          <a:lstStyle/>
          <a:p>
            <a:r>
              <a:rPr lang="en-US" dirty="0">
                <a:solidFill>
                  <a:srgbClr val="000000"/>
                </a:solidFill>
              </a:rPr>
              <a:t>Better color depth: more bits per pixel.</a:t>
            </a:r>
          </a:p>
          <a:p>
            <a:r>
              <a:rPr lang="en-US" dirty="0">
                <a:solidFill>
                  <a:srgbClr val="000000"/>
                </a:solidFill>
              </a:rPr>
              <a:t>Higher resolution: more pixels per inch.</a:t>
            </a:r>
          </a:p>
          <a:p>
            <a:r>
              <a:rPr lang="en-US" dirty="0">
                <a:solidFill>
                  <a:srgbClr val="000000"/>
                </a:solidFill>
              </a:rPr>
              <a:t>Better pictures: </a:t>
            </a:r>
            <a:br>
              <a:rPr lang="en-US" dirty="0">
                <a:solidFill>
                  <a:srgbClr val="000000"/>
                </a:solidFill>
              </a:rPr>
            </a:br>
            <a:r>
              <a:rPr lang="en-US" dirty="0">
                <a:solidFill>
                  <a:srgbClr val="000000"/>
                </a:solidFill>
              </a:rPr>
              <a:t>	</a:t>
            </a:r>
            <a:r>
              <a:rPr lang="en-US" i="1" dirty="0">
                <a:solidFill>
                  <a:srgbClr val="000000"/>
                </a:solidFill>
              </a:rPr>
              <a:t>Lots</a:t>
            </a:r>
            <a:r>
              <a:rPr lang="en-US" dirty="0">
                <a:solidFill>
                  <a:srgbClr val="000000"/>
                </a:solidFill>
              </a:rPr>
              <a:t> more bits.</a:t>
            </a:r>
          </a:p>
          <a:p>
            <a:r>
              <a:rPr lang="en-US" dirty="0">
                <a:solidFill>
                  <a:srgbClr val="000000"/>
                </a:solidFill>
              </a:rPr>
              <a:t>High-resolution, photo-realistic images are big. </a:t>
            </a:r>
          </a:p>
          <a:p>
            <a:endParaRPr lang="en-US" dirty="0"/>
          </a:p>
        </p:txBody>
      </p:sp>
    </p:spTree>
    <p:extLst>
      <p:ext uri="{BB962C8B-B14F-4D97-AF65-F5344CB8AC3E}">
        <p14:creationId xmlns:p14="http://schemas.microsoft.com/office/powerpoint/2010/main" val="3733538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987">
                                            <p:txEl>
                                              <p:pRg st="1" end="1"/>
                                            </p:txEl>
                                          </p:spTgt>
                                        </p:tgtEl>
                                        <p:attrNameLst>
                                          <p:attrName>style.visibility</p:attrName>
                                        </p:attrNameLst>
                                      </p:cBhvr>
                                      <p:to>
                                        <p:strVal val="visible"/>
                                      </p:to>
                                    </p:set>
                                    <p:animEffect transition="in" filter="fade">
                                      <p:cBhvr>
                                        <p:cTn id="7" dur="500"/>
                                        <p:tgtEl>
                                          <p:spTgt spid="4198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987">
                                            <p:txEl>
                                              <p:pRg st="2" end="2"/>
                                            </p:txEl>
                                          </p:spTgt>
                                        </p:tgtEl>
                                        <p:attrNameLst>
                                          <p:attrName>style.visibility</p:attrName>
                                        </p:attrNameLst>
                                      </p:cBhvr>
                                      <p:to>
                                        <p:strVal val="visible"/>
                                      </p:to>
                                    </p:set>
                                    <p:animEffect transition="in" filter="fade">
                                      <p:cBhvr>
                                        <p:cTn id="12" dur="500"/>
                                        <p:tgtEl>
                                          <p:spTgt spid="4198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987">
                                            <p:txEl>
                                              <p:pRg st="3" end="3"/>
                                            </p:txEl>
                                          </p:spTgt>
                                        </p:tgtEl>
                                        <p:attrNameLst>
                                          <p:attrName>style.visibility</p:attrName>
                                        </p:attrNameLst>
                                      </p:cBhvr>
                                      <p:to>
                                        <p:strVal val="visible"/>
                                      </p:to>
                                    </p:set>
                                    <p:animEffect transition="in" filter="fade">
                                      <p:cBhvr>
                                        <p:cTn id="17" dur="500"/>
                                        <p:tgtEl>
                                          <p:spTgt spid="4198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a:t>Image Formats</a:t>
            </a:r>
          </a:p>
        </p:txBody>
      </p:sp>
      <p:sp>
        <p:nvSpPr>
          <p:cNvPr id="43011" name="Rectangle 3"/>
          <p:cNvSpPr>
            <a:spLocks noGrp="1" noChangeArrowheads="1"/>
          </p:cNvSpPr>
          <p:nvPr>
            <p:ph idx="1"/>
          </p:nvPr>
        </p:nvSpPr>
        <p:spPr>
          <a:xfrm>
            <a:off x="713433" y="1732175"/>
            <a:ext cx="7745269" cy="4643941"/>
          </a:xfrm>
        </p:spPr>
        <p:txBody>
          <a:bodyPr>
            <a:normAutofit fontScale="92500" lnSpcReduction="10000"/>
          </a:bodyPr>
          <a:lstStyle/>
          <a:p>
            <a:r>
              <a:rPr lang="en-US" sz="2800" dirty="0"/>
              <a:t>GIF (“jiff”) Graphics Interchange Format</a:t>
            </a:r>
          </a:p>
          <a:p>
            <a:pPr lvl="1">
              <a:buFont typeface="Symbol" pitchFamily="18" charset="2"/>
              <a:buChar char="·"/>
            </a:pPr>
            <a:r>
              <a:rPr lang="en-US" sz="2600" dirty="0"/>
              <a:t>Invented by </a:t>
            </a:r>
            <a:r>
              <a:rPr lang="en-US" sz="2600" dirty="0" err="1"/>
              <a:t>Compuserve</a:t>
            </a:r>
            <a:r>
              <a:rPr lang="en-US" sz="2600" dirty="0"/>
              <a:t>, 1987</a:t>
            </a:r>
          </a:p>
          <a:p>
            <a:pPr lvl="1">
              <a:buFont typeface="Symbol" pitchFamily="18" charset="2"/>
              <a:buChar char="·"/>
            </a:pPr>
            <a:r>
              <a:rPr lang="en-US" sz="2600" dirty="0"/>
              <a:t>8-bit color, good for line drawings</a:t>
            </a:r>
          </a:p>
          <a:p>
            <a:r>
              <a:rPr lang="en-US" sz="2800" dirty="0"/>
              <a:t>JPEG (Joint Photographic Experts Group)</a:t>
            </a:r>
          </a:p>
          <a:p>
            <a:pPr lvl="1">
              <a:buFont typeface="Symbol" pitchFamily="18" charset="2"/>
              <a:buChar char="·"/>
            </a:pPr>
            <a:r>
              <a:rPr lang="en-US" sz="2600" dirty="0"/>
              <a:t>Good for photographs</a:t>
            </a:r>
          </a:p>
          <a:p>
            <a:pPr lvl="1">
              <a:buFont typeface="Symbol" pitchFamily="18" charset="2"/>
              <a:buChar char="·"/>
            </a:pPr>
            <a:r>
              <a:rPr lang="en-US" sz="2600" dirty="0"/>
              <a:t>“Compression artifacts”</a:t>
            </a:r>
          </a:p>
          <a:p>
            <a:pPr>
              <a:buFont typeface="Symbol" pitchFamily="18" charset="2"/>
              <a:buChar char="·"/>
            </a:pPr>
            <a:r>
              <a:rPr lang="en-US" sz="2800" dirty="0" err="1"/>
              <a:t>AVIF</a:t>
            </a:r>
            <a:r>
              <a:rPr lang="en-US" sz="2800" dirty="0"/>
              <a:t> (AV Image Format 1) </a:t>
            </a:r>
          </a:p>
          <a:p>
            <a:pPr lvl="1">
              <a:buFont typeface="Symbol" pitchFamily="18" charset="2"/>
              <a:buChar char="·"/>
            </a:pPr>
            <a:r>
              <a:rPr lang="en-US" sz="2600" dirty="0"/>
              <a:t>Better compression and fewer artifacts than JPEG.  Only widely-supported </a:t>
            </a:r>
            <a:r>
              <a:rPr lang="en-US" sz="2600"/>
              <a:t>since about 2022</a:t>
            </a:r>
            <a:endParaRPr lang="en-US" sz="2600" dirty="0"/>
          </a:p>
          <a:p>
            <a:r>
              <a:rPr lang="en-US" sz="2800" dirty="0"/>
              <a:t>PNG (Portable Network Graphics)</a:t>
            </a:r>
          </a:p>
          <a:p>
            <a:pPr lvl="1">
              <a:buFont typeface="Symbol" pitchFamily="18" charset="2"/>
              <a:buChar char="·"/>
            </a:pPr>
            <a:r>
              <a:rPr lang="en-US" sz="2600" dirty="0"/>
              <a:t>Aims to replace both GIF and JPEG</a:t>
            </a:r>
          </a:p>
        </p:txBody>
      </p:sp>
    </p:spTree>
    <p:extLst>
      <p:ext uri="{BB962C8B-B14F-4D97-AF65-F5344CB8AC3E}">
        <p14:creationId xmlns:p14="http://schemas.microsoft.com/office/powerpoint/2010/main" val="3099711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011">
                                            <p:txEl>
                                              <p:pRg st="3" end="3"/>
                                            </p:txEl>
                                          </p:spTgt>
                                        </p:tgtEl>
                                        <p:attrNameLst>
                                          <p:attrName>style.visibility</p:attrName>
                                        </p:attrNameLst>
                                      </p:cBhvr>
                                      <p:to>
                                        <p:strVal val="visible"/>
                                      </p:to>
                                    </p:set>
                                    <p:animEffect transition="in" filter="fade">
                                      <p:cBhvr>
                                        <p:cTn id="7" dur="500"/>
                                        <p:tgtEl>
                                          <p:spTgt spid="43011">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3011">
                                            <p:txEl>
                                              <p:pRg st="4" end="4"/>
                                            </p:txEl>
                                          </p:spTgt>
                                        </p:tgtEl>
                                        <p:attrNameLst>
                                          <p:attrName>style.visibility</p:attrName>
                                        </p:attrNameLst>
                                      </p:cBhvr>
                                      <p:to>
                                        <p:strVal val="visible"/>
                                      </p:to>
                                    </p:set>
                                    <p:animEffect transition="in" filter="fade">
                                      <p:cBhvr>
                                        <p:cTn id="10" dur="500"/>
                                        <p:tgtEl>
                                          <p:spTgt spid="43011">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3011">
                                            <p:txEl>
                                              <p:pRg st="5" end="5"/>
                                            </p:txEl>
                                          </p:spTgt>
                                        </p:tgtEl>
                                        <p:attrNameLst>
                                          <p:attrName>style.visibility</p:attrName>
                                        </p:attrNameLst>
                                      </p:cBhvr>
                                      <p:to>
                                        <p:strVal val="visible"/>
                                      </p:to>
                                    </p:set>
                                    <p:animEffect transition="in" filter="fade">
                                      <p:cBhvr>
                                        <p:cTn id="13" dur="500"/>
                                        <p:tgtEl>
                                          <p:spTgt spid="43011">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3011">
                                            <p:txEl>
                                              <p:pRg st="6" end="6"/>
                                            </p:txEl>
                                          </p:spTgt>
                                        </p:tgtEl>
                                        <p:attrNameLst>
                                          <p:attrName>style.visibility</p:attrName>
                                        </p:attrNameLst>
                                      </p:cBhvr>
                                      <p:to>
                                        <p:strVal val="visible"/>
                                      </p:to>
                                    </p:set>
                                    <p:animEffect transition="in" filter="fade">
                                      <p:cBhvr>
                                        <p:cTn id="16" dur="500"/>
                                        <p:tgtEl>
                                          <p:spTgt spid="43011">
                                            <p:txEl>
                                              <p:pRg st="6" end="6"/>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3011">
                                            <p:txEl>
                                              <p:pRg st="7" end="7"/>
                                            </p:txEl>
                                          </p:spTgt>
                                        </p:tgtEl>
                                        <p:attrNameLst>
                                          <p:attrName>style.visibility</p:attrName>
                                        </p:attrNameLst>
                                      </p:cBhvr>
                                      <p:to>
                                        <p:strVal val="visible"/>
                                      </p:to>
                                    </p:set>
                                    <p:animEffect transition="in" filter="fade">
                                      <p:cBhvr>
                                        <p:cTn id="19" dur="500"/>
                                        <p:tgtEl>
                                          <p:spTgt spid="43011">
                                            <p:txEl>
                                              <p:pRg st="7" end="7"/>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43011">
                                            <p:txEl>
                                              <p:pRg st="8" end="8"/>
                                            </p:txEl>
                                          </p:spTgt>
                                        </p:tgtEl>
                                        <p:attrNameLst>
                                          <p:attrName>style.visibility</p:attrName>
                                        </p:attrNameLst>
                                      </p:cBhvr>
                                      <p:to>
                                        <p:strVal val="visible"/>
                                      </p:to>
                                    </p:set>
                                    <p:animEffect transition="in" filter="fade">
                                      <p:cBhvr>
                                        <p:cTn id="24" dur="500"/>
                                        <p:tgtEl>
                                          <p:spTgt spid="43011">
                                            <p:txEl>
                                              <p:pRg st="8" end="8"/>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43011">
                                            <p:txEl>
                                              <p:pRg st="9" end="9"/>
                                            </p:txEl>
                                          </p:spTgt>
                                        </p:tgtEl>
                                        <p:attrNameLst>
                                          <p:attrName>style.visibility</p:attrName>
                                        </p:attrNameLst>
                                      </p:cBhvr>
                                      <p:to>
                                        <p:strVal val="visible"/>
                                      </p:to>
                                    </p:set>
                                    <p:animEffect transition="in" filter="fade">
                                      <p:cBhvr>
                                        <p:cTn id="27" dur="500"/>
                                        <p:tgtEl>
                                          <p:spTgt spid="4301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5" name="Picture 3" descr="On the left, a picture of sunset over an ocean bay with many rocks, labeled 27,545 byte GIF. On the right the same picture; this one looks slightly more natural. It is labeled 8,386 byte KPG."/>
          <p:cNvPicPr>
            <a:picLocks noChangeAspect="1" noChangeArrowheads="1"/>
          </p:cNvPicPr>
          <p:nvPr/>
        </p:nvPicPr>
        <p:blipFill>
          <a:blip r:embed="rId3" cstate="print"/>
          <a:srcRect/>
          <a:stretch>
            <a:fillRect/>
          </a:stretch>
        </p:blipFill>
        <p:spPr bwMode="auto">
          <a:xfrm>
            <a:off x="1254034" y="3752736"/>
            <a:ext cx="6607796" cy="2355461"/>
          </a:xfrm>
          <a:prstGeom prst="rect">
            <a:avLst/>
          </a:prstGeom>
          <a:noFill/>
          <a:ln w="9525">
            <a:noFill/>
            <a:miter lim="800000"/>
            <a:headEnd/>
            <a:tailEnd/>
          </a:ln>
        </p:spPr>
      </p:pic>
      <p:sp>
        <p:nvSpPr>
          <p:cNvPr id="44036" name="Text Box 4"/>
          <p:cNvSpPr txBox="1">
            <a:spLocks noChangeArrowheads="1"/>
          </p:cNvSpPr>
          <p:nvPr/>
        </p:nvSpPr>
        <p:spPr bwMode="auto">
          <a:xfrm>
            <a:off x="4238060" y="6088134"/>
            <a:ext cx="4630280" cy="297663"/>
          </a:xfrm>
          <a:prstGeom prst="rect">
            <a:avLst/>
          </a:prstGeom>
          <a:noFill/>
          <a:ln w="9525">
            <a:noFill/>
            <a:miter lim="800000"/>
            <a:headEnd/>
            <a:tailEnd/>
          </a:ln>
        </p:spPr>
        <p:txBody>
          <a:bodyPr lIns="111904" tIns="55952" rIns="111904" bIns="55952">
            <a:spAutoFit/>
          </a:bodyPr>
          <a:lstStyle/>
          <a:p>
            <a:pPr algn="r">
              <a:spcBef>
                <a:spcPct val="50000"/>
              </a:spcBef>
            </a:pPr>
            <a:r>
              <a:rPr lang="en-US" sz="1200" i="1" dirty="0"/>
              <a:t>http://www.onesnzeros.com/jpgvsgif/</a:t>
            </a:r>
          </a:p>
        </p:txBody>
      </p:sp>
      <p:pic>
        <p:nvPicPr>
          <p:cNvPr id="44037" name="Picture 5" descr="The same picture of garfield the cat. There are few colors but the lines and colors are clear."/>
          <p:cNvPicPr>
            <a:picLocks noChangeAspect="1" noChangeArrowheads="1"/>
          </p:cNvPicPr>
          <p:nvPr/>
        </p:nvPicPr>
        <p:blipFill>
          <a:blip r:embed="rId4" cstate="print"/>
          <a:srcRect/>
          <a:stretch>
            <a:fillRect/>
          </a:stretch>
        </p:blipFill>
        <p:spPr bwMode="auto">
          <a:xfrm>
            <a:off x="1615775" y="1516350"/>
            <a:ext cx="2532185" cy="2009398"/>
          </a:xfrm>
          <a:prstGeom prst="rect">
            <a:avLst/>
          </a:prstGeom>
          <a:noFill/>
          <a:ln w="9525">
            <a:noFill/>
            <a:miter lim="800000"/>
            <a:headEnd/>
            <a:tailEnd/>
          </a:ln>
        </p:spPr>
      </p:pic>
      <p:pic>
        <p:nvPicPr>
          <p:cNvPr id="44038" name="Picture 6" descr="Garfield's picture rendered in JPEG format. Many of the colors are no longer even and there are wavy lines where there are changes in color.  Those wavy lines are compression artifacts."/>
          <p:cNvPicPr>
            <a:picLocks noChangeAspect="1" noChangeArrowheads="1"/>
          </p:cNvPicPr>
          <p:nvPr/>
        </p:nvPicPr>
        <p:blipFill>
          <a:blip r:embed="rId5" cstate="print"/>
          <a:srcRect/>
          <a:stretch>
            <a:fillRect/>
          </a:stretch>
        </p:blipFill>
        <p:spPr bwMode="auto">
          <a:xfrm>
            <a:off x="4919673" y="1516351"/>
            <a:ext cx="2508069" cy="1992653"/>
          </a:xfrm>
          <a:prstGeom prst="rect">
            <a:avLst/>
          </a:prstGeom>
          <a:noFill/>
          <a:ln w="9525">
            <a:noFill/>
            <a:miter lim="800000"/>
            <a:headEnd/>
            <a:tailEnd/>
          </a:ln>
        </p:spPr>
      </p:pic>
      <p:sp>
        <p:nvSpPr>
          <p:cNvPr id="44039" name="Text Box 7"/>
          <p:cNvSpPr txBox="1">
            <a:spLocks noChangeArrowheads="1"/>
          </p:cNvSpPr>
          <p:nvPr/>
        </p:nvSpPr>
        <p:spPr bwMode="auto">
          <a:xfrm>
            <a:off x="2122212" y="3481095"/>
            <a:ext cx="1446963" cy="359218"/>
          </a:xfrm>
          <a:prstGeom prst="rect">
            <a:avLst/>
          </a:prstGeom>
          <a:noFill/>
          <a:ln w="9525">
            <a:noFill/>
            <a:miter lim="800000"/>
            <a:headEnd/>
            <a:tailEnd/>
          </a:ln>
        </p:spPr>
        <p:txBody>
          <a:bodyPr lIns="111904" tIns="55952" rIns="111904" bIns="55952">
            <a:spAutoFit/>
          </a:bodyPr>
          <a:lstStyle/>
          <a:p>
            <a:pPr>
              <a:spcBef>
                <a:spcPct val="50000"/>
              </a:spcBef>
            </a:pPr>
            <a:r>
              <a:rPr lang="en-US" sz="1600" dirty="0"/>
              <a:t>GIF: 14k</a:t>
            </a:r>
          </a:p>
        </p:txBody>
      </p:sp>
      <p:sp>
        <p:nvSpPr>
          <p:cNvPr id="44040" name="Text Box 8"/>
          <p:cNvSpPr txBox="1">
            <a:spLocks noChangeArrowheads="1"/>
          </p:cNvSpPr>
          <p:nvPr/>
        </p:nvSpPr>
        <p:spPr bwMode="auto">
          <a:xfrm>
            <a:off x="5401994" y="3481095"/>
            <a:ext cx="1446963" cy="359218"/>
          </a:xfrm>
          <a:prstGeom prst="rect">
            <a:avLst/>
          </a:prstGeom>
          <a:noFill/>
          <a:ln w="9525">
            <a:noFill/>
            <a:miter lim="800000"/>
            <a:headEnd/>
            <a:tailEnd/>
          </a:ln>
        </p:spPr>
        <p:txBody>
          <a:bodyPr lIns="111904" tIns="55952" rIns="111904" bIns="55952">
            <a:spAutoFit/>
          </a:bodyPr>
          <a:lstStyle/>
          <a:p>
            <a:pPr>
              <a:spcBef>
                <a:spcPct val="50000"/>
              </a:spcBef>
            </a:pPr>
            <a:r>
              <a:rPr lang="en-US" sz="1600" dirty="0"/>
              <a:t>JPEG: 5k</a:t>
            </a:r>
          </a:p>
        </p:txBody>
      </p:sp>
      <p:sp>
        <p:nvSpPr>
          <p:cNvPr id="2" name="Title 1"/>
          <p:cNvSpPr>
            <a:spLocks noGrp="1"/>
          </p:cNvSpPr>
          <p:nvPr>
            <p:ph type="title"/>
          </p:nvPr>
        </p:nvSpPr>
        <p:spPr/>
        <p:txBody>
          <a:bodyPr>
            <a:normAutofit/>
          </a:bodyPr>
          <a:lstStyle/>
          <a:p>
            <a:r>
              <a:rPr lang="en-US" dirty="0"/>
              <a:t>Image Formats</a:t>
            </a:r>
          </a:p>
        </p:txBody>
      </p:sp>
    </p:spTree>
    <p:extLst>
      <p:ext uri="{BB962C8B-B14F-4D97-AF65-F5344CB8AC3E}">
        <p14:creationId xmlns:p14="http://schemas.microsoft.com/office/powerpoint/2010/main" val="24750691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a:t>Raster Images</a:t>
            </a:r>
          </a:p>
        </p:txBody>
      </p:sp>
      <p:sp>
        <p:nvSpPr>
          <p:cNvPr id="45059" name="Rectangle 3"/>
          <p:cNvSpPr>
            <a:spLocks noGrp="1" noChangeArrowheads="1"/>
          </p:cNvSpPr>
          <p:nvPr>
            <p:ph idx="1"/>
          </p:nvPr>
        </p:nvSpPr>
        <p:spPr>
          <a:xfrm>
            <a:off x="457200" y="1600200"/>
            <a:ext cx="5791200" cy="4525963"/>
          </a:xfrm>
        </p:spPr>
        <p:txBody>
          <a:bodyPr/>
          <a:lstStyle/>
          <a:p>
            <a:r>
              <a:rPr lang="en-US" dirty="0"/>
              <a:t>GIF, JPEG, and PNG are </a:t>
            </a:r>
            <a:r>
              <a:rPr lang="en-US" b="1" dirty="0"/>
              <a:t>raster image</a:t>
            </a:r>
            <a:r>
              <a:rPr lang="en-US" dirty="0"/>
              <a:t> formats, also called </a:t>
            </a:r>
            <a:r>
              <a:rPr lang="en-US" b="1" dirty="0"/>
              <a:t>bitmap images.</a:t>
            </a:r>
            <a:r>
              <a:rPr lang="en-US" dirty="0"/>
              <a:t> </a:t>
            </a:r>
          </a:p>
          <a:p>
            <a:r>
              <a:rPr lang="en-US" dirty="0"/>
              <a:t>They are composed of rows of pixels.</a:t>
            </a:r>
          </a:p>
          <a:p>
            <a:r>
              <a:rPr lang="en-US" dirty="0"/>
              <a:t>There are other bitmap formats.</a:t>
            </a:r>
          </a:p>
        </p:txBody>
      </p:sp>
      <p:pic>
        <p:nvPicPr>
          <p:cNvPr id="3" name="Picture 2" descr="A smiley face shown as a raster image.  The image is then enlarged so that individual pixels are easy to see.  The colors of some pixels are described as percentages of red, green, and blue.">
            <a:extLst>
              <a:ext uri="{FF2B5EF4-FFF2-40B4-BE49-F238E27FC236}">
                <a16:creationId xmlns:a16="http://schemas.microsoft.com/office/drawing/2014/main" id="{80DADB2C-F0F4-2545-7AB2-CA4EA981B1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2227070"/>
            <a:ext cx="3084576" cy="3352800"/>
          </a:xfrm>
          <a:prstGeom prst="rect">
            <a:avLst/>
          </a:prstGeom>
        </p:spPr>
      </p:pic>
    </p:spTree>
    <p:extLst>
      <p:ext uri="{BB962C8B-B14F-4D97-AF65-F5344CB8AC3E}">
        <p14:creationId xmlns:p14="http://schemas.microsoft.com/office/powerpoint/2010/main" val="2123405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059">
                                            <p:txEl>
                                              <p:pRg st="1" end="1"/>
                                            </p:txEl>
                                          </p:spTgt>
                                        </p:tgtEl>
                                        <p:attrNameLst>
                                          <p:attrName>style.visibility</p:attrName>
                                        </p:attrNameLst>
                                      </p:cBhvr>
                                      <p:to>
                                        <p:strVal val="visible"/>
                                      </p:to>
                                    </p:set>
                                    <p:animEffect transition="in" filter="fade">
                                      <p:cBhvr>
                                        <p:cTn id="7" dur="500"/>
                                        <p:tgtEl>
                                          <p:spTgt spid="4505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5059">
                                            <p:txEl>
                                              <p:pRg st="2" end="2"/>
                                            </p:txEl>
                                          </p:spTgt>
                                        </p:tgtEl>
                                        <p:attrNameLst>
                                          <p:attrName>style.visibility</p:attrName>
                                        </p:attrNameLst>
                                      </p:cBhvr>
                                      <p:to>
                                        <p:strVal val="visible"/>
                                      </p:to>
                                    </p:set>
                                    <p:animEffect transition="in" filter="fade">
                                      <p:cBhvr>
                                        <p:cTn id="12" dur="500"/>
                                        <p:tgtEl>
                                          <p:spTgt spid="450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normAutofit fontScale="90000"/>
          </a:bodyPr>
          <a:lstStyle/>
          <a:p>
            <a:r>
              <a:rPr lang="en-US"/>
              <a:t>Vector Images</a:t>
            </a:r>
          </a:p>
        </p:txBody>
      </p:sp>
      <p:sp>
        <p:nvSpPr>
          <p:cNvPr id="2052" name="Rectangle 3"/>
          <p:cNvSpPr>
            <a:spLocks noGrp="1" noChangeArrowheads="1"/>
          </p:cNvSpPr>
          <p:nvPr>
            <p:ph type="body" sz="half" idx="1"/>
          </p:nvPr>
        </p:nvSpPr>
        <p:spPr>
          <a:xfrm>
            <a:off x="457201" y="1642869"/>
            <a:ext cx="5855130" cy="4456026"/>
          </a:xfrm>
        </p:spPr>
        <p:txBody>
          <a:bodyPr/>
          <a:lstStyle/>
          <a:p>
            <a:pPr>
              <a:spcBef>
                <a:spcPts val="734"/>
              </a:spcBef>
            </a:pPr>
            <a:r>
              <a:rPr lang="en-US" sz="2900" dirty="0"/>
              <a:t>Geometric objects can be described mathematically.</a:t>
            </a:r>
          </a:p>
          <a:p>
            <a:pPr>
              <a:spcBef>
                <a:spcPts val="734"/>
              </a:spcBef>
            </a:pPr>
            <a:r>
              <a:rPr lang="en-US" sz="2900" dirty="0"/>
              <a:t>Circle:  Center, radius, line width, and color.</a:t>
            </a:r>
          </a:p>
          <a:p>
            <a:pPr>
              <a:spcBef>
                <a:spcPts val="734"/>
              </a:spcBef>
            </a:pPr>
            <a:r>
              <a:rPr lang="en-US" sz="2900" dirty="0"/>
              <a:t>Much more compact storage than a bitmap.</a:t>
            </a:r>
          </a:p>
          <a:p>
            <a:pPr>
              <a:spcBef>
                <a:spcPts val="734"/>
              </a:spcBef>
            </a:pPr>
            <a:r>
              <a:rPr lang="en-US" sz="2900" dirty="0"/>
              <a:t>Needs more computation.</a:t>
            </a:r>
          </a:p>
          <a:p>
            <a:pPr>
              <a:spcBef>
                <a:spcPts val="734"/>
              </a:spcBef>
            </a:pPr>
            <a:r>
              <a:rPr lang="en-US" sz="2900" dirty="0"/>
              <a:t>Converted to bitmap for display.</a:t>
            </a:r>
          </a:p>
          <a:p>
            <a:pPr>
              <a:spcBef>
                <a:spcPts val="734"/>
              </a:spcBef>
            </a:pPr>
            <a:r>
              <a:rPr lang="en-US" sz="2900" dirty="0"/>
              <a:t>SVG is a common vector format.</a:t>
            </a:r>
          </a:p>
          <a:p>
            <a:endParaRPr lang="en-US" sz="2700" dirty="0"/>
          </a:p>
        </p:txBody>
      </p:sp>
      <p:graphicFrame>
        <p:nvGraphicFramePr>
          <p:cNvPr id="2050" name="Object 5" descr="A drawing of a machine part. It is composed entirely of circles, arcs, and lines."/>
          <p:cNvGraphicFramePr>
            <a:graphicFrameLocks noGrp="1" noChangeAspect="1"/>
          </p:cNvGraphicFramePr>
          <p:nvPr>
            <p:ph type="clipArt" sz="half" idx="2"/>
            <p:extLst>
              <p:ext uri="{D42A27DB-BD31-4B8C-83A1-F6EECF244321}">
                <p14:modId xmlns:p14="http://schemas.microsoft.com/office/powerpoint/2010/main" val="2749056232"/>
              </p:ext>
            </p:extLst>
          </p:nvPr>
        </p:nvGraphicFramePr>
        <p:xfrm>
          <a:off x="6312331" y="2286000"/>
          <a:ext cx="2374469" cy="3124200"/>
        </p:xfrm>
        <a:graphic>
          <a:graphicData uri="http://schemas.openxmlformats.org/presentationml/2006/ole">
            <mc:AlternateContent xmlns:mc="http://schemas.openxmlformats.org/markup-compatibility/2006">
              <mc:Choice xmlns:v="urn:schemas-microsoft-com:vml" Requires="v">
                <p:oleObj name="Visio" r:id="rId3" imgW="1956282" imgH="2573559" progId="Visio.Drawing.11">
                  <p:embed/>
                </p:oleObj>
              </mc:Choice>
              <mc:Fallback>
                <p:oleObj name="Visio" r:id="rId3" imgW="1956282" imgH="2573559" progId="Visio.Drawing.11">
                  <p:embed/>
                  <p:pic>
                    <p:nvPicPr>
                      <p:cNvPr id="2050" name="Object 5" descr="A drawing of a machine part. It is composed entirely of circles, arcs, and lin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2331" y="2286000"/>
                        <a:ext cx="2374469" cy="3124200"/>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282174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2">
                                            <p:txEl>
                                              <p:pRg st="2" end="2"/>
                                            </p:txEl>
                                          </p:spTgt>
                                        </p:tgtEl>
                                        <p:attrNameLst>
                                          <p:attrName>style.visibility</p:attrName>
                                        </p:attrNameLst>
                                      </p:cBhvr>
                                      <p:to>
                                        <p:strVal val="visible"/>
                                      </p:to>
                                    </p:set>
                                    <p:animEffect transition="in" filter="fade">
                                      <p:cBhvr>
                                        <p:cTn id="7" dur="500"/>
                                        <p:tgtEl>
                                          <p:spTgt spid="205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52">
                                            <p:txEl>
                                              <p:pRg st="3" end="3"/>
                                            </p:txEl>
                                          </p:spTgt>
                                        </p:tgtEl>
                                        <p:attrNameLst>
                                          <p:attrName>style.visibility</p:attrName>
                                        </p:attrNameLst>
                                      </p:cBhvr>
                                      <p:to>
                                        <p:strVal val="visible"/>
                                      </p:to>
                                    </p:set>
                                    <p:animEffect transition="in" filter="fade">
                                      <p:cBhvr>
                                        <p:cTn id="12" dur="500"/>
                                        <p:tgtEl>
                                          <p:spTgt spid="2052">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52">
                                            <p:txEl>
                                              <p:pRg st="4" end="4"/>
                                            </p:txEl>
                                          </p:spTgt>
                                        </p:tgtEl>
                                        <p:attrNameLst>
                                          <p:attrName>style.visibility</p:attrName>
                                        </p:attrNameLst>
                                      </p:cBhvr>
                                      <p:to>
                                        <p:strVal val="visible"/>
                                      </p:to>
                                    </p:set>
                                    <p:animEffect transition="in" filter="fade">
                                      <p:cBhvr>
                                        <p:cTn id="17" dur="500"/>
                                        <p:tgtEl>
                                          <p:spTgt spid="205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52">
                                            <p:txEl>
                                              <p:pRg st="5" end="5"/>
                                            </p:txEl>
                                          </p:spTgt>
                                        </p:tgtEl>
                                        <p:attrNameLst>
                                          <p:attrName>style.visibility</p:attrName>
                                        </p:attrNameLst>
                                      </p:cBhvr>
                                      <p:to>
                                        <p:strVal val="visible"/>
                                      </p:to>
                                    </p:set>
                                    <p:animEffect transition="in" filter="fade">
                                      <p:cBhvr>
                                        <p:cTn id="22" dur="500"/>
                                        <p:tgtEl>
                                          <p:spTgt spid="205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91327" y="392577"/>
            <a:ext cx="7773405" cy="641890"/>
          </a:xfrm>
        </p:spPr>
        <p:txBody>
          <a:bodyPr>
            <a:normAutofit fontScale="90000"/>
          </a:bodyPr>
          <a:lstStyle/>
          <a:p>
            <a:r>
              <a:rPr lang="en-US" dirty="0"/>
              <a:t>Object Images</a:t>
            </a:r>
          </a:p>
        </p:txBody>
      </p:sp>
      <p:sp>
        <p:nvSpPr>
          <p:cNvPr id="46083" name="Rectangle 4"/>
          <p:cNvSpPr>
            <a:spLocks noGrp="1" noChangeArrowheads="1"/>
          </p:cNvSpPr>
          <p:nvPr>
            <p:ph type="body" sz="half" idx="2"/>
          </p:nvPr>
        </p:nvSpPr>
        <p:spPr>
          <a:xfrm>
            <a:off x="4038600" y="1580078"/>
            <a:ext cx="4777824" cy="4518817"/>
          </a:xfrm>
        </p:spPr>
        <p:txBody>
          <a:bodyPr>
            <a:noAutofit/>
          </a:bodyPr>
          <a:lstStyle/>
          <a:p>
            <a:pPr>
              <a:lnSpc>
                <a:spcPts val="3200"/>
              </a:lnSpc>
              <a:spcBef>
                <a:spcPts val="600"/>
              </a:spcBef>
            </a:pPr>
            <a:r>
              <a:rPr lang="en-US" dirty="0"/>
              <a:t>Extends the idea of vector images</a:t>
            </a:r>
          </a:p>
          <a:p>
            <a:pPr>
              <a:lnSpc>
                <a:spcPts val="3200"/>
              </a:lnSpc>
              <a:spcBef>
                <a:spcPts val="600"/>
              </a:spcBef>
            </a:pPr>
            <a:r>
              <a:rPr lang="en-US" dirty="0"/>
              <a:t>Images are mathematical models; never exist in “real life.”</a:t>
            </a:r>
          </a:p>
          <a:p>
            <a:pPr>
              <a:lnSpc>
                <a:spcPts val="3200"/>
              </a:lnSpc>
              <a:spcBef>
                <a:spcPts val="600"/>
              </a:spcBef>
            </a:pPr>
            <a:r>
              <a:rPr lang="en-US" dirty="0"/>
              <a:t>So, not photographs, paintings, etc.</a:t>
            </a:r>
          </a:p>
          <a:p>
            <a:pPr>
              <a:lnSpc>
                <a:spcPts val="3200"/>
              </a:lnSpc>
              <a:spcBef>
                <a:spcPts val="600"/>
              </a:spcBef>
            </a:pPr>
            <a:r>
              <a:rPr lang="en-US" i="1" dirty="0"/>
              <a:t>Shrek</a:t>
            </a:r>
            <a:r>
              <a:rPr lang="en-US" dirty="0"/>
              <a:t> and </a:t>
            </a:r>
            <a:r>
              <a:rPr lang="en-US" i="1" dirty="0"/>
              <a:t>Toy Story</a:t>
            </a:r>
            <a:r>
              <a:rPr lang="en-US" dirty="0"/>
              <a:t> were made entirely from object images.</a:t>
            </a:r>
          </a:p>
        </p:txBody>
      </p:sp>
      <p:pic>
        <p:nvPicPr>
          <p:cNvPr id="46084" name="Picture 5" descr="shrek_2001"/>
          <p:cNvPicPr>
            <a:picLocks noChangeAspect="1" noChangeArrowheads="1"/>
          </p:cNvPicPr>
          <p:nvPr/>
        </p:nvPicPr>
        <p:blipFill>
          <a:blip r:embed="rId3"/>
          <a:srcRect/>
          <a:stretch>
            <a:fillRect/>
          </a:stretch>
        </p:blipFill>
        <p:spPr bwMode="auto">
          <a:xfrm>
            <a:off x="4565972" y="3423419"/>
            <a:ext cx="12058" cy="11163"/>
          </a:xfrm>
          <a:prstGeom prst="rect">
            <a:avLst/>
          </a:prstGeom>
          <a:noFill/>
          <a:ln w="9525">
            <a:noFill/>
            <a:miter lim="800000"/>
            <a:headEnd/>
            <a:tailEnd/>
          </a:ln>
        </p:spPr>
      </p:pic>
      <p:pic>
        <p:nvPicPr>
          <p:cNvPr id="46085" name="Picture 6" descr="An image from the Shrek movie, showing the troll, Shrek.  In the background are grass, trees, and a boulder.  Those natural objects are very life-like."/>
          <p:cNvPicPr>
            <a:picLocks noChangeAspect="1" noChangeArrowheads="1"/>
          </p:cNvPicPr>
          <p:nvPr/>
        </p:nvPicPr>
        <p:blipFill>
          <a:blip r:embed="rId4" cstate="print"/>
          <a:srcRect/>
          <a:stretch>
            <a:fillRect/>
          </a:stretch>
        </p:blipFill>
        <p:spPr bwMode="auto">
          <a:xfrm>
            <a:off x="906361" y="1580077"/>
            <a:ext cx="2837656" cy="4284388"/>
          </a:xfrm>
          <a:prstGeom prst="rect">
            <a:avLst/>
          </a:prstGeom>
          <a:noFill/>
          <a:ln w="9525">
            <a:noFill/>
            <a:miter lim="800000"/>
            <a:headEnd/>
            <a:tailEnd/>
          </a:ln>
        </p:spPr>
      </p:pic>
      <p:sp>
        <p:nvSpPr>
          <p:cNvPr id="46086" name="Text Box 8" descr="Shrek, a green troll wearing a gray shirt and brown vest, standing near a rock. There are grass and trees in the background. With the exception that we've never seen a troll, everything is very lifelike."/>
          <p:cNvSpPr txBox="1">
            <a:spLocks noChangeArrowheads="1"/>
          </p:cNvSpPr>
          <p:nvPr/>
        </p:nvSpPr>
        <p:spPr bwMode="auto">
          <a:xfrm>
            <a:off x="906361" y="5864465"/>
            <a:ext cx="3124200" cy="297663"/>
          </a:xfrm>
          <a:prstGeom prst="rect">
            <a:avLst/>
          </a:prstGeom>
          <a:noFill/>
          <a:ln w="9525">
            <a:noFill/>
            <a:miter lim="800000"/>
            <a:headEnd/>
            <a:tailEnd/>
          </a:ln>
        </p:spPr>
        <p:txBody>
          <a:bodyPr wrap="square" lIns="111904" tIns="55952" rIns="111904" bIns="55952">
            <a:spAutoFit/>
          </a:bodyPr>
          <a:lstStyle/>
          <a:p>
            <a:pPr>
              <a:spcBef>
                <a:spcPts val="612"/>
              </a:spcBef>
              <a:spcAft>
                <a:spcPts val="612"/>
              </a:spcAft>
            </a:pPr>
            <a:r>
              <a:rPr lang="en-US" sz="1200" i="1" dirty="0"/>
              <a:t>Shrek Copyright © 2001 DreamWorks SKG</a:t>
            </a:r>
          </a:p>
        </p:txBody>
      </p:sp>
    </p:spTree>
    <p:extLst>
      <p:ext uri="{BB962C8B-B14F-4D97-AF65-F5344CB8AC3E}">
        <p14:creationId xmlns:p14="http://schemas.microsoft.com/office/powerpoint/2010/main" val="1899553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083">
                                            <p:txEl>
                                              <p:pRg st="1" end="1"/>
                                            </p:txEl>
                                          </p:spTgt>
                                        </p:tgtEl>
                                        <p:attrNameLst>
                                          <p:attrName>style.visibility</p:attrName>
                                        </p:attrNameLst>
                                      </p:cBhvr>
                                      <p:to>
                                        <p:strVal val="visible"/>
                                      </p:to>
                                    </p:set>
                                    <p:animEffect transition="in" filter="fade">
                                      <p:cBhvr>
                                        <p:cTn id="7" dur="500"/>
                                        <p:tgtEl>
                                          <p:spTgt spid="4608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6083">
                                            <p:txEl>
                                              <p:pRg st="2" end="2"/>
                                            </p:txEl>
                                          </p:spTgt>
                                        </p:tgtEl>
                                        <p:attrNameLst>
                                          <p:attrName>style.visibility</p:attrName>
                                        </p:attrNameLst>
                                      </p:cBhvr>
                                      <p:to>
                                        <p:strVal val="visible"/>
                                      </p:to>
                                    </p:set>
                                    <p:animEffect transition="in" filter="fade">
                                      <p:cBhvr>
                                        <p:cTn id="12" dur="500"/>
                                        <p:tgtEl>
                                          <p:spTgt spid="4608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6083">
                                            <p:txEl>
                                              <p:pRg st="3" end="3"/>
                                            </p:txEl>
                                          </p:spTgt>
                                        </p:tgtEl>
                                        <p:attrNameLst>
                                          <p:attrName>style.visibility</p:attrName>
                                        </p:attrNameLst>
                                      </p:cBhvr>
                                      <p:to>
                                        <p:strVal val="visible"/>
                                      </p:to>
                                    </p:set>
                                    <p:animEffect transition="in" filter="fade">
                                      <p:cBhvr>
                                        <p:cTn id="17" dur="500"/>
                                        <p:tgtEl>
                                          <p:spTgt spid="4608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9896" y="571190"/>
            <a:ext cx="7773405" cy="641890"/>
          </a:xfrm>
        </p:spPr>
        <p:txBody>
          <a:bodyPr>
            <a:noAutofit/>
          </a:bodyPr>
          <a:lstStyle/>
          <a:p>
            <a:r>
              <a:rPr lang="en-US" dirty="0"/>
              <a:t>Moving Pictures</a:t>
            </a:r>
          </a:p>
        </p:txBody>
      </p:sp>
      <p:sp>
        <p:nvSpPr>
          <p:cNvPr id="4" name="Text Placeholder 3"/>
          <p:cNvSpPr>
            <a:spLocks noGrp="1"/>
          </p:cNvSpPr>
          <p:nvPr>
            <p:ph type="body" sz="half" idx="2"/>
          </p:nvPr>
        </p:nvSpPr>
        <p:spPr>
          <a:xfrm>
            <a:off x="484632" y="1732175"/>
            <a:ext cx="4823209" cy="4669989"/>
          </a:xfrm>
        </p:spPr>
        <p:txBody>
          <a:bodyPr>
            <a:normAutofit/>
          </a:bodyPr>
          <a:lstStyle/>
          <a:p>
            <a:r>
              <a:rPr lang="en-US" dirty="0"/>
              <a:t>Changing an image 15-30 times per second can trick the eye into seeing motion.</a:t>
            </a:r>
          </a:p>
          <a:p>
            <a:r>
              <a:rPr lang="en-US" dirty="0"/>
              <a:t>Motion picture films used 24 frames per second, about 41 </a:t>
            </a:r>
            <a:r>
              <a:rPr lang="en-US" dirty="0" err="1"/>
              <a:t>ms.</a:t>
            </a:r>
            <a:r>
              <a:rPr lang="en-US" dirty="0"/>
              <a:t> per frame.</a:t>
            </a:r>
          </a:p>
          <a:p>
            <a:endParaRPr lang="en-US" dirty="0"/>
          </a:p>
        </p:txBody>
      </p:sp>
      <p:pic>
        <p:nvPicPr>
          <p:cNvPr id="158722" name="Picture 2" descr="Three frames of motion picture film.  Each image is very slightly different from its predecesso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5576083" y="1732175"/>
            <a:ext cx="3277499" cy="4410612"/>
          </a:xfrm>
          <a:prstGeom prst="rect">
            <a:avLst/>
          </a:prstGeom>
          <a:noFill/>
        </p:spPr>
      </p:pic>
    </p:spTree>
    <p:extLst>
      <p:ext uri="{BB962C8B-B14F-4D97-AF65-F5344CB8AC3E}">
        <p14:creationId xmlns:p14="http://schemas.microsoft.com/office/powerpoint/2010/main" val="3561405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68AD3-FCDC-9F9C-55F0-068B6461AA27}"/>
              </a:ext>
            </a:extLst>
          </p:cNvPr>
          <p:cNvSpPr>
            <a:spLocks noGrp="1"/>
          </p:cNvSpPr>
          <p:nvPr>
            <p:ph type="title"/>
          </p:nvPr>
        </p:nvSpPr>
        <p:spPr/>
        <p:txBody>
          <a:bodyPr/>
          <a:lstStyle/>
          <a:p>
            <a:r>
              <a:rPr lang="en-US" dirty="0"/>
              <a:t>Graphemes and Glyphs</a:t>
            </a:r>
          </a:p>
        </p:txBody>
      </p:sp>
      <p:sp>
        <p:nvSpPr>
          <p:cNvPr id="3" name="Content Placeholder 2">
            <a:extLst>
              <a:ext uri="{FF2B5EF4-FFF2-40B4-BE49-F238E27FC236}">
                <a16:creationId xmlns:a16="http://schemas.microsoft.com/office/drawing/2014/main" id="{0153089E-4289-69BC-4294-6C3458461BF1}"/>
              </a:ext>
            </a:extLst>
          </p:cNvPr>
          <p:cNvSpPr>
            <a:spLocks noGrp="1"/>
          </p:cNvSpPr>
          <p:nvPr>
            <p:ph idx="1"/>
          </p:nvPr>
        </p:nvSpPr>
        <p:spPr/>
        <p:txBody>
          <a:bodyPr/>
          <a:lstStyle/>
          <a:p>
            <a:r>
              <a:rPr lang="en-US" dirty="0"/>
              <a:t>A </a:t>
            </a:r>
            <a:r>
              <a:rPr lang="en-US" b="1" dirty="0"/>
              <a:t>grapheme</a:t>
            </a:r>
            <a:r>
              <a:rPr lang="en-US" dirty="0"/>
              <a:t> is the smallest functional unit of a writing system:</a:t>
            </a:r>
          </a:p>
          <a:p>
            <a:pPr lvl="1"/>
            <a:r>
              <a:rPr lang="en-US" dirty="0"/>
              <a:t>Latin small A is a grapheme.</a:t>
            </a:r>
          </a:p>
          <a:p>
            <a:pPr lvl="1"/>
            <a:r>
              <a:rPr lang="en-US" dirty="0"/>
              <a:t>Greek small alpha is a different grapheme.</a:t>
            </a:r>
          </a:p>
          <a:p>
            <a:r>
              <a:rPr lang="en-US" dirty="0"/>
              <a:t>Graphemes are expressed as </a:t>
            </a:r>
            <a:r>
              <a:rPr lang="en-US" b="1" dirty="0"/>
              <a:t>glyphs</a:t>
            </a:r>
            <a:r>
              <a:rPr lang="en-US" dirty="0"/>
              <a:t>.</a:t>
            </a:r>
          </a:p>
          <a:p>
            <a:pPr lvl="1"/>
            <a:r>
              <a:rPr lang="en-US" dirty="0"/>
              <a:t>Latin small A: </a:t>
            </a:r>
            <a:r>
              <a:rPr lang="en-US" b="1" dirty="0"/>
              <a:t>a</a:t>
            </a:r>
            <a:r>
              <a:rPr lang="en-US" dirty="0"/>
              <a:t> or </a:t>
            </a:r>
            <a:r>
              <a:rPr lang="en-US" b="1" dirty="0">
                <a:latin typeface="Gudea" panose="02000000000000000000" pitchFamily="2" charset="0"/>
              </a:rPr>
              <a:t>a</a:t>
            </a:r>
            <a:r>
              <a:rPr lang="en-US" dirty="0">
                <a:latin typeface="Gudea" panose="02000000000000000000" pitchFamily="2" charset="0"/>
              </a:rPr>
              <a:t> </a:t>
            </a:r>
            <a:r>
              <a:rPr lang="en-US" dirty="0">
                <a:latin typeface="+mn-lt"/>
              </a:rPr>
              <a:t>or </a:t>
            </a:r>
            <a:r>
              <a:rPr lang="en-US" b="1" dirty="0">
                <a:latin typeface="Old English Text MT" panose="03040902040508030806" pitchFamily="66" charset="0"/>
              </a:rPr>
              <a:t>a</a:t>
            </a:r>
            <a:r>
              <a:rPr lang="en-US" dirty="0">
                <a:latin typeface="+mn-lt"/>
              </a:rPr>
              <a:t>.</a:t>
            </a:r>
            <a:endParaRPr lang="en-US" dirty="0">
              <a:latin typeface="Gudea" panose="02000000000000000000" pitchFamily="2" charset="0"/>
            </a:endParaRPr>
          </a:p>
          <a:p>
            <a:pPr lvl="1"/>
            <a:r>
              <a:rPr lang="en-US" dirty="0"/>
              <a:t>Greek small alpha: </a:t>
            </a:r>
            <a:r>
              <a:rPr lang="el-GR" b="1" dirty="0"/>
              <a:t>α</a:t>
            </a:r>
            <a:r>
              <a:rPr lang="en-US" dirty="0"/>
              <a:t> </a:t>
            </a:r>
          </a:p>
          <a:p>
            <a:endParaRPr lang="en-US" dirty="0"/>
          </a:p>
        </p:txBody>
      </p:sp>
      <p:sp>
        <p:nvSpPr>
          <p:cNvPr id="4" name="TextBox 3">
            <a:extLst>
              <a:ext uri="{FF2B5EF4-FFF2-40B4-BE49-F238E27FC236}">
                <a16:creationId xmlns:a16="http://schemas.microsoft.com/office/drawing/2014/main" id="{308252A7-316D-B5F7-A585-BBAAA1D861A8}"/>
              </a:ext>
            </a:extLst>
          </p:cNvPr>
          <p:cNvSpPr txBox="1"/>
          <p:nvPr/>
        </p:nvSpPr>
        <p:spPr>
          <a:xfrm>
            <a:off x="5301051" y="4248669"/>
            <a:ext cx="3538149" cy="369332"/>
          </a:xfrm>
          <a:prstGeom prst="rect">
            <a:avLst/>
          </a:prstGeom>
          <a:noFill/>
        </p:spPr>
        <p:txBody>
          <a:bodyPr wrap="square" rtlCol="0">
            <a:spAutoFit/>
          </a:bodyPr>
          <a:lstStyle/>
          <a:p>
            <a:r>
              <a:rPr lang="en-US" dirty="0">
                <a:solidFill>
                  <a:srgbClr val="C00000"/>
                </a:solidFill>
                <a:latin typeface="Myriad Pro" panose="020B0503030403020204" pitchFamily="34" charset="0"/>
                <a:cs typeface="+mj-cs"/>
              </a:rPr>
              <a:t>Same grapheme, different glyphs.</a:t>
            </a:r>
          </a:p>
        </p:txBody>
      </p:sp>
      <p:sp>
        <p:nvSpPr>
          <p:cNvPr id="5" name="TextBox 4">
            <a:extLst>
              <a:ext uri="{FF2B5EF4-FFF2-40B4-BE49-F238E27FC236}">
                <a16:creationId xmlns:a16="http://schemas.microsoft.com/office/drawing/2014/main" id="{E28C33C7-1CB4-CDAB-CE21-28E35D7720DE}"/>
              </a:ext>
            </a:extLst>
          </p:cNvPr>
          <p:cNvSpPr txBox="1"/>
          <p:nvPr/>
        </p:nvSpPr>
        <p:spPr>
          <a:xfrm>
            <a:off x="5301051" y="4762684"/>
            <a:ext cx="3810000" cy="406265"/>
          </a:xfrm>
          <a:prstGeom prst="rect">
            <a:avLst/>
          </a:prstGeom>
          <a:noFill/>
        </p:spPr>
        <p:txBody>
          <a:bodyPr wrap="square" rtlCol="0">
            <a:spAutoFit/>
          </a:bodyPr>
          <a:lstStyle/>
          <a:p>
            <a:r>
              <a:rPr lang="en-US" dirty="0">
                <a:solidFill>
                  <a:srgbClr val="C00000"/>
                </a:solidFill>
                <a:latin typeface="Myriad Pro" panose="020B0503030403020204" pitchFamily="34" charset="0"/>
                <a:cs typeface="+mj-cs"/>
              </a:rPr>
              <a:t>Similar glyph, different grapheme.</a:t>
            </a:r>
          </a:p>
        </p:txBody>
      </p:sp>
    </p:spTree>
    <p:extLst>
      <p:ext uri="{BB962C8B-B14F-4D97-AF65-F5344CB8AC3E}">
        <p14:creationId xmlns:p14="http://schemas.microsoft.com/office/powerpoint/2010/main" val="279852056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dirty="0"/>
              <a:t>Digital Video</a:t>
            </a:r>
          </a:p>
        </p:txBody>
      </p:sp>
      <p:sp>
        <p:nvSpPr>
          <p:cNvPr id="47107" name="Rectangle 3"/>
          <p:cNvSpPr>
            <a:spLocks noGrp="1" noChangeArrowheads="1"/>
          </p:cNvSpPr>
          <p:nvPr>
            <p:ph idx="1"/>
          </p:nvPr>
        </p:nvSpPr>
        <p:spPr/>
        <p:txBody>
          <a:bodyPr/>
          <a:lstStyle/>
          <a:p>
            <a:r>
              <a:rPr lang="en-US" dirty="0"/>
              <a:t>Each “frame” is just a raster image.</a:t>
            </a:r>
          </a:p>
          <a:p>
            <a:r>
              <a:rPr lang="en-US" dirty="0"/>
              <a:t>But they’re big!  And we need up to 30 of them each second.</a:t>
            </a:r>
          </a:p>
          <a:p>
            <a:r>
              <a:rPr lang="en-US" dirty="0"/>
              <a:t>So, up to 27 MiB of data every second!</a:t>
            </a:r>
          </a:p>
          <a:p>
            <a:r>
              <a:rPr lang="en-US" dirty="0"/>
              <a:t>Data can be compressed; we trade less data for the need for more computing power to de-compress the data.</a:t>
            </a:r>
          </a:p>
        </p:txBody>
      </p:sp>
    </p:spTree>
    <p:extLst>
      <p:ext uri="{BB962C8B-B14F-4D97-AF65-F5344CB8AC3E}">
        <p14:creationId xmlns:p14="http://schemas.microsoft.com/office/powerpoint/2010/main" val="3099768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107">
                                            <p:txEl>
                                              <p:pRg st="1" end="1"/>
                                            </p:txEl>
                                          </p:spTgt>
                                        </p:tgtEl>
                                        <p:attrNameLst>
                                          <p:attrName>style.visibility</p:attrName>
                                        </p:attrNameLst>
                                      </p:cBhvr>
                                      <p:to>
                                        <p:strVal val="visible"/>
                                      </p:to>
                                    </p:set>
                                    <p:animEffect transition="in" filter="fade">
                                      <p:cBhvr>
                                        <p:cTn id="7" dur="500"/>
                                        <p:tgtEl>
                                          <p:spTgt spid="4710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7107">
                                            <p:txEl>
                                              <p:pRg st="2" end="2"/>
                                            </p:txEl>
                                          </p:spTgt>
                                        </p:tgtEl>
                                        <p:attrNameLst>
                                          <p:attrName>style.visibility</p:attrName>
                                        </p:attrNameLst>
                                      </p:cBhvr>
                                      <p:to>
                                        <p:strVal val="visible"/>
                                      </p:to>
                                    </p:set>
                                    <p:animEffect transition="in" filter="fade">
                                      <p:cBhvr>
                                        <p:cTn id="12" dur="500"/>
                                        <p:tgtEl>
                                          <p:spTgt spid="4710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7107">
                                            <p:txEl>
                                              <p:pRg st="3" end="3"/>
                                            </p:txEl>
                                          </p:spTgt>
                                        </p:tgtEl>
                                        <p:attrNameLst>
                                          <p:attrName>style.visibility</p:attrName>
                                        </p:attrNameLst>
                                      </p:cBhvr>
                                      <p:to>
                                        <p:strVal val="visible"/>
                                      </p:to>
                                    </p:set>
                                    <p:animEffect transition="in" filter="fade">
                                      <p:cBhvr>
                                        <p:cTn id="17" dur="500"/>
                                        <p:tgtEl>
                                          <p:spTgt spid="471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p:txBody>
          <a:bodyPr/>
          <a:lstStyle/>
          <a:p>
            <a:r>
              <a:rPr lang="en-US"/>
              <a:t>Sounds</a:t>
            </a:r>
          </a:p>
        </p:txBody>
      </p:sp>
      <p:sp>
        <p:nvSpPr>
          <p:cNvPr id="3076" name="Rectangle 3"/>
          <p:cNvSpPr>
            <a:spLocks noGrp="1" noChangeArrowheads="1"/>
          </p:cNvSpPr>
          <p:nvPr>
            <p:ph idx="1"/>
          </p:nvPr>
        </p:nvSpPr>
        <p:spPr>
          <a:xfrm>
            <a:off x="457200" y="1492927"/>
            <a:ext cx="8552151" cy="4525963"/>
          </a:xfrm>
        </p:spPr>
        <p:txBody>
          <a:bodyPr>
            <a:normAutofit/>
          </a:bodyPr>
          <a:lstStyle/>
          <a:p>
            <a:pPr>
              <a:spcBef>
                <a:spcPts val="367"/>
              </a:spcBef>
            </a:pPr>
            <a:r>
              <a:rPr lang="en-US" dirty="0"/>
              <a:t>Sound is inherently analog (continuous)</a:t>
            </a:r>
          </a:p>
          <a:p>
            <a:pPr>
              <a:spcBef>
                <a:spcPts val="367"/>
              </a:spcBef>
            </a:pPr>
            <a:r>
              <a:rPr lang="en-US" dirty="0"/>
              <a:t>Two dimensions</a:t>
            </a:r>
          </a:p>
          <a:p>
            <a:pPr lvl="1">
              <a:spcBef>
                <a:spcPts val="367"/>
              </a:spcBef>
            </a:pPr>
            <a:r>
              <a:rPr lang="en-US" b="1" dirty="0"/>
              <a:t>Amplitude (loudness)</a:t>
            </a:r>
          </a:p>
          <a:p>
            <a:pPr lvl="1">
              <a:spcBef>
                <a:spcPts val="367"/>
              </a:spcBef>
            </a:pPr>
            <a:r>
              <a:rPr lang="en-US" b="1" dirty="0"/>
              <a:t>Frequency (pitch)</a:t>
            </a:r>
          </a:p>
          <a:p>
            <a:pPr>
              <a:spcBef>
                <a:spcPts val="367"/>
              </a:spcBef>
            </a:pPr>
            <a:r>
              <a:rPr lang="en-US" dirty="0"/>
              <a:t>Each can vary independently of the other</a:t>
            </a:r>
          </a:p>
        </p:txBody>
      </p:sp>
      <p:grpSp>
        <p:nvGrpSpPr>
          <p:cNvPr id="3077" name="Group 14" descr="A sine-like waveform representing sound. Vertical lines through two adjacent peaks are labeled frequency. Two horizontal lines marking the highest and lowest levels are labeled amplitude."/>
          <p:cNvGrpSpPr>
            <a:grpSpLocks/>
          </p:cNvGrpSpPr>
          <p:nvPr/>
        </p:nvGrpSpPr>
        <p:grpSpPr bwMode="auto">
          <a:xfrm>
            <a:off x="1350498" y="3964839"/>
            <a:ext cx="6559564" cy="2321971"/>
            <a:chOff x="1104" y="2208"/>
            <a:chExt cx="3264" cy="1248"/>
          </a:xfrm>
        </p:grpSpPr>
        <p:graphicFrame>
          <p:nvGraphicFramePr>
            <p:cNvPr id="3074" name="Object 4" descr="A sine-like wavey line with two unequal peaks.  A pair of horizontal lines drawn to tough the highest and lowest points have a vertical arrow between them labeled amplitude.&#10;&#10;Two vertical lines drawn through the two peaks have a horizontal line between them labeled frequency.&#10;"/>
            <p:cNvGraphicFramePr>
              <a:graphicFrameLocks noChangeAspect="1"/>
            </p:cNvGraphicFramePr>
            <p:nvPr>
              <p:extLst>
                <p:ext uri="{D42A27DB-BD31-4B8C-83A1-F6EECF244321}">
                  <p14:modId xmlns:p14="http://schemas.microsoft.com/office/powerpoint/2010/main" val="2808264407"/>
                </p:ext>
              </p:extLst>
            </p:nvPr>
          </p:nvGraphicFramePr>
          <p:xfrm>
            <a:off x="1104" y="2208"/>
            <a:ext cx="2005" cy="853"/>
          </p:xfrm>
          <a:graphic>
            <a:graphicData uri="http://schemas.openxmlformats.org/presentationml/2006/ole">
              <mc:AlternateContent xmlns:mc="http://schemas.openxmlformats.org/markup-compatibility/2006">
                <mc:Choice xmlns:v="urn:schemas-microsoft-com:vml" Requires="v">
                  <p:oleObj name="Visio" r:id="rId3" imgW="3374468" imgH="1435622" progId="Visio.Drawing.11">
                    <p:embed/>
                  </p:oleObj>
                </mc:Choice>
                <mc:Fallback>
                  <p:oleObj name="Visio" r:id="rId3" imgW="3374468" imgH="1435622" progId="Visio.Drawing.11">
                    <p:embed/>
                    <p:pic>
                      <p:nvPicPr>
                        <p:cNvPr id="3074" name="Object 4" descr="A sine-like wavey line with two unequal peaks.  A pair of horizontal lines drawn to tough the highest and lowest points have a vertical arrow between them labeled amplitude.&#10;&#10;Two vertical lines drawn through the two peaks have a horizontal line between them labeled frequency.&#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4" y="2208"/>
                          <a:ext cx="2005" cy="8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78" name="Line 5"/>
            <p:cNvSpPr>
              <a:spLocks noChangeShapeType="1"/>
            </p:cNvSpPr>
            <p:nvPr/>
          </p:nvSpPr>
          <p:spPr bwMode="auto">
            <a:xfrm>
              <a:off x="2736" y="2256"/>
              <a:ext cx="960" cy="0"/>
            </a:xfrm>
            <a:prstGeom prst="line">
              <a:avLst/>
            </a:prstGeom>
            <a:noFill/>
            <a:ln w="25400">
              <a:solidFill>
                <a:srgbClr val="FF0000"/>
              </a:solidFill>
              <a:round/>
              <a:headEnd/>
              <a:tailEnd/>
            </a:ln>
          </p:spPr>
          <p:txBody>
            <a:bodyPr wrap="none" anchor="ctr"/>
            <a:lstStyle/>
            <a:p>
              <a:endParaRPr lang="en-US"/>
            </a:p>
          </p:txBody>
        </p:sp>
        <p:sp>
          <p:nvSpPr>
            <p:cNvPr id="3079" name="Line 6"/>
            <p:cNvSpPr>
              <a:spLocks noChangeShapeType="1"/>
            </p:cNvSpPr>
            <p:nvPr/>
          </p:nvSpPr>
          <p:spPr bwMode="auto">
            <a:xfrm>
              <a:off x="2736" y="3024"/>
              <a:ext cx="1008" cy="0"/>
            </a:xfrm>
            <a:prstGeom prst="line">
              <a:avLst/>
            </a:prstGeom>
            <a:noFill/>
            <a:ln w="25400">
              <a:solidFill>
                <a:srgbClr val="FF0000"/>
              </a:solidFill>
              <a:round/>
              <a:headEnd/>
              <a:tailEnd/>
            </a:ln>
          </p:spPr>
          <p:txBody>
            <a:bodyPr wrap="none" anchor="ctr"/>
            <a:lstStyle/>
            <a:p>
              <a:endParaRPr lang="en-US"/>
            </a:p>
          </p:txBody>
        </p:sp>
        <p:sp>
          <p:nvSpPr>
            <p:cNvPr id="3080" name="Line 7"/>
            <p:cNvSpPr>
              <a:spLocks noChangeShapeType="1"/>
            </p:cNvSpPr>
            <p:nvPr/>
          </p:nvSpPr>
          <p:spPr bwMode="auto">
            <a:xfrm flipV="1">
              <a:off x="3264" y="2256"/>
              <a:ext cx="0" cy="720"/>
            </a:xfrm>
            <a:prstGeom prst="line">
              <a:avLst/>
            </a:prstGeom>
            <a:noFill/>
            <a:ln w="25400">
              <a:solidFill>
                <a:srgbClr val="FF0000"/>
              </a:solidFill>
              <a:round/>
              <a:headEnd type="triangle" w="lg" len="lg"/>
              <a:tailEnd type="triangle" w="lg" len="lg"/>
            </a:ln>
          </p:spPr>
          <p:txBody>
            <a:bodyPr wrap="none" anchor="ctr"/>
            <a:lstStyle/>
            <a:p>
              <a:endParaRPr lang="en-US"/>
            </a:p>
          </p:txBody>
        </p:sp>
        <p:sp>
          <p:nvSpPr>
            <p:cNvPr id="3081" name="Text Box 8"/>
            <p:cNvSpPr txBox="1">
              <a:spLocks noChangeArrowheads="1"/>
            </p:cNvSpPr>
            <p:nvPr/>
          </p:nvSpPr>
          <p:spPr bwMode="auto">
            <a:xfrm>
              <a:off x="3264" y="2448"/>
              <a:ext cx="1104" cy="288"/>
            </a:xfrm>
            <a:prstGeom prst="rect">
              <a:avLst/>
            </a:prstGeom>
            <a:noFill/>
            <a:ln w="9525">
              <a:noFill/>
              <a:miter lim="800000"/>
              <a:headEnd/>
              <a:tailEnd/>
            </a:ln>
          </p:spPr>
          <p:txBody>
            <a:bodyPr>
              <a:spAutoFit/>
            </a:bodyPr>
            <a:lstStyle/>
            <a:p>
              <a:pPr>
                <a:spcBef>
                  <a:spcPct val="50000"/>
                </a:spcBef>
              </a:pPr>
              <a:r>
                <a:rPr lang="en-US">
                  <a:solidFill>
                    <a:srgbClr val="FF0000"/>
                  </a:solidFill>
                  <a:latin typeface="Comic Sans MS" pitchFamily="66" charset="0"/>
                </a:rPr>
                <a:t>Amplitude</a:t>
              </a:r>
              <a:endParaRPr lang="en-US"/>
            </a:p>
          </p:txBody>
        </p:sp>
        <p:sp>
          <p:nvSpPr>
            <p:cNvPr id="3082" name="Line 10"/>
            <p:cNvSpPr>
              <a:spLocks noChangeShapeType="1"/>
            </p:cNvSpPr>
            <p:nvPr/>
          </p:nvSpPr>
          <p:spPr bwMode="auto">
            <a:xfrm>
              <a:off x="2064" y="2256"/>
              <a:ext cx="0" cy="912"/>
            </a:xfrm>
            <a:prstGeom prst="line">
              <a:avLst/>
            </a:prstGeom>
            <a:noFill/>
            <a:ln w="25400">
              <a:solidFill>
                <a:srgbClr val="003366"/>
              </a:solidFill>
              <a:round/>
              <a:headEnd/>
              <a:tailEnd/>
            </a:ln>
          </p:spPr>
          <p:txBody>
            <a:bodyPr wrap="none" anchor="ctr"/>
            <a:lstStyle/>
            <a:p>
              <a:endParaRPr lang="en-US"/>
            </a:p>
          </p:txBody>
        </p:sp>
        <p:sp>
          <p:nvSpPr>
            <p:cNvPr id="3083" name="Line 11"/>
            <p:cNvSpPr>
              <a:spLocks noChangeShapeType="1"/>
            </p:cNvSpPr>
            <p:nvPr/>
          </p:nvSpPr>
          <p:spPr bwMode="auto">
            <a:xfrm>
              <a:off x="1440" y="2256"/>
              <a:ext cx="0" cy="912"/>
            </a:xfrm>
            <a:prstGeom prst="line">
              <a:avLst/>
            </a:prstGeom>
            <a:noFill/>
            <a:ln w="25400">
              <a:solidFill>
                <a:srgbClr val="003366"/>
              </a:solidFill>
              <a:round/>
              <a:headEnd/>
              <a:tailEnd/>
            </a:ln>
          </p:spPr>
          <p:txBody>
            <a:bodyPr wrap="none" anchor="ctr"/>
            <a:lstStyle/>
            <a:p>
              <a:endParaRPr lang="en-US"/>
            </a:p>
          </p:txBody>
        </p:sp>
        <p:sp>
          <p:nvSpPr>
            <p:cNvPr id="3084" name="Line 12"/>
            <p:cNvSpPr>
              <a:spLocks noChangeShapeType="1"/>
            </p:cNvSpPr>
            <p:nvPr/>
          </p:nvSpPr>
          <p:spPr bwMode="auto">
            <a:xfrm>
              <a:off x="1440" y="3024"/>
              <a:ext cx="624" cy="0"/>
            </a:xfrm>
            <a:prstGeom prst="line">
              <a:avLst/>
            </a:prstGeom>
            <a:noFill/>
            <a:ln w="25400">
              <a:solidFill>
                <a:srgbClr val="003366"/>
              </a:solidFill>
              <a:round/>
              <a:headEnd type="triangle" w="lg" len="lg"/>
              <a:tailEnd type="triangle" w="lg" len="lg"/>
            </a:ln>
          </p:spPr>
          <p:txBody>
            <a:bodyPr wrap="none" anchor="ctr"/>
            <a:lstStyle/>
            <a:p>
              <a:endParaRPr lang="en-US"/>
            </a:p>
          </p:txBody>
        </p:sp>
        <p:sp>
          <p:nvSpPr>
            <p:cNvPr id="3085" name="Text Box 13"/>
            <p:cNvSpPr txBox="1">
              <a:spLocks noChangeArrowheads="1"/>
            </p:cNvSpPr>
            <p:nvPr/>
          </p:nvSpPr>
          <p:spPr bwMode="auto">
            <a:xfrm>
              <a:off x="1200" y="3168"/>
              <a:ext cx="1104" cy="288"/>
            </a:xfrm>
            <a:prstGeom prst="rect">
              <a:avLst/>
            </a:prstGeom>
            <a:noFill/>
            <a:ln w="9525">
              <a:noFill/>
              <a:miter lim="800000"/>
              <a:headEnd/>
              <a:tailEnd/>
            </a:ln>
          </p:spPr>
          <p:txBody>
            <a:bodyPr>
              <a:spAutoFit/>
            </a:bodyPr>
            <a:lstStyle/>
            <a:p>
              <a:pPr>
                <a:spcBef>
                  <a:spcPct val="50000"/>
                </a:spcBef>
              </a:pPr>
              <a:r>
                <a:rPr lang="en-US">
                  <a:solidFill>
                    <a:srgbClr val="000099"/>
                  </a:solidFill>
                  <a:latin typeface="Comic Sans MS" pitchFamily="66" charset="0"/>
                </a:rPr>
                <a:t>Frequency</a:t>
              </a:r>
              <a:endParaRPr lang="en-US">
                <a:solidFill>
                  <a:srgbClr val="000099"/>
                </a:solidFill>
              </a:endParaRPr>
            </a:p>
          </p:txBody>
        </p:sp>
      </p:grpSp>
    </p:spTree>
    <p:extLst>
      <p:ext uri="{BB962C8B-B14F-4D97-AF65-F5344CB8AC3E}">
        <p14:creationId xmlns:p14="http://schemas.microsoft.com/office/powerpoint/2010/main" val="3167318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6">
                                            <p:txEl>
                                              <p:pRg st="1" end="1"/>
                                            </p:txEl>
                                          </p:spTgt>
                                        </p:tgtEl>
                                        <p:attrNameLst>
                                          <p:attrName>style.visibility</p:attrName>
                                        </p:attrNameLst>
                                      </p:cBhvr>
                                      <p:to>
                                        <p:strVal val="visible"/>
                                      </p:to>
                                    </p:set>
                                    <p:animEffect transition="in" filter="fade">
                                      <p:cBhvr>
                                        <p:cTn id="7" dur="500"/>
                                        <p:tgtEl>
                                          <p:spTgt spid="3076">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076">
                                            <p:txEl>
                                              <p:pRg st="2" end="2"/>
                                            </p:txEl>
                                          </p:spTgt>
                                        </p:tgtEl>
                                        <p:attrNameLst>
                                          <p:attrName>style.visibility</p:attrName>
                                        </p:attrNameLst>
                                      </p:cBhvr>
                                      <p:to>
                                        <p:strVal val="visible"/>
                                      </p:to>
                                    </p:set>
                                    <p:animEffect transition="in" filter="fade">
                                      <p:cBhvr>
                                        <p:cTn id="10" dur="500"/>
                                        <p:tgtEl>
                                          <p:spTgt spid="3076">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076">
                                            <p:txEl>
                                              <p:pRg st="3" end="3"/>
                                            </p:txEl>
                                          </p:spTgt>
                                        </p:tgtEl>
                                        <p:attrNameLst>
                                          <p:attrName>style.visibility</p:attrName>
                                        </p:attrNameLst>
                                      </p:cBhvr>
                                      <p:to>
                                        <p:strVal val="visible"/>
                                      </p:to>
                                    </p:set>
                                    <p:animEffect transition="in" filter="fade">
                                      <p:cBhvr>
                                        <p:cTn id="13" dur="500"/>
                                        <p:tgtEl>
                                          <p:spTgt spid="3076">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076">
                                            <p:txEl>
                                              <p:pRg st="4" end="4"/>
                                            </p:txEl>
                                          </p:spTgt>
                                        </p:tgtEl>
                                        <p:attrNameLst>
                                          <p:attrName>style.visibility</p:attrName>
                                        </p:attrNameLst>
                                      </p:cBhvr>
                                      <p:to>
                                        <p:strVal val="visible"/>
                                      </p:to>
                                    </p:set>
                                    <p:animEffect transition="in" filter="fade">
                                      <p:cBhvr>
                                        <p:cTn id="18" dur="500"/>
                                        <p:tgtEl>
                                          <p:spTgt spid="3076">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077"/>
                                        </p:tgtEl>
                                        <p:attrNameLst>
                                          <p:attrName>style.visibility</p:attrName>
                                        </p:attrNameLst>
                                      </p:cBhvr>
                                      <p:to>
                                        <p:strVal val="visible"/>
                                      </p:to>
                                    </p:set>
                                    <p:animEffect transition="in" filter="fade">
                                      <p:cBhvr>
                                        <p:cTn id="23" dur="5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t>Encoding Sounds</a:t>
            </a:r>
          </a:p>
        </p:txBody>
      </p:sp>
      <p:sp>
        <p:nvSpPr>
          <p:cNvPr id="48131" name="Text Box 4"/>
          <p:cNvSpPr txBox="1">
            <a:spLocks noChangeArrowheads="1"/>
          </p:cNvSpPr>
          <p:nvPr/>
        </p:nvSpPr>
        <p:spPr bwMode="auto">
          <a:xfrm>
            <a:off x="616968" y="1642868"/>
            <a:ext cx="8199455" cy="3298484"/>
          </a:xfrm>
          <a:prstGeom prst="rect">
            <a:avLst/>
          </a:prstGeom>
          <a:noFill/>
          <a:ln w="9525">
            <a:noFill/>
            <a:miter lim="800000"/>
            <a:headEnd/>
            <a:tailEnd/>
          </a:ln>
        </p:spPr>
        <p:txBody>
          <a:bodyPr wrap="square" lIns="111904" tIns="55952" rIns="111904" bIns="55952">
            <a:spAutoFit/>
          </a:bodyPr>
          <a:lstStyle/>
          <a:p>
            <a:r>
              <a:rPr lang="en-US" sz="3000" dirty="0">
                <a:solidFill>
                  <a:srgbClr val="000000"/>
                </a:solidFill>
              </a:rPr>
              <a:t>Audio is encoded as a series of integer </a:t>
            </a:r>
            <a:br>
              <a:rPr lang="en-US" sz="3000" dirty="0">
                <a:solidFill>
                  <a:srgbClr val="000000"/>
                </a:solidFill>
              </a:rPr>
            </a:br>
            <a:r>
              <a:rPr lang="en-US" sz="3000" dirty="0">
                <a:solidFill>
                  <a:srgbClr val="000000"/>
                </a:solidFill>
              </a:rPr>
              <a:t>samples.  (Digital values, to get digital signals.)</a:t>
            </a:r>
          </a:p>
          <a:p>
            <a:br>
              <a:rPr lang="en-US" sz="3000" dirty="0">
                <a:solidFill>
                  <a:srgbClr val="000000"/>
                </a:solidFill>
              </a:rPr>
            </a:br>
            <a:r>
              <a:rPr lang="en-US" sz="3000" dirty="0">
                <a:solidFill>
                  <a:srgbClr val="000000"/>
                </a:solidFill>
              </a:rPr>
              <a:t>The integer value determines the amplitude.</a:t>
            </a:r>
          </a:p>
          <a:p>
            <a:r>
              <a:rPr lang="en-US" sz="3000" dirty="0">
                <a:solidFill>
                  <a:srgbClr val="000000"/>
                </a:solidFill>
              </a:rPr>
              <a:t>The sampling rate determines the maximum frequency.</a:t>
            </a:r>
          </a:p>
          <a:p>
            <a:pPr>
              <a:spcBef>
                <a:spcPct val="50000"/>
              </a:spcBef>
            </a:pPr>
            <a:endParaRPr lang="en-US" dirty="0"/>
          </a:p>
        </p:txBody>
      </p:sp>
    </p:spTree>
    <p:extLst>
      <p:ext uri="{BB962C8B-B14F-4D97-AF65-F5344CB8AC3E}">
        <p14:creationId xmlns:p14="http://schemas.microsoft.com/office/powerpoint/2010/main" val="1162134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8131">
                                            <p:txEl>
                                              <p:pRg st="1" end="1"/>
                                            </p:txEl>
                                          </p:spTgt>
                                        </p:tgtEl>
                                        <p:attrNameLst>
                                          <p:attrName>style.visibility</p:attrName>
                                        </p:attrNameLst>
                                      </p:cBhvr>
                                      <p:to>
                                        <p:strVal val="visible"/>
                                      </p:to>
                                    </p:set>
                                    <p:animEffect transition="in" filter="fade">
                                      <p:cBhvr>
                                        <p:cTn id="7" dur="500"/>
                                        <p:tgtEl>
                                          <p:spTgt spid="4813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8131">
                                            <p:txEl>
                                              <p:pRg st="2" end="2"/>
                                            </p:txEl>
                                          </p:spTgt>
                                        </p:tgtEl>
                                        <p:attrNameLst>
                                          <p:attrName>style.visibility</p:attrName>
                                        </p:attrNameLst>
                                      </p:cBhvr>
                                      <p:to>
                                        <p:strVal val="visible"/>
                                      </p:to>
                                    </p:set>
                                    <p:animEffect transition="in" filter="fade">
                                      <p:cBhvr>
                                        <p:cTn id="12" dur="500"/>
                                        <p:tgtEl>
                                          <p:spTgt spid="4813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dirty="0"/>
              <a:t>Encoding Sounds</a:t>
            </a:r>
          </a:p>
        </p:txBody>
      </p:sp>
      <p:pic>
        <p:nvPicPr>
          <p:cNvPr id="11" name="Picture 2" descr="One period of a sine wave, drawn in res. Samples are shown by a stair-step pattern shown in blue, showing that the samples are only approximations of the actual sine wave."/>
          <p:cNvPicPr>
            <a:picLocks noChangeAspect="1" noChangeArrowheads="1"/>
          </p:cNvPicPr>
          <p:nvPr/>
        </p:nvPicPr>
        <p:blipFill>
          <a:blip r:embed="rId3" cstate="print"/>
          <a:srcRect/>
          <a:stretch>
            <a:fillRect/>
          </a:stretch>
        </p:blipFill>
        <p:spPr bwMode="auto">
          <a:xfrm>
            <a:off x="1898321" y="1596854"/>
            <a:ext cx="5107075" cy="3633062"/>
          </a:xfrm>
          <a:prstGeom prst="rect">
            <a:avLst/>
          </a:prstGeom>
          <a:noFill/>
        </p:spPr>
      </p:pic>
      <p:sp>
        <p:nvSpPr>
          <p:cNvPr id="12" name="Rectangle 5"/>
          <p:cNvSpPr>
            <a:spLocks noChangeArrowheads="1"/>
          </p:cNvSpPr>
          <p:nvPr/>
        </p:nvSpPr>
        <p:spPr bwMode="auto">
          <a:xfrm>
            <a:off x="549079" y="3814476"/>
            <a:ext cx="3183318" cy="943994"/>
          </a:xfrm>
          <a:prstGeom prst="rect">
            <a:avLst/>
          </a:prstGeom>
          <a:noFill/>
          <a:ln w="9525">
            <a:noFill/>
            <a:miter lim="800000"/>
            <a:headEnd/>
            <a:tailEnd/>
          </a:ln>
        </p:spPr>
        <p:txBody>
          <a:bodyPr wrap="square" lIns="111904" tIns="55952" rIns="111904" bIns="55952">
            <a:spAutoFit/>
          </a:bodyPr>
          <a:lstStyle/>
          <a:p>
            <a:r>
              <a:rPr lang="en-US" dirty="0">
                <a:solidFill>
                  <a:srgbClr val="C00000"/>
                </a:solidFill>
                <a:latin typeface="Comic Sans MS" pitchFamily="66" charset="0"/>
              </a:rPr>
              <a:t>Sample: 255</a:t>
            </a:r>
            <a:br>
              <a:rPr lang="en-US" dirty="0">
                <a:solidFill>
                  <a:srgbClr val="C00000"/>
                </a:solidFill>
                <a:latin typeface="Comic Sans MS" pitchFamily="66" charset="0"/>
              </a:rPr>
            </a:br>
            <a:r>
              <a:rPr lang="en-US" dirty="0">
                <a:solidFill>
                  <a:srgbClr val="C00000"/>
                </a:solidFill>
                <a:latin typeface="Comic Sans MS" pitchFamily="66" charset="0"/>
              </a:rPr>
              <a:t> (large amplitude</a:t>
            </a:r>
            <a:br>
              <a:rPr lang="en-US" dirty="0">
                <a:solidFill>
                  <a:srgbClr val="C00000"/>
                </a:solidFill>
                <a:latin typeface="Comic Sans MS" pitchFamily="66" charset="0"/>
              </a:rPr>
            </a:br>
            <a:r>
              <a:rPr lang="en-US" dirty="0">
                <a:solidFill>
                  <a:srgbClr val="C00000"/>
                </a:solidFill>
                <a:latin typeface="Comic Sans MS" pitchFamily="66" charset="0"/>
              </a:rPr>
              <a:t>value)</a:t>
            </a:r>
          </a:p>
        </p:txBody>
      </p:sp>
      <p:sp>
        <p:nvSpPr>
          <p:cNvPr id="13" name="Line 7">
            <a:extLst>
              <a:ext uri="{C183D7F6-B498-43B3-948B-1728B52AA6E4}">
                <adec:decorative xmlns:adec="http://schemas.microsoft.com/office/drawing/2017/decorative" val="1"/>
              </a:ext>
            </a:extLst>
          </p:cNvPr>
          <p:cNvSpPr>
            <a:spLocks noChangeShapeType="1"/>
          </p:cNvSpPr>
          <p:nvPr/>
        </p:nvSpPr>
        <p:spPr bwMode="auto">
          <a:xfrm flipV="1">
            <a:off x="2465738" y="2514599"/>
            <a:ext cx="561157" cy="1600199"/>
          </a:xfrm>
          <a:prstGeom prst="line">
            <a:avLst/>
          </a:prstGeom>
          <a:noFill/>
          <a:ln w="25400">
            <a:solidFill>
              <a:srgbClr val="C00000"/>
            </a:solidFill>
            <a:round/>
            <a:headEnd/>
            <a:tailEnd type="triangle" w="med" len="med"/>
          </a:ln>
        </p:spPr>
        <p:txBody>
          <a:bodyPr wrap="none" lIns="111904" tIns="55952" rIns="111904" bIns="55952" anchor="ctr"/>
          <a:lstStyle/>
          <a:p>
            <a:endParaRPr lang="en-US"/>
          </a:p>
        </p:txBody>
      </p:sp>
      <p:sp>
        <p:nvSpPr>
          <p:cNvPr id="14" name="Rectangle 4"/>
          <p:cNvSpPr>
            <a:spLocks noChangeArrowheads="1"/>
          </p:cNvSpPr>
          <p:nvPr/>
        </p:nvSpPr>
        <p:spPr bwMode="auto">
          <a:xfrm>
            <a:off x="5237200" y="1763320"/>
            <a:ext cx="3124223" cy="1451825"/>
          </a:xfrm>
          <a:prstGeom prst="rect">
            <a:avLst/>
          </a:prstGeom>
          <a:noFill/>
          <a:ln w="9525">
            <a:noFill/>
            <a:miter lim="800000"/>
            <a:headEnd/>
            <a:tailEnd/>
          </a:ln>
        </p:spPr>
        <p:txBody>
          <a:bodyPr wrap="none" lIns="111904" tIns="55952" rIns="111904" bIns="55952">
            <a:spAutoFit/>
          </a:bodyPr>
          <a:lstStyle/>
          <a:p>
            <a:r>
              <a:rPr lang="en-US" dirty="0">
                <a:solidFill>
                  <a:srgbClr val="FF0000"/>
                </a:solidFill>
                <a:latin typeface="Comic Sans MS" pitchFamily="66" charset="0"/>
              </a:rPr>
              <a:t>Sample: -32</a:t>
            </a:r>
            <a:br>
              <a:rPr lang="en-US" dirty="0">
                <a:solidFill>
                  <a:srgbClr val="FF0000"/>
                </a:solidFill>
                <a:latin typeface="Comic Sans MS" pitchFamily="66" charset="0"/>
              </a:rPr>
            </a:br>
            <a:r>
              <a:rPr lang="en-US" dirty="0">
                <a:solidFill>
                  <a:srgbClr val="FF0000"/>
                </a:solidFill>
                <a:latin typeface="Comic Sans MS" pitchFamily="66" charset="0"/>
              </a:rPr>
              <a:t> (small amplitude</a:t>
            </a:r>
            <a:br>
              <a:rPr lang="en-US" dirty="0">
                <a:solidFill>
                  <a:srgbClr val="FF0000"/>
                </a:solidFill>
                <a:latin typeface="Comic Sans MS" pitchFamily="66" charset="0"/>
              </a:rPr>
            </a:br>
            <a:r>
              <a:rPr lang="en-US" dirty="0">
                <a:solidFill>
                  <a:srgbClr val="FF0000"/>
                </a:solidFill>
                <a:latin typeface="Comic Sans MS" pitchFamily="66" charset="0"/>
              </a:rPr>
              <a:t>value)</a:t>
            </a:r>
          </a:p>
        </p:txBody>
      </p:sp>
      <p:sp>
        <p:nvSpPr>
          <p:cNvPr id="15" name="Line 6">
            <a:extLst>
              <a:ext uri="{C183D7F6-B498-43B3-948B-1728B52AA6E4}">
                <adec:decorative xmlns:adec="http://schemas.microsoft.com/office/drawing/2017/decorative" val="1"/>
              </a:ext>
            </a:extLst>
          </p:cNvPr>
          <p:cNvSpPr>
            <a:spLocks noChangeShapeType="1"/>
          </p:cNvSpPr>
          <p:nvPr/>
        </p:nvSpPr>
        <p:spPr bwMode="auto">
          <a:xfrm flipH="1">
            <a:off x="4469692" y="2743200"/>
            <a:ext cx="1092907" cy="1071276"/>
          </a:xfrm>
          <a:prstGeom prst="line">
            <a:avLst/>
          </a:prstGeom>
          <a:noFill/>
          <a:ln w="25400">
            <a:solidFill>
              <a:srgbClr val="C00000"/>
            </a:solidFill>
            <a:round/>
            <a:headEnd/>
            <a:tailEnd type="triangle" w="med" len="med"/>
          </a:ln>
        </p:spPr>
        <p:txBody>
          <a:bodyPr wrap="none" lIns="111904" tIns="55952" rIns="111904" bIns="55952" anchor="ctr"/>
          <a:lstStyle/>
          <a:p>
            <a:endParaRPr lang="en-US"/>
          </a:p>
        </p:txBody>
      </p:sp>
      <p:sp>
        <p:nvSpPr>
          <p:cNvPr id="16" name="TextBox 15"/>
          <p:cNvSpPr txBox="1"/>
          <p:nvPr/>
        </p:nvSpPr>
        <p:spPr>
          <a:xfrm>
            <a:off x="3414430" y="6554729"/>
            <a:ext cx="5729571" cy="297663"/>
          </a:xfrm>
          <a:prstGeom prst="rect">
            <a:avLst/>
          </a:prstGeom>
          <a:noFill/>
        </p:spPr>
        <p:txBody>
          <a:bodyPr wrap="square" lIns="111904" tIns="55952" rIns="111904" bIns="55952" rtlCol="0">
            <a:spAutoFit/>
          </a:bodyPr>
          <a:lstStyle/>
          <a:p>
            <a:r>
              <a:rPr lang="en-US" sz="1200" i="1" dirty="0"/>
              <a:t>http://musikality.net/wp-content/uploads/2009/01/quantised_waveform.png</a:t>
            </a:r>
          </a:p>
        </p:txBody>
      </p:sp>
      <p:sp>
        <p:nvSpPr>
          <p:cNvPr id="10" name="Text Box 8"/>
          <p:cNvSpPr txBox="1">
            <a:spLocks noChangeArrowheads="1"/>
          </p:cNvSpPr>
          <p:nvPr/>
        </p:nvSpPr>
        <p:spPr bwMode="auto">
          <a:xfrm>
            <a:off x="457200" y="5148933"/>
            <a:ext cx="8552151" cy="1061975"/>
          </a:xfrm>
          <a:prstGeom prst="rect">
            <a:avLst/>
          </a:prstGeom>
          <a:noFill/>
          <a:ln w="9525">
            <a:noFill/>
            <a:miter lim="800000"/>
            <a:headEnd/>
            <a:tailEnd/>
          </a:ln>
        </p:spPr>
        <p:txBody>
          <a:bodyPr wrap="square" lIns="111904" tIns="55952" rIns="111904" bIns="55952">
            <a:spAutoFit/>
          </a:bodyPr>
          <a:lstStyle/>
          <a:p>
            <a:pPr>
              <a:lnSpc>
                <a:spcPts val="3671"/>
              </a:lnSpc>
              <a:spcBef>
                <a:spcPts val="0"/>
              </a:spcBef>
            </a:pPr>
            <a:r>
              <a:rPr lang="en-US" sz="3000" dirty="0"/>
              <a:t>Neither samples nor interpolation between samples is exact.  The samples are integers.</a:t>
            </a:r>
          </a:p>
        </p:txBody>
      </p:sp>
    </p:spTree>
    <p:extLst>
      <p:ext uri="{BB962C8B-B14F-4D97-AF65-F5344CB8AC3E}">
        <p14:creationId xmlns:p14="http://schemas.microsoft.com/office/powerpoint/2010/main" val="232087437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a:t>How Many Samples?</a:t>
            </a:r>
          </a:p>
        </p:txBody>
      </p:sp>
      <p:sp>
        <p:nvSpPr>
          <p:cNvPr id="50179" name="Rectangle 3"/>
          <p:cNvSpPr>
            <a:spLocks noGrp="1" noChangeArrowheads="1"/>
          </p:cNvSpPr>
          <p:nvPr>
            <p:ph idx="1"/>
          </p:nvPr>
        </p:nvSpPr>
        <p:spPr>
          <a:xfrm>
            <a:off x="675249" y="1642868"/>
            <a:ext cx="7773405" cy="4519285"/>
          </a:xfrm>
        </p:spPr>
        <p:txBody>
          <a:bodyPr>
            <a:normAutofit/>
          </a:bodyPr>
          <a:lstStyle/>
          <a:p>
            <a:r>
              <a:rPr lang="en-US" b="1" i="1" dirty="0">
                <a:solidFill>
                  <a:srgbClr val="000000"/>
                </a:solidFill>
              </a:rPr>
              <a:t>Nyquist’s sampling theorem:</a:t>
            </a:r>
            <a:br>
              <a:rPr lang="en-US" b="1" i="1" dirty="0">
                <a:solidFill>
                  <a:srgbClr val="000000"/>
                </a:solidFill>
              </a:rPr>
            </a:br>
            <a:r>
              <a:rPr lang="en-US" dirty="0">
                <a:solidFill>
                  <a:srgbClr val="000000"/>
                </a:solidFill>
              </a:rPr>
              <a:t>Sample at twice the maximum frequency you want to reproduce.  (This is a theoretical minimum sampling rate.)</a:t>
            </a:r>
          </a:p>
          <a:p>
            <a:r>
              <a:rPr lang="en-US" dirty="0">
                <a:solidFill>
                  <a:srgbClr val="000000"/>
                </a:solidFill>
              </a:rPr>
              <a:t>Frequencies are expressed in Hertz (cycles per second.)             A = 440 Hz.</a:t>
            </a:r>
          </a:p>
          <a:p>
            <a:r>
              <a:rPr lang="en-US" dirty="0">
                <a:solidFill>
                  <a:srgbClr val="000000"/>
                </a:solidFill>
              </a:rPr>
              <a:t>To reproduce 20,000 Hz, sample at 40,000 Hz. or more.</a:t>
            </a:r>
          </a:p>
          <a:p>
            <a:endParaRPr lang="en-US" dirty="0"/>
          </a:p>
        </p:txBody>
      </p:sp>
    </p:spTree>
    <p:extLst>
      <p:ext uri="{BB962C8B-B14F-4D97-AF65-F5344CB8AC3E}">
        <p14:creationId xmlns:p14="http://schemas.microsoft.com/office/powerpoint/2010/main" val="271275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0179">
                                            <p:txEl>
                                              <p:pRg st="1" end="1"/>
                                            </p:txEl>
                                          </p:spTgt>
                                        </p:tgtEl>
                                        <p:attrNameLst>
                                          <p:attrName>style.visibility</p:attrName>
                                        </p:attrNameLst>
                                      </p:cBhvr>
                                      <p:to>
                                        <p:strVal val="visible"/>
                                      </p:to>
                                    </p:set>
                                    <p:animEffect transition="in" filter="fade">
                                      <p:cBhvr>
                                        <p:cTn id="7" dur="500"/>
                                        <p:tgtEl>
                                          <p:spTgt spid="5017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0179">
                                            <p:txEl>
                                              <p:pRg st="2" end="2"/>
                                            </p:txEl>
                                          </p:spTgt>
                                        </p:tgtEl>
                                        <p:attrNameLst>
                                          <p:attrName>style.visibility</p:attrName>
                                        </p:attrNameLst>
                                      </p:cBhvr>
                                      <p:to>
                                        <p:strVal val="visible"/>
                                      </p:to>
                                    </p:set>
                                    <p:animEffect transition="in" filter="fade">
                                      <p:cBhvr>
                                        <p:cTn id="12" dur="500"/>
                                        <p:tgtEl>
                                          <p:spTgt spid="501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dirty="0"/>
              <a:t>How Big Are Samples?</a:t>
            </a:r>
          </a:p>
        </p:txBody>
      </p:sp>
      <p:sp>
        <p:nvSpPr>
          <p:cNvPr id="51203" name="Rectangle 3"/>
          <p:cNvSpPr>
            <a:spLocks noGrp="1" noChangeArrowheads="1"/>
          </p:cNvSpPr>
          <p:nvPr>
            <p:ph idx="1"/>
          </p:nvPr>
        </p:nvSpPr>
        <p:spPr/>
        <p:txBody>
          <a:bodyPr/>
          <a:lstStyle/>
          <a:p>
            <a:r>
              <a:rPr lang="en-US" dirty="0"/>
              <a:t>More bits provide better discrimination among amplitudes and less noise.</a:t>
            </a:r>
            <a:br>
              <a:rPr lang="en-US" dirty="0"/>
            </a:br>
            <a:endParaRPr lang="en-US" dirty="0"/>
          </a:p>
          <a:p>
            <a:r>
              <a:rPr lang="en-US" dirty="0"/>
              <a:t>Telephone: 8-bit samples (0-255)</a:t>
            </a:r>
          </a:p>
          <a:p>
            <a:r>
              <a:rPr lang="en-US" dirty="0"/>
              <a:t>CD: 16 bits for each of two stereo channels</a:t>
            </a:r>
            <a:br>
              <a:rPr lang="en-US" dirty="0"/>
            </a:br>
            <a:r>
              <a:rPr lang="en-US" dirty="0"/>
              <a:t>So, </a:t>
            </a:r>
            <a:r>
              <a:rPr lang="en-US"/>
              <a:t>0-65,535 levels for each </a:t>
            </a:r>
            <a:r>
              <a:rPr lang="en-US" dirty="0"/>
              <a:t>channel.</a:t>
            </a:r>
          </a:p>
        </p:txBody>
      </p:sp>
    </p:spTree>
    <p:extLst>
      <p:ext uri="{BB962C8B-B14F-4D97-AF65-F5344CB8AC3E}">
        <p14:creationId xmlns:p14="http://schemas.microsoft.com/office/powerpoint/2010/main" val="1330304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03">
                                            <p:txEl>
                                              <p:pRg st="1" end="1"/>
                                            </p:txEl>
                                          </p:spTgt>
                                        </p:tgtEl>
                                        <p:attrNameLst>
                                          <p:attrName>style.visibility</p:attrName>
                                        </p:attrNameLst>
                                      </p:cBhvr>
                                      <p:to>
                                        <p:strVal val="visible"/>
                                      </p:to>
                                    </p:set>
                                    <p:animEffect transition="in" filter="fade">
                                      <p:cBhvr>
                                        <p:cTn id="7" dur="500"/>
                                        <p:tgtEl>
                                          <p:spTgt spid="5120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1203">
                                            <p:txEl>
                                              <p:pRg st="2" end="2"/>
                                            </p:txEl>
                                          </p:spTgt>
                                        </p:tgtEl>
                                        <p:attrNameLst>
                                          <p:attrName>style.visibility</p:attrName>
                                        </p:attrNameLst>
                                      </p:cBhvr>
                                      <p:to>
                                        <p:strVal val="visible"/>
                                      </p:to>
                                    </p:set>
                                    <p:animEffect transition="in" filter="fade">
                                      <p:cBhvr>
                                        <p:cTn id="12" dur="500"/>
                                        <p:tgtEl>
                                          <p:spTgt spid="5120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t>Sample Size and Quality</a:t>
            </a:r>
          </a:p>
        </p:txBody>
      </p:sp>
      <p:sp>
        <p:nvSpPr>
          <p:cNvPr id="52227" name="Rectangle 3"/>
          <p:cNvSpPr>
            <a:spLocks noGrp="1" noChangeArrowheads="1"/>
          </p:cNvSpPr>
          <p:nvPr>
            <p:ph idx="1"/>
          </p:nvPr>
        </p:nvSpPr>
        <p:spPr/>
        <p:txBody>
          <a:bodyPr>
            <a:normAutofit/>
          </a:bodyPr>
          <a:lstStyle/>
          <a:p>
            <a:r>
              <a:rPr lang="en-US" dirty="0"/>
              <a:t>Telephone: 8,000 8-bit samples/second</a:t>
            </a:r>
            <a:br>
              <a:rPr lang="en-US" dirty="0"/>
            </a:br>
            <a:r>
              <a:rPr lang="en-US" dirty="0"/>
              <a:t>Good enough to recognize voices</a:t>
            </a:r>
            <a:br>
              <a:rPr lang="en-US" dirty="0"/>
            </a:br>
            <a:r>
              <a:rPr lang="en-US" dirty="0"/>
              <a:t>64,000 bits per second</a:t>
            </a:r>
            <a:br>
              <a:rPr lang="en-US" dirty="0"/>
            </a:br>
            <a:endParaRPr lang="en-US" sz="1400" dirty="0"/>
          </a:p>
          <a:p>
            <a:r>
              <a:rPr lang="en-US" dirty="0"/>
              <a:t>CD: 44,100 samples/second</a:t>
            </a:r>
            <a:br>
              <a:rPr lang="en-US" dirty="0"/>
            </a:br>
            <a:r>
              <a:rPr lang="en-US" dirty="0"/>
              <a:t>One sample per channel; stereo=32 bits</a:t>
            </a:r>
            <a:br>
              <a:rPr lang="en-US" dirty="0"/>
            </a:br>
            <a:r>
              <a:rPr lang="en-US" dirty="0"/>
              <a:t>So, 44,100 </a:t>
            </a:r>
            <a:r>
              <a:rPr lang="en-US" dirty="0">
                <a:sym typeface="Symbol" pitchFamily="18" charset="2"/>
              </a:rPr>
              <a:t> 32 = 1,411,200 bits/second</a:t>
            </a:r>
            <a:br>
              <a:rPr lang="en-US" dirty="0">
                <a:sym typeface="Symbol" pitchFamily="18" charset="2"/>
              </a:rPr>
            </a:br>
            <a:endParaRPr lang="en-US" sz="1400" dirty="0">
              <a:sym typeface="Symbol" pitchFamily="18" charset="2"/>
            </a:endParaRPr>
          </a:p>
          <a:p>
            <a:r>
              <a:rPr lang="en-US" dirty="0">
                <a:sym typeface="Symbol" pitchFamily="18" charset="2"/>
              </a:rPr>
              <a:t>Trade-off: better sound quality = more data</a:t>
            </a:r>
            <a:endParaRPr lang="en-US" dirty="0"/>
          </a:p>
        </p:txBody>
      </p:sp>
    </p:spTree>
    <p:extLst>
      <p:ext uri="{BB962C8B-B14F-4D97-AF65-F5344CB8AC3E}">
        <p14:creationId xmlns:p14="http://schemas.microsoft.com/office/powerpoint/2010/main" val="2026717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2227">
                                            <p:txEl>
                                              <p:pRg st="1" end="1"/>
                                            </p:txEl>
                                          </p:spTgt>
                                        </p:tgtEl>
                                        <p:attrNameLst>
                                          <p:attrName>style.visibility</p:attrName>
                                        </p:attrNameLst>
                                      </p:cBhvr>
                                      <p:to>
                                        <p:strVal val="visible"/>
                                      </p:to>
                                    </p:set>
                                    <p:animEffect transition="in" filter="fade">
                                      <p:cBhvr>
                                        <p:cTn id="7" dur="500"/>
                                        <p:tgtEl>
                                          <p:spTgt spid="5222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2227">
                                            <p:txEl>
                                              <p:pRg st="2" end="2"/>
                                            </p:txEl>
                                          </p:spTgt>
                                        </p:tgtEl>
                                        <p:attrNameLst>
                                          <p:attrName>style.visibility</p:attrName>
                                        </p:attrNameLst>
                                      </p:cBhvr>
                                      <p:to>
                                        <p:strVal val="visible"/>
                                      </p:to>
                                    </p:set>
                                    <p:animEffect transition="in" filter="fade">
                                      <p:cBhvr>
                                        <p:cTn id="12" dur="500"/>
                                        <p:tgtEl>
                                          <p:spTgt spid="5222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685298" y="535839"/>
            <a:ext cx="7773405" cy="641892"/>
          </a:xfrm>
        </p:spPr>
        <p:txBody>
          <a:bodyPr>
            <a:normAutofit fontScale="90000"/>
          </a:bodyPr>
          <a:lstStyle/>
          <a:p>
            <a:r>
              <a:rPr lang="en-US"/>
              <a:t>Compression</a:t>
            </a:r>
          </a:p>
        </p:txBody>
      </p:sp>
      <p:sp>
        <p:nvSpPr>
          <p:cNvPr id="53251" name="Rectangle 3"/>
          <p:cNvSpPr>
            <a:spLocks noGrp="1" noChangeArrowheads="1"/>
          </p:cNvSpPr>
          <p:nvPr>
            <p:ph idx="1"/>
          </p:nvPr>
        </p:nvSpPr>
        <p:spPr>
          <a:xfrm>
            <a:off x="616970" y="1553562"/>
            <a:ext cx="7841734" cy="4733249"/>
          </a:xfrm>
        </p:spPr>
        <p:txBody>
          <a:bodyPr>
            <a:normAutofit/>
          </a:bodyPr>
          <a:lstStyle/>
          <a:p>
            <a:r>
              <a:rPr lang="en-US" sz="2800" dirty="0"/>
              <a:t>High quality means big files; pictures, sound, video</a:t>
            </a:r>
          </a:p>
          <a:p>
            <a:r>
              <a:rPr lang="en-US" sz="2800" dirty="0"/>
              <a:t>What about large areas of the same color in pictures, or periods of silence in audio?</a:t>
            </a:r>
          </a:p>
          <a:p>
            <a:r>
              <a:rPr lang="en-US" sz="2800" b="1" dirty="0"/>
              <a:t>Compression</a:t>
            </a:r>
            <a:r>
              <a:rPr lang="en-US" sz="2800" dirty="0"/>
              <a:t> recodes data to take less space.</a:t>
            </a:r>
          </a:p>
          <a:p>
            <a:r>
              <a:rPr lang="en-US" sz="2800" b="1" dirty="0"/>
              <a:t>Lossless compression</a:t>
            </a:r>
            <a:r>
              <a:rPr lang="en-US" sz="2800" dirty="0"/>
              <a:t>: original signal can be recovered exactly.</a:t>
            </a:r>
          </a:p>
          <a:p>
            <a:r>
              <a:rPr lang="en-US" sz="2800" b="1" dirty="0" err="1"/>
              <a:t>Lossy</a:t>
            </a:r>
            <a:r>
              <a:rPr lang="en-US" sz="2800" b="1" dirty="0"/>
              <a:t> compression</a:t>
            </a:r>
            <a:r>
              <a:rPr lang="en-US" sz="2800" dirty="0"/>
              <a:t>: original signal is approximated when decompressed.</a:t>
            </a:r>
          </a:p>
        </p:txBody>
      </p:sp>
    </p:spTree>
    <p:extLst>
      <p:ext uri="{BB962C8B-B14F-4D97-AF65-F5344CB8AC3E}">
        <p14:creationId xmlns:p14="http://schemas.microsoft.com/office/powerpoint/2010/main" val="149930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3251">
                                            <p:txEl>
                                              <p:pRg st="1" end="1"/>
                                            </p:txEl>
                                          </p:spTgt>
                                        </p:tgtEl>
                                        <p:attrNameLst>
                                          <p:attrName>style.visibility</p:attrName>
                                        </p:attrNameLst>
                                      </p:cBhvr>
                                      <p:to>
                                        <p:strVal val="visible"/>
                                      </p:to>
                                    </p:set>
                                    <p:animEffect transition="in" filter="fade">
                                      <p:cBhvr>
                                        <p:cTn id="7" dur="500"/>
                                        <p:tgtEl>
                                          <p:spTgt spid="5325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3251">
                                            <p:txEl>
                                              <p:pRg st="2" end="2"/>
                                            </p:txEl>
                                          </p:spTgt>
                                        </p:tgtEl>
                                        <p:attrNameLst>
                                          <p:attrName>style.visibility</p:attrName>
                                        </p:attrNameLst>
                                      </p:cBhvr>
                                      <p:to>
                                        <p:strVal val="visible"/>
                                      </p:to>
                                    </p:set>
                                    <p:animEffect transition="in" filter="fade">
                                      <p:cBhvr>
                                        <p:cTn id="12" dur="500"/>
                                        <p:tgtEl>
                                          <p:spTgt spid="5325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3251">
                                            <p:txEl>
                                              <p:pRg st="3" end="3"/>
                                            </p:txEl>
                                          </p:spTgt>
                                        </p:tgtEl>
                                        <p:attrNameLst>
                                          <p:attrName>style.visibility</p:attrName>
                                        </p:attrNameLst>
                                      </p:cBhvr>
                                      <p:to>
                                        <p:strVal val="visible"/>
                                      </p:to>
                                    </p:set>
                                    <p:animEffect transition="in" filter="fade">
                                      <p:cBhvr>
                                        <p:cTn id="17" dur="500"/>
                                        <p:tgtEl>
                                          <p:spTgt spid="5325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3251">
                                            <p:txEl>
                                              <p:pRg st="4" end="4"/>
                                            </p:txEl>
                                          </p:spTgt>
                                        </p:tgtEl>
                                        <p:attrNameLst>
                                          <p:attrName>style.visibility</p:attrName>
                                        </p:attrNameLst>
                                      </p:cBhvr>
                                      <p:to>
                                        <p:strVal val="visible"/>
                                      </p:to>
                                    </p:set>
                                    <p:animEffect transition="in" filter="fade">
                                      <p:cBhvr>
                                        <p:cTn id="22" dur="500"/>
                                        <p:tgtEl>
                                          <p:spTgt spid="5325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t>Compressing Audio</a:t>
            </a:r>
          </a:p>
        </p:txBody>
      </p:sp>
      <p:sp>
        <p:nvSpPr>
          <p:cNvPr id="56323" name="Rectangle 3"/>
          <p:cNvSpPr>
            <a:spLocks noGrp="1" noChangeArrowheads="1"/>
          </p:cNvSpPr>
          <p:nvPr>
            <p:ph idx="1"/>
          </p:nvPr>
        </p:nvSpPr>
        <p:spPr/>
        <p:txBody>
          <a:bodyPr/>
          <a:lstStyle/>
          <a:p>
            <a:r>
              <a:rPr lang="en-US" dirty="0">
                <a:solidFill>
                  <a:srgbClr val="000000"/>
                </a:solidFill>
              </a:rPr>
              <a:t>Both </a:t>
            </a:r>
            <a:r>
              <a:rPr lang="en-US" dirty="0" err="1">
                <a:solidFill>
                  <a:srgbClr val="000000"/>
                </a:solidFill>
              </a:rPr>
              <a:t>lossy</a:t>
            </a:r>
            <a:r>
              <a:rPr lang="en-US" dirty="0">
                <a:solidFill>
                  <a:srgbClr val="000000"/>
                </a:solidFill>
              </a:rPr>
              <a:t> and lossless compression.</a:t>
            </a:r>
          </a:p>
          <a:p>
            <a:r>
              <a:rPr lang="en-US" dirty="0">
                <a:solidFill>
                  <a:srgbClr val="000000"/>
                </a:solidFill>
              </a:rPr>
              <a:t>Discard frequencies the human ear can’t hear (lossy).</a:t>
            </a:r>
          </a:p>
          <a:p>
            <a:r>
              <a:rPr lang="en-US" dirty="0">
                <a:solidFill>
                  <a:srgbClr val="000000"/>
                </a:solidFill>
              </a:rPr>
              <a:t>Compress what’s left using Huffman coding (lossless).</a:t>
            </a:r>
          </a:p>
          <a:p>
            <a:endParaRPr lang="en-US" dirty="0"/>
          </a:p>
        </p:txBody>
      </p:sp>
    </p:spTree>
    <p:extLst>
      <p:ext uri="{BB962C8B-B14F-4D97-AF65-F5344CB8AC3E}">
        <p14:creationId xmlns:p14="http://schemas.microsoft.com/office/powerpoint/2010/main" val="250015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6323">
                                            <p:txEl>
                                              <p:pRg st="1" end="1"/>
                                            </p:txEl>
                                          </p:spTgt>
                                        </p:tgtEl>
                                        <p:attrNameLst>
                                          <p:attrName>style.visibility</p:attrName>
                                        </p:attrNameLst>
                                      </p:cBhvr>
                                      <p:to>
                                        <p:strVal val="visible"/>
                                      </p:to>
                                    </p:set>
                                    <p:animEffect transition="in" filter="fade">
                                      <p:cBhvr>
                                        <p:cTn id="7" dur="500"/>
                                        <p:tgtEl>
                                          <p:spTgt spid="5632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6323">
                                            <p:txEl>
                                              <p:pRg st="2" end="2"/>
                                            </p:txEl>
                                          </p:spTgt>
                                        </p:tgtEl>
                                        <p:attrNameLst>
                                          <p:attrName>style.visibility</p:attrName>
                                        </p:attrNameLst>
                                      </p:cBhvr>
                                      <p:to>
                                        <p:strVal val="visible"/>
                                      </p:to>
                                    </p:set>
                                    <p:animEffect transition="in" filter="fade">
                                      <p:cBhvr>
                                        <p:cTn id="12" dur="500"/>
                                        <p:tgtEl>
                                          <p:spTgt spid="563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026"/>
          <p:cNvSpPr>
            <a:spLocks noGrp="1" noChangeArrowheads="1"/>
          </p:cNvSpPr>
          <p:nvPr>
            <p:ph type="title"/>
          </p:nvPr>
        </p:nvSpPr>
        <p:spPr/>
        <p:txBody>
          <a:bodyPr/>
          <a:lstStyle/>
          <a:p>
            <a:r>
              <a:rPr lang="en-US"/>
              <a:t>Getting Data In</a:t>
            </a:r>
          </a:p>
        </p:txBody>
      </p:sp>
      <p:sp>
        <p:nvSpPr>
          <p:cNvPr id="58371" name="Rectangle 1027"/>
          <p:cNvSpPr>
            <a:spLocks noGrp="1" noChangeArrowheads="1"/>
          </p:cNvSpPr>
          <p:nvPr>
            <p:ph idx="1"/>
          </p:nvPr>
        </p:nvSpPr>
        <p:spPr/>
        <p:txBody>
          <a:bodyPr/>
          <a:lstStyle/>
          <a:p>
            <a:r>
              <a:rPr lang="en-US" dirty="0"/>
              <a:t>Images</a:t>
            </a:r>
          </a:p>
          <a:p>
            <a:pPr lvl="1">
              <a:buFontTx/>
              <a:buChar char="•"/>
            </a:pPr>
            <a:r>
              <a:rPr lang="en-US" dirty="0"/>
              <a:t>Scanners</a:t>
            </a:r>
          </a:p>
          <a:p>
            <a:pPr lvl="1">
              <a:buFontTx/>
              <a:buChar char="•"/>
            </a:pPr>
            <a:r>
              <a:rPr lang="en-US" dirty="0"/>
              <a:t>Digital cameras</a:t>
            </a:r>
          </a:p>
          <a:p>
            <a:r>
              <a:rPr lang="en-US" dirty="0"/>
              <a:t>Sounds</a:t>
            </a:r>
          </a:p>
          <a:p>
            <a:pPr lvl="1">
              <a:buFontTx/>
              <a:buChar char="•"/>
            </a:pPr>
            <a:r>
              <a:rPr lang="en-US" dirty="0"/>
              <a:t>Microphone and CODEC: Coder/Decoder</a:t>
            </a:r>
          </a:p>
          <a:p>
            <a:r>
              <a:rPr lang="en-US" dirty="0"/>
              <a:t>Video</a:t>
            </a:r>
          </a:p>
          <a:p>
            <a:pPr lvl="1">
              <a:buFontTx/>
              <a:buChar char="•"/>
            </a:pPr>
            <a:r>
              <a:rPr lang="en-US" dirty="0"/>
              <a:t>Camera or other image generation, video CODECs</a:t>
            </a:r>
          </a:p>
        </p:txBody>
      </p:sp>
    </p:spTree>
    <p:extLst>
      <p:ext uri="{BB962C8B-B14F-4D97-AF65-F5344CB8AC3E}">
        <p14:creationId xmlns:p14="http://schemas.microsoft.com/office/powerpoint/2010/main" val="1196676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8371">
                                            <p:txEl>
                                              <p:pRg st="3" end="3"/>
                                            </p:txEl>
                                          </p:spTgt>
                                        </p:tgtEl>
                                        <p:attrNameLst>
                                          <p:attrName>style.visibility</p:attrName>
                                        </p:attrNameLst>
                                      </p:cBhvr>
                                      <p:to>
                                        <p:strVal val="visible"/>
                                      </p:to>
                                    </p:set>
                                    <p:animEffect transition="in" filter="fade">
                                      <p:cBhvr>
                                        <p:cTn id="7" dur="500"/>
                                        <p:tgtEl>
                                          <p:spTgt spid="58371">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8371">
                                            <p:txEl>
                                              <p:pRg st="4" end="4"/>
                                            </p:txEl>
                                          </p:spTgt>
                                        </p:tgtEl>
                                        <p:attrNameLst>
                                          <p:attrName>style.visibility</p:attrName>
                                        </p:attrNameLst>
                                      </p:cBhvr>
                                      <p:to>
                                        <p:strVal val="visible"/>
                                      </p:to>
                                    </p:set>
                                    <p:animEffect transition="in" filter="fade">
                                      <p:cBhvr>
                                        <p:cTn id="10" dur="500"/>
                                        <p:tgtEl>
                                          <p:spTgt spid="58371">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8371">
                                            <p:txEl>
                                              <p:pRg st="5" end="5"/>
                                            </p:txEl>
                                          </p:spTgt>
                                        </p:tgtEl>
                                        <p:attrNameLst>
                                          <p:attrName>style.visibility</p:attrName>
                                        </p:attrNameLst>
                                      </p:cBhvr>
                                      <p:to>
                                        <p:strVal val="visible"/>
                                      </p:to>
                                    </p:set>
                                    <p:animEffect transition="in" filter="fade">
                                      <p:cBhvr>
                                        <p:cTn id="15" dur="500"/>
                                        <p:tgtEl>
                                          <p:spTgt spid="58371">
                                            <p:txEl>
                                              <p:pRg st="5" end="5"/>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8371">
                                            <p:txEl>
                                              <p:pRg st="6" end="6"/>
                                            </p:txEl>
                                          </p:spTgt>
                                        </p:tgtEl>
                                        <p:attrNameLst>
                                          <p:attrName>style.visibility</p:attrName>
                                        </p:attrNameLst>
                                      </p:cBhvr>
                                      <p:to>
                                        <p:strVal val="visible"/>
                                      </p:to>
                                    </p:set>
                                    <p:animEffect transition="in" filter="fade">
                                      <p:cBhvr>
                                        <p:cTn id="18" dur="500"/>
                                        <p:tgtEl>
                                          <p:spTgt spid="5837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fontScale="90000"/>
          </a:bodyPr>
          <a:lstStyle/>
          <a:p>
            <a:r>
              <a:rPr lang="en-US" dirty="0"/>
              <a:t>ASCII: An Early </a:t>
            </a:r>
            <a:br>
              <a:rPr lang="en-US" dirty="0"/>
            </a:br>
            <a:r>
              <a:rPr lang="en-US" dirty="0"/>
              <a:t>Encoding Standard</a:t>
            </a:r>
          </a:p>
        </p:txBody>
      </p:sp>
      <p:sp>
        <p:nvSpPr>
          <p:cNvPr id="21507" name="Rectangle 3"/>
          <p:cNvSpPr>
            <a:spLocks noGrp="1" noChangeArrowheads="1"/>
          </p:cNvSpPr>
          <p:nvPr>
            <p:ph idx="1"/>
          </p:nvPr>
        </p:nvSpPr>
        <p:spPr/>
        <p:txBody>
          <a:bodyPr>
            <a:normAutofit/>
          </a:bodyPr>
          <a:lstStyle/>
          <a:p>
            <a:r>
              <a:rPr lang="en-US" sz="3200" dirty="0"/>
              <a:t>Pronounced “ass-key”</a:t>
            </a:r>
          </a:p>
          <a:p>
            <a:r>
              <a:rPr lang="en-US" sz="3200" dirty="0"/>
              <a:t>American Standard Code for Information Interchange: 1963.</a:t>
            </a:r>
          </a:p>
          <a:p>
            <a:r>
              <a:rPr lang="en-US" sz="3200" dirty="0"/>
              <a:t>ASCII is a 7-bit encoding scheme.</a:t>
            </a:r>
          </a:p>
          <a:p>
            <a:r>
              <a:rPr lang="en-US" sz="3200" dirty="0"/>
              <a:t>Now stored as 8 bits.  (Why?)</a:t>
            </a:r>
          </a:p>
          <a:p>
            <a:r>
              <a:rPr lang="en-US" sz="3200" dirty="0"/>
              <a:t>ASCII is still around; it’s the first 128 code points of Unicode.</a:t>
            </a:r>
          </a:p>
        </p:txBody>
      </p:sp>
    </p:spTree>
    <p:extLst>
      <p:ext uri="{BB962C8B-B14F-4D97-AF65-F5344CB8AC3E}">
        <p14:creationId xmlns:p14="http://schemas.microsoft.com/office/powerpoint/2010/main" val="13371694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507">
                                            <p:txEl>
                                              <p:pRg st="2" end="2"/>
                                            </p:txEl>
                                          </p:spTgt>
                                        </p:tgtEl>
                                        <p:attrNameLst>
                                          <p:attrName>style.visibility</p:attrName>
                                        </p:attrNameLst>
                                      </p:cBhvr>
                                      <p:to>
                                        <p:strVal val="visible"/>
                                      </p:to>
                                    </p:set>
                                    <p:animEffect transition="in" filter="fade">
                                      <p:cBhvr>
                                        <p:cTn id="7" dur="500"/>
                                        <p:tgtEl>
                                          <p:spTgt spid="2150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507">
                                            <p:txEl>
                                              <p:pRg st="3" end="3"/>
                                            </p:txEl>
                                          </p:spTgt>
                                        </p:tgtEl>
                                        <p:attrNameLst>
                                          <p:attrName>style.visibility</p:attrName>
                                        </p:attrNameLst>
                                      </p:cBhvr>
                                      <p:to>
                                        <p:strVal val="visible"/>
                                      </p:to>
                                    </p:set>
                                    <p:animEffect transition="in" filter="fade">
                                      <p:cBhvr>
                                        <p:cTn id="12" dur="500"/>
                                        <p:tgtEl>
                                          <p:spTgt spid="2150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507">
                                            <p:txEl>
                                              <p:pRg st="4" end="4"/>
                                            </p:txEl>
                                          </p:spTgt>
                                        </p:tgtEl>
                                        <p:attrNameLst>
                                          <p:attrName>style.visibility</p:attrName>
                                        </p:attrNameLst>
                                      </p:cBhvr>
                                      <p:to>
                                        <p:strVal val="visible"/>
                                      </p:to>
                                    </p:set>
                                    <p:animEffect transition="in" filter="fade">
                                      <p:cBhvr>
                                        <p:cTn id="17" dur="500"/>
                                        <p:tgtEl>
                                          <p:spTgt spid="2150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Questions</a:t>
            </a:r>
          </a:p>
        </p:txBody>
      </p:sp>
      <p:pic>
        <p:nvPicPr>
          <p:cNvPr id="33795" name="Picture 3">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3657600" y="1676400"/>
            <a:ext cx="1622425" cy="3933825"/>
          </a:xfrm>
          <a:prstGeom prst="rect">
            <a:avLst/>
          </a:prstGeom>
          <a:noFill/>
          <a:ln w="9525">
            <a:noFill/>
            <a:miter lim="800000"/>
            <a:headEnd/>
            <a:tailEnd/>
          </a:ln>
        </p:spPr>
      </p:pic>
    </p:spTree>
    <p:extLst>
      <p:ext uri="{BB962C8B-B14F-4D97-AF65-F5344CB8AC3E}">
        <p14:creationId xmlns:p14="http://schemas.microsoft.com/office/powerpoint/2010/main" val="2130795793"/>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a:t>Binary Numbers</a:t>
            </a:r>
          </a:p>
        </p:txBody>
      </p:sp>
      <p:sp>
        <p:nvSpPr>
          <p:cNvPr id="7171" name="Text Box 3"/>
          <p:cNvSpPr txBox="1">
            <a:spLocks noChangeArrowheads="1"/>
          </p:cNvSpPr>
          <p:nvPr/>
        </p:nvSpPr>
        <p:spPr bwMode="auto">
          <a:xfrm>
            <a:off x="1002825" y="1642868"/>
            <a:ext cx="7041885" cy="1959656"/>
          </a:xfrm>
          <a:prstGeom prst="rect">
            <a:avLst/>
          </a:prstGeom>
          <a:noFill/>
          <a:ln w="9525">
            <a:noFill/>
            <a:miter lim="800000"/>
            <a:headEnd/>
            <a:tailEnd/>
          </a:ln>
        </p:spPr>
        <p:txBody>
          <a:bodyPr lIns="111904" tIns="55952" rIns="111904" bIns="55952">
            <a:spAutoFit/>
          </a:bodyPr>
          <a:lstStyle/>
          <a:p>
            <a:pPr>
              <a:spcBef>
                <a:spcPct val="50000"/>
              </a:spcBef>
            </a:pPr>
            <a:r>
              <a:rPr lang="en-US" sz="3000" dirty="0"/>
              <a:t>How many unique combinations of </a:t>
            </a:r>
            <a:r>
              <a:rPr lang="en-US" sz="3000" b="1" i="1" dirty="0"/>
              <a:t>n</a:t>
            </a:r>
            <a:r>
              <a:rPr lang="en-US" sz="3000" dirty="0"/>
              <a:t> bits?</a:t>
            </a:r>
          </a:p>
          <a:p>
            <a:pPr>
              <a:spcBef>
                <a:spcPct val="50000"/>
              </a:spcBef>
            </a:pPr>
            <a:endParaRPr lang="en-US" sz="3000" dirty="0"/>
          </a:p>
          <a:p>
            <a:pPr>
              <a:spcBef>
                <a:spcPct val="50000"/>
              </a:spcBef>
            </a:pPr>
            <a:r>
              <a:rPr lang="en-US" sz="3000" dirty="0"/>
              <a:t>How high can we count in</a:t>
            </a:r>
            <a:r>
              <a:rPr lang="en-US" sz="3000" b="1" i="1" dirty="0"/>
              <a:t> n</a:t>
            </a:r>
            <a:r>
              <a:rPr lang="en-US" sz="3000" dirty="0"/>
              <a:t> bits?</a:t>
            </a:r>
          </a:p>
        </p:txBody>
      </p:sp>
      <p:sp>
        <p:nvSpPr>
          <p:cNvPr id="7172" name="Text Box 4"/>
          <p:cNvSpPr txBox="1">
            <a:spLocks noChangeArrowheads="1"/>
          </p:cNvSpPr>
          <p:nvPr/>
        </p:nvSpPr>
        <p:spPr bwMode="auto">
          <a:xfrm>
            <a:off x="7696200" y="1621688"/>
            <a:ext cx="1157570" cy="636217"/>
          </a:xfrm>
          <a:prstGeom prst="rect">
            <a:avLst/>
          </a:prstGeom>
          <a:noFill/>
          <a:ln w="9525">
            <a:noFill/>
            <a:miter lim="800000"/>
            <a:headEnd/>
            <a:tailEnd/>
          </a:ln>
        </p:spPr>
        <p:txBody>
          <a:bodyPr lIns="111904" tIns="55952" rIns="111904" bIns="55952">
            <a:spAutoFit/>
          </a:bodyPr>
          <a:lstStyle/>
          <a:p>
            <a:pPr>
              <a:spcBef>
                <a:spcPct val="50000"/>
              </a:spcBef>
            </a:pPr>
            <a:r>
              <a:rPr lang="en-US" sz="3400" dirty="0">
                <a:solidFill>
                  <a:srgbClr val="C00000"/>
                </a:solidFill>
                <a:latin typeface="Comic Sans MS" pitchFamily="66" charset="0"/>
              </a:rPr>
              <a:t>2</a:t>
            </a:r>
            <a:r>
              <a:rPr lang="en-US" sz="3400" b="1" i="1" baseline="32000" dirty="0">
                <a:solidFill>
                  <a:srgbClr val="C00000"/>
                </a:solidFill>
                <a:latin typeface="Comic Sans MS" pitchFamily="66" charset="0"/>
              </a:rPr>
              <a:t>n</a:t>
            </a:r>
          </a:p>
        </p:txBody>
      </p:sp>
      <p:sp>
        <p:nvSpPr>
          <p:cNvPr id="6" name="Text Box 2053"/>
          <p:cNvSpPr txBox="1">
            <a:spLocks noChangeArrowheads="1"/>
          </p:cNvSpPr>
          <p:nvPr/>
        </p:nvSpPr>
        <p:spPr bwMode="auto">
          <a:xfrm>
            <a:off x="6705600" y="3429000"/>
            <a:ext cx="2604533" cy="636217"/>
          </a:xfrm>
          <a:prstGeom prst="rect">
            <a:avLst/>
          </a:prstGeom>
          <a:noFill/>
          <a:ln w="9525">
            <a:noFill/>
            <a:miter lim="800000"/>
            <a:headEnd/>
            <a:tailEnd/>
          </a:ln>
        </p:spPr>
        <p:txBody>
          <a:bodyPr lIns="111904" tIns="55952" rIns="111904" bIns="55952">
            <a:spAutoFit/>
          </a:bodyPr>
          <a:lstStyle/>
          <a:p>
            <a:pPr>
              <a:spcBef>
                <a:spcPct val="50000"/>
              </a:spcBef>
            </a:pPr>
            <a:r>
              <a:rPr lang="en-US" sz="3400" dirty="0">
                <a:solidFill>
                  <a:srgbClr val="C00000"/>
                </a:solidFill>
                <a:latin typeface="Comic Sans MS" pitchFamily="66" charset="0"/>
              </a:rPr>
              <a:t>0 to 2</a:t>
            </a:r>
            <a:r>
              <a:rPr lang="en-US" sz="3400" b="1" i="1" baseline="26000" dirty="0">
                <a:solidFill>
                  <a:srgbClr val="C00000"/>
                </a:solidFill>
                <a:latin typeface="Comic Sans MS" pitchFamily="66" charset="0"/>
              </a:rPr>
              <a:t>n </a:t>
            </a:r>
            <a:r>
              <a:rPr lang="en-US" sz="3400" b="1" i="1" dirty="0">
                <a:solidFill>
                  <a:srgbClr val="C00000"/>
                </a:solidFill>
                <a:latin typeface="Comic Sans MS" pitchFamily="66" charset="0"/>
                <a:sym typeface="Symbol" pitchFamily="18" charset="2"/>
              </a:rPr>
              <a:t></a:t>
            </a:r>
            <a:r>
              <a:rPr lang="en-US" sz="3400" b="1" i="1" dirty="0">
                <a:solidFill>
                  <a:srgbClr val="C00000"/>
                </a:solidFill>
                <a:latin typeface="Comic Sans MS" pitchFamily="66" charset="0"/>
              </a:rPr>
              <a:t>1</a:t>
            </a:r>
            <a:endParaRPr lang="en-US" dirty="0">
              <a:solidFill>
                <a:srgbClr val="C00000"/>
              </a:solidFill>
            </a:endParaRPr>
          </a:p>
        </p:txBody>
      </p:sp>
    </p:spTree>
    <p:extLst>
      <p:ext uri="{BB962C8B-B14F-4D97-AF65-F5344CB8AC3E}">
        <p14:creationId xmlns:p14="http://schemas.microsoft.com/office/powerpoint/2010/main" val="27725270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2">
                                            <p:txEl>
                                              <p:pRg st="0" end="0"/>
                                            </p:txEl>
                                          </p:spTgt>
                                        </p:tgtEl>
                                        <p:attrNameLst>
                                          <p:attrName>style.visibility</p:attrName>
                                        </p:attrNameLst>
                                      </p:cBhvr>
                                      <p:to>
                                        <p:strVal val="visible"/>
                                      </p:to>
                                    </p:set>
                                    <p:animEffect transition="in" filter="fade">
                                      <p:cBhvr>
                                        <p:cTn id="7" dur="500"/>
                                        <p:tgtEl>
                                          <p:spTgt spid="717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fontScale="90000"/>
          </a:bodyPr>
          <a:lstStyle/>
          <a:p>
            <a:r>
              <a:rPr lang="en-US" dirty="0"/>
              <a:t>How Many Graphemes in ASCII?</a:t>
            </a:r>
          </a:p>
        </p:txBody>
      </p:sp>
      <p:sp>
        <p:nvSpPr>
          <p:cNvPr id="22531" name="Rectangle 3"/>
          <p:cNvSpPr>
            <a:spLocks noGrp="1" noChangeArrowheads="1"/>
          </p:cNvSpPr>
          <p:nvPr>
            <p:ph idx="1"/>
          </p:nvPr>
        </p:nvSpPr>
        <p:spPr/>
        <p:txBody>
          <a:bodyPr/>
          <a:lstStyle/>
          <a:p>
            <a:r>
              <a:rPr lang="en-US" dirty="0"/>
              <a:t>How many possible combinations in 7 bits?</a:t>
            </a:r>
          </a:p>
          <a:p>
            <a:r>
              <a:rPr lang="en-US" dirty="0"/>
              <a:t>So, how many possible symbols in ASCII?</a:t>
            </a:r>
          </a:p>
        </p:txBody>
      </p:sp>
    </p:spTree>
    <p:extLst>
      <p:ext uri="{BB962C8B-B14F-4D97-AF65-F5344CB8AC3E}">
        <p14:creationId xmlns:p14="http://schemas.microsoft.com/office/powerpoint/2010/main" val="39979326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animEffect transition="in" filter="fade">
                                      <p:cBhvr>
                                        <p:cTn id="7" dur="500"/>
                                        <p:tgtEl>
                                          <p:spTgt spid="2253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a:t>The ASCII Character Set</a:t>
            </a:r>
          </a:p>
        </p:txBody>
      </p:sp>
      <p:sp>
        <p:nvSpPr>
          <p:cNvPr id="23555" name="Rectangle 3"/>
          <p:cNvSpPr>
            <a:spLocks noGrp="1" noChangeArrowheads="1"/>
          </p:cNvSpPr>
          <p:nvPr>
            <p:ph idx="1"/>
          </p:nvPr>
        </p:nvSpPr>
        <p:spPr/>
        <p:txBody>
          <a:bodyPr>
            <a:normAutofit/>
          </a:bodyPr>
          <a:lstStyle/>
          <a:p>
            <a:r>
              <a:rPr lang="en-US" dirty="0"/>
              <a:t>33 “non-printing” characters</a:t>
            </a:r>
          </a:p>
          <a:p>
            <a:pPr lvl="1">
              <a:buFontTx/>
              <a:buChar char="•"/>
            </a:pPr>
            <a:r>
              <a:rPr lang="en-US" dirty="0"/>
              <a:t>Used for controls, like “new line”</a:t>
            </a:r>
          </a:p>
          <a:p>
            <a:r>
              <a:rPr lang="en-US" dirty="0"/>
              <a:t>26 upper case Latin letters (A-Z)</a:t>
            </a:r>
          </a:p>
          <a:p>
            <a:r>
              <a:rPr lang="en-US" dirty="0"/>
              <a:t>26 lower case Latin letters (a-z)</a:t>
            </a:r>
          </a:p>
          <a:p>
            <a:r>
              <a:rPr lang="en-US" dirty="0"/>
              <a:t>10 Decimal digits (0-9)</a:t>
            </a:r>
          </a:p>
          <a:p>
            <a:r>
              <a:rPr lang="en-US" dirty="0"/>
              <a:t>33 symbols and punctuation marks</a:t>
            </a:r>
            <a:br>
              <a:rPr lang="en-US" dirty="0"/>
            </a:br>
            <a:endParaRPr lang="en-US" dirty="0"/>
          </a:p>
          <a:p>
            <a:pPr>
              <a:buFontTx/>
              <a:buNone/>
            </a:pPr>
            <a:r>
              <a:rPr lang="en-US" dirty="0"/>
              <a:t>128 total symbols (2</a:t>
            </a:r>
            <a:r>
              <a:rPr lang="en-US" b="1" baseline="30000" dirty="0"/>
              <a:t>7</a:t>
            </a:r>
            <a:r>
              <a:rPr lang="en-US" dirty="0"/>
              <a:t>)</a:t>
            </a:r>
          </a:p>
        </p:txBody>
      </p:sp>
    </p:spTree>
    <p:extLst>
      <p:ext uri="{BB962C8B-B14F-4D97-AF65-F5344CB8AC3E}">
        <p14:creationId xmlns:p14="http://schemas.microsoft.com/office/powerpoint/2010/main" val="81177138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55">
                                            <p:txEl>
                                              <p:pRg st="6" end="6"/>
                                            </p:txEl>
                                          </p:spTgt>
                                        </p:tgtEl>
                                        <p:attrNameLst>
                                          <p:attrName>style.visibility</p:attrName>
                                        </p:attrNameLst>
                                      </p:cBhvr>
                                      <p:to>
                                        <p:strVal val="visible"/>
                                      </p:to>
                                    </p:set>
                                    <p:animEffect transition="in" filter="fade">
                                      <p:cBhvr>
                                        <p:cTn id="7" dur="500"/>
                                        <p:tgtEl>
                                          <p:spTgt spid="2355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su_22_4x3">
  <a:themeElements>
    <a:clrScheme name="KSU">
      <a:dk1>
        <a:srgbClr val="000000"/>
      </a:dk1>
      <a:lt1>
        <a:srgbClr val="FFFFFF"/>
      </a:lt1>
      <a:dk2>
        <a:srgbClr val="B0B3B2"/>
      </a:dk2>
      <a:lt2>
        <a:srgbClr val="FFFFFF"/>
      </a:lt2>
      <a:accent1>
        <a:srgbClr val="FFC629"/>
      </a:accent1>
      <a:accent2>
        <a:srgbClr val="B0B3B2"/>
      </a:accent2>
      <a:accent3>
        <a:srgbClr val="FFFFFF"/>
      </a:accent3>
      <a:accent4>
        <a:srgbClr val="000000"/>
      </a:accent4>
      <a:accent5>
        <a:srgbClr val="FFC629"/>
      </a:accent5>
      <a:accent6>
        <a:srgbClr val="C00000"/>
      </a:accent6>
      <a:hlink>
        <a:srgbClr val="3333CC"/>
      </a:hlink>
      <a:folHlink>
        <a:srgbClr val="2D2DB9"/>
      </a:folHlink>
    </a:clrScheme>
    <a:fontScheme name="KSU">
      <a:majorFont>
        <a:latin typeface="Montserrat"/>
        <a:ea typeface=""/>
        <a:cs typeface="Droid Sans"/>
      </a:majorFont>
      <a:minorFont>
        <a:latin typeface="Source Serif Pro"/>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00_ksu_geo_4x3.potx" id="{C99576D0-D04B-4F4D-9122-9DC5B76C189F}" vid="{661FA2CA-3CEF-447A-B0D6-C70C8BDF25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2417</TotalTime>
  <Words>3673</Words>
  <Application>Microsoft Office PowerPoint</Application>
  <PresentationFormat>On-screen Show (4:3)</PresentationFormat>
  <Paragraphs>436</Paragraphs>
  <Slides>60</Slides>
  <Notes>60</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60</vt:i4>
      </vt:variant>
    </vt:vector>
  </HeadingPairs>
  <TitlesOfParts>
    <vt:vector size="71" baseType="lpstr">
      <vt:lpstr>Arial</vt:lpstr>
      <vt:lpstr>Calibri</vt:lpstr>
      <vt:lpstr>Comic Sans MS</vt:lpstr>
      <vt:lpstr>Gudea</vt:lpstr>
      <vt:lpstr>Montserrat</vt:lpstr>
      <vt:lpstr>Myriad Pro</vt:lpstr>
      <vt:lpstr>Old English Text MT</vt:lpstr>
      <vt:lpstr>Source Serif Pro</vt:lpstr>
      <vt:lpstr>Symbol</vt:lpstr>
      <vt:lpstr>ksu_22_4x3</vt:lpstr>
      <vt:lpstr>Visio</vt:lpstr>
      <vt:lpstr>IT 3123 Hardware and Software Concepts</vt:lpstr>
      <vt:lpstr>Encoding Schemes</vt:lpstr>
      <vt:lpstr>Encoding Schemes</vt:lpstr>
      <vt:lpstr>Encoding Symbol Sets</vt:lpstr>
      <vt:lpstr>Graphemes and Glyphs</vt:lpstr>
      <vt:lpstr>ASCII: An Early  Encoding Standard</vt:lpstr>
      <vt:lpstr>Binary Numbers</vt:lpstr>
      <vt:lpstr>How Many Graphemes in ASCII?</vt:lpstr>
      <vt:lpstr>The ASCII Character Set</vt:lpstr>
      <vt:lpstr>ASCII Reference Table </vt:lpstr>
      <vt:lpstr>Characteristics of an   Encoding Scheme</vt:lpstr>
      <vt:lpstr>The Difference Between  1 and One</vt:lpstr>
      <vt:lpstr>The Number One  and the Symbol 1</vt:lpstr>
      <vt:lpstr>What About the Other Bit?</vt:lpstr>
      <vt:lpstr>Another Encoding Scheme</vt:lpstr>
      <vt:lpstr>Problem: Other Languages</vt:lpstr>
      <vt:lpstr>“Code Pages”</vt:lpstr>
      <vt:lpstr>Problems with Code Pages</vt:lpstr>
      <vt:lpstr>Possible Solution: More Bits</vt:lpstr>
      <vt:lpstr>One Code to Rule Them All!</vt:lpstr>
      <vt:lpstr>Unicode vs.  Transformation Formats</vt:lpstr>
      <vt:lpstr>16-Bit Unicode (UCS-2)</vt:lpstr>
      <vt:lpstr>UCS-2: Nobody’s Happy</vt:lpstr>
      <vt:lpstr>Implementing Unicode: UTF-8</vt:lpstr>
      <vt:lpstr>Advantages of UTF-8</vt:lpstr>
      <vt:lpstr>Problems with UTF-8</vt:lpstr>
      <vt:lpstr>How Does The Computer Know?</vt:lpstr>
      <vt:lpstr>Context</vt:lpstr>
      <vt:lpstr>Data Input</vt:lpstr>
      <vt:lpstr>Digital Input Devices</vt:lpstr>
      <vt:lpstr>Keyboard Input</vt:lpstr>
      <vt:lpstr>Other Alphanumeric Input</vt:lpstr>
      <vt:lpstr>Analog Devices</vt:lpstr>
      <vt:lpstr>Analog Input</vt:lpstr>
      <vt:lpstr>Pictures</vt:lpstr>
      <vt:lpstr>Encoding Pictures</vt:lpstr>
      <vt:lpstr>Resolution</vt:lpstr>
      <vt:lpstr>Color Depth</vt:lpstr>
      <vt:lpstr>Additive Colors – The RGB Model</vt:lpstr>
      <vt:lpstr>Displaying Many Colors</vt:lpstr>
      <vt:lpstr>Printing Color Pictures</vt:lpstr>
      <vt:lpstr>Subtractive Colors – CMYK Model</vt:lpstr>
      <vt:lpstr>High Quality Images = Big Files</vt:lpstr>
      <vt:lpstr>Image Formats</vt:lpstr>
      <vt:lpstr>Image Formats</vt:lpstr>
      <vt:lpstr>Raster Images</vt:lpstr>
      <vt:lpstr>Vector Images</vt:lpstr>
      <vt:lpstr>Object Images</vt:lpstr>
      <vt:lpstr>Moving Pictures</vt:lpstr>
      <vt:lpstr>Digital Video</vt:lpstr>
      <vt:lpstr>Sounds</vt:lpstr>
      <vt:lpstr>Encoding Sounds</vt:lpstr>
      <vt:lpstr>Encoding Sounds</vt:lpstr>
      <vt:lpstr>How Many Samples?</vt:lpstr>
      <vt:lpstr>How Big Are Samples?</vt:lpstr>
      <vt:lpstr>Sample Size and Quality</vt:lpstr>
      <vt:lpstr>Compression</vt:lpstr>
      <vt:lpstr>Compressing Audio</vt:lpstr>
      <vt:lpstr>Getting Data In</vt:lpstr>
      <vt:lpstr>Questions</vt:lpstr>
    </vt:vector>
  </TitlesOfParts>
  <Company>Kennesaw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3123 Hardware and Software Concepts</dc:title>
  <dc:creator>Bob Brown</dc:creator>
  <cp:lastModifiedBy>Bob Brown</cp:lastModifiedBy>
  <cp:revision>6</cp:revision>
  <dcterms:created xsi:type="dcterms:W3CDTF">2022-12-15T18:36:54Z</dcterms:created>
  <dcterms:modified xsi:type="dcterms:W3CDTF">2024-07-09T18:59:00Z</dcterms:modified>
</cp:coreProperties>
</file>