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tags/tag1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9.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20" r:id="rId2"/>
  </p:sldMasterIdLst>
  <p:notesMasterIdLst>
    <p:notesMasterId r:id="rId36"/>
  </p:notesMasterIdLst>
  <p:sldIdLst>
    <p:sldId id="256" r:id="rId3"/>
    <p:sldId id="299" r:id="rId4"/>
    <p:sldId id="300" r:id="rId5"/>
    <p:sldId id="313" r:id="rId6"/>
    <p:sldId id="314" r:id="rId7"/>
    <p:sldId id="315" r:id="rId8"/>
    <p:sldId id="316"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40" r:id="rId27"/>
    <p:sldId id="341" r:id="rId28"/>
    <p:sldId id="337" r:id="rId29"/>
    <p:sldId id="338" r:id="rId30"/>
    <p:sldId id="339" r:id="rId31"/>
    <p:sldId id="311" r:id="rId32"/>
    <p:sldId id="342" r:id="rId33"/>
    <p:sldId id="312" r:id="rId34"/>
    <p:sldId id="30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325" autoAdjust="0"/>
  </p:normalViewPr>
  <p:slideViewPr>
    <p:cSldViewPr>
      <p:cViewPr varScale="1">
        <p:scale>
          <a:sx n="77" d="100"/>
          <a:sy n="77" d="100"/>
        </p:scale>
        <p:origin x="2586" y="9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6E592973-4AFC-4D4C-AEEC-1473F8E9BF6F}"/>
    <pc:docChg chg="undo redo custSel addSld delSld modSld">
      <pc:chgData name="Bob Brown" userId="de4355ee-7296-4195-ba97-c8dead83c87d" providerId="ADAL" clId="{6E592973-4AFC-4D4C-AEEC-1473F8E9BF6F}" dt="2024-05-09T21:22:08.623" v="6554"/>
      <pc:docMkLst>
        <pc:docMk/>
      </pc:docMkLst>
      <pc:sldChg chg="modSp mod modNotesTx">
        <pc:chgData name="Bob Brown" userId="de4355ee-7296-4195-ba97-c8dead83c87d" providerId="ADAL" clId="{6E592973-4AFC-4D4C-AEEC-1473F8E9BF6F}" dt="2024-04-26T17:13:16.145" v="6283" actId="20577"/>
        <pc:sldMkLst>
          <pc:docMk/>
          <pc:sldMk cId="3095576246" sldId="256"/>
        </pc:sldMkLst>
        <pc:spChg chg="mod">
          <ac:chgData name="Bob Brown" userId="de4355ee-7296-4195-ba97-c8dead83c87d" providerId="ADAL" clId="{6E592973-4AFC-4D4C-AEEC-1473F8E9BF6F}" dt="2024-04-24T21:05:39.054" v="167"/>
          <ac:spMkLst>
            <pc:docMk/>
            <pc:sldMk cId="3095576246" sldId="256"/>
            <ac:spMk id="3" creationId="{00000000-0000-0000-0000-000000000000}"/>
          </ac:spMkLst>
        </pc:spChg>
      </pc:sldChg>
      <pc:sldChg chg="del">
        <pc:chgData name="Bob Brown" userId="de4355ee-7296-4195-ba97-c8dead83c87d" providerId="ADAL" clId="{6E592973-4AFC-4D4C-AEEC-1473F8E9BF6F}" dt="2024-04-20T16:37:40.570" v="1" actId="47"/>
        <pc:sldMkLst>
          <pc:docMk/>
          <pc:sldMk cId="3088853756" sldId="268"/>
        </pc:sldMkLst>
      </pc:sldChg>
      <pc:sldChg chg="del">
        <pc:chgData name="Bob Brown" userId="de4355ee-7296-4195-ba97-c8dead83c87d" providerId="ADAL" clId="{6E592973-4AFC-4D4C-AEEC-1473F8E9BF6F}" dt="2024-04-20T16:37:40.570" v="1" actId="47"/>
        <pc:sldMkLst>
          <pc:docMk/>
          <pc:sldMk cId="1667231684" sldId="269"/>
        </pc:sldMkLst>
      </pc:sldChg>
      <pc:sldChg chg="del">
        <pc:chgData name="Bob Brown" userId="de4355ee-7296-4195-ba97-c8dead83c87d" providerId="ADAL" clId="{6E592973-4AFC-4D4C-AEEC-1473F8E9BF6F}" dt="2024-04-20T16:37:40.570" v="1" actId="47"/>
        <pc:sldMkLst>
          <pc:docMk/>
          <pc:sldMk cId="2785737377" sldId="270"/>
        </pc:sldMkLst>
      </pc:sldChg>
      <pc:sldChg chg="del">
        <pc:chgData name="Bob Brown" userId="de4355ee-7296-4195-ba97-c8dead83c87d" providerId="ADAL" clId="{6E592973-4AFC-4D4C-AEEC-1473F8E9BF6F}" dt="2024-04-20T16:37:40.570" v="1" actId="47"/>
        <pc:sldMkLst>
          <pc:docMk/>
          <pc:sldMk cId="2920960467" sldId="271"/>
        </pc:sldMkLst>
      </pc:sldChg>
      <pc:sldChg chg="del">
        <pc:chgData name="Bob Brown" userId="de4355ee-7296-4195-ba97-c8dead83c87d" providerId="ADAL" clId="{6E592973-4AFC-4D4C-AEEC-1473F8E9BF6F}" dt="2024-04-20T16:37:40.570" v="1" actId="47"/>
        <pc:sldMkLst>
          <pc:docMk/>
          <pc:sldMk cId="60272908" sldId="272"/>
        </pc:sldMkLst>
      </pc:sldChg>
      <pc:sldChg chg="del">
        <pc:chgData name="Bob Brown" userId="de4355ee-7296-4195-ba97-c8dead83c87d" providerId="ADAL" clId="{6E592973-4AFC-4D4C-AEEC-1473F8E9BF6F}" dt="2024-04-20T16:37:40.570" v="1" actId="47"/>
        <pc:sldMkLst>
          <pc:docMk/>
          <pc:sldMk cId="3600058189" sldId="273"/>
        </pc:sldMkLst>
      </pc:sldChg>
      <pc:sldChg chg="del">
        <pc:chgData name="Bob Brown" userId="de4355ee-7296-4195-ba97-c8dead83c87d" providerId="ADAL" clId="{6E592973-4AFC-4D4C-AEEC-1473F8E9BF6F}" dt="2024-04-20T16:37:40.570" v="1" actId="47"/>
        <pc:sldMkLst>
          <pc:docMk/>
          <pc:sldMk cId="3132127914" sldId="274"/>
        </pc:sldMkLst>
      </pc:sldChg>
      <pc:sldChg chg="del">
        <pc:chgData name="Bob Brown" userId="de4355ee-7296-4195-ba97-c8dead83c87d" providerId="ADAL" clId="{6E592973-4AFC-4D4C-AEEC-1473F8E9BF6F}" dt="2024-04-20T16:37:40.570" v="1" actId="47"/>
        <pc:sldMkLst>
          <pc:docMk/>
          <pc:sldMk cId="3850212522" sldId="275"/>
        </pc:sldMkLst>
      </pc:sldChg>
      <pc:sldChg chg="del">
        <pc:chgData name="Bob Brown" userId="de4355ee-7296-4195-ba97-c8dead83c87d" providerId="ADAL" clId="{6E592973-4AFC-4D4C-AEEC-1473F8E9BF6F}" dt="2024-04-20T16:37:40.570" v="1" actId="47"/>
        <pc:sldMkLst>
          <pc:docMk/>
          <pc:sldMk cId="1543837252" sldId="276"/>
        </pc:sldMkLst>
      </pc:sldChg>
      <pc:sldChg chg="del">
        <pc:chgData name="Bob Brown" userId="de4355ee-7296-4195-ba97-c8dead83c87d" providerId="ADAL" clId="{6E592973-4AFC-4D4C-AEEC-1473F8E9BF6F}" dt="2024-04-20T16:37:40.570" v="1" actId="47"/>
        <pc:sldMkLst>
          <pc:docMk/>
          <pc:sldMk cId="2579645783" sldId="277"/>
        </pc:sldMkLst>
      </pc:sldChg>
      <pc:sldChg chg="del">
        <pc:chgData name="Bob Brown" userId="de4355ee-7296-4195-ba97-c8dead83c87d" providerId="ADAL" clId="{6E592973-4AFC-4D4C-AEEC-1473F8E9BF6F}" dt="2024-04-20T16:37:40.570" v="1" actId="47"/>
        <pc:sldMkLst>
          <pc:docMk/>
          <pc:sldMk cId="2540161647" sldId="278"/>
        </pc:sldMkLst>
      </pc:sldChg>
      <pc:sldChg chg="del">
        <pc:chgData name="Bob Brown" userId="de4355ee-7296-4195-ba97-c8dead83c87d" providerId="ADAL" clId="{6E592973-4AFC-4D4C-AEEC-1473F8E9BF6F}" dt="2024-04-20T16:37:40.570" v="1" actId="47"/>
        <pc:sldMkLst>
          <pc:docMk/>
          <pc:sldMk cId="3258414932" sldId="279"/>
        </pc:sldMkLst>
      </pc:sldChg>
      <pc:sldChg chg="del">
        <pc:chgData name="Bob Brown" userId="de4355ee-7296-4195-ba97-c8dead83c87d" providerId="ADAL" clId="{6E592973-4AFC-4D4C-AEEC-1473F8E9BF6F}" dt="2024-04-20T16:37:40.570" v="1" actId="47"/>
        <pc:sldMkLst>
          <pc:docMk/>
          <pc:sldMk cId="1295496698" sldId="280"/>
        </pc:sldMkLst>
      </pc:sldChg>
      <pc:sldChg chg="del">
        <pc:chgData name="Bob Brown" userId="de4355ee-7296-4195-ba97-c8dead83c87d" providerId="ADAL" clId="{6E592973-4AFC-4D4C-AEEC-1473F8E9BF6F}" dt="2024-04-20T16:37:40.570" v="1" actId="47"/>
        <pc:sldMkLst>
          <pc:docMk/>
          <pc:sldMk cId="3847977488" sldId="282"/>
        </pc:sldMkLst>
      </pc:sldChg>
      <pc:sldChg chg="del">
        <pc:chgData name="Bob Brown" userId="de4355ee-7296-4195-ba97-c8dead83c87d" providerId="ADAL" clId="{6E592973-4AFC-4D4C-AEEC-1473F8E9BF6F}" dt="2024-04-20T16:37:40.570" v="1" actId="47"/>
        <pc:sldMkLst>
          <pc:docMk/>
          <pc:sldMk cId="1594885373" sldId="283"/>
        </pc:sldMkLst>
      </pc:sldChg>
      <pc:sldChg chg="del">
        <pc:chgData name="Bob Brown" userId="de4355ee-7296-4195-ba97-c8dead83c87d" providerId="ADAL" clId="{6E592973-4AFC-4D4C-AEEC-1473F8E9BF6F}" dt="2024-04-20T16:37:40.570" v="1" actId="47"/>
        <pc:sldMkLst>
          <pc:docMk/>
          <pc:sldMk cId="1579246615" sldId="284"/>
        </pc:sldMkLst>
      </pc:sldChg>
      <pc:sldChg chg="del">
        <pc:chgData name="Bob Brown" userId="de4355ee-7296-4195-ba97-c8dead83c87d" providerId="ADAL" clId="{6E592973-4AFC-4D4C-AEEC-1473F8E9BF6F}" dt="2024-04-20T16:37:40.570" v="1" actId="47"/>
        <pc:sldMkLst>
          <pc:docMk/>
          <pc:sldMk cId="2308774464" sldId="285"/>
        </pc:sldMkLst>
      </pc:sldChg>
      <pc:sldChg chg="del">
        <pc:chgData name="Bob Brown" userId="de4355ee-7296-4195-ba97-c8dead83c87d" providerId="ADAL" clId="{6E592973-4AFC-4D4C-AEEC-1473F8E9BF6F}" dt="2024-04-20T16:37:40.570" v="1" actId="47"/>
        <pc:sldMkLst>
          <pc:docMk/>
          <pc:sldMk cId="3002707005" sldId="286"/>
        </pc:sldMkLst>
      </pc:sldChg>
      <pc:sldChg chg="del">
        <pc:chgData name="Bob Brown" userId="de4355ee-7296-4195-ba97-c8dead83c87d" providerId="ADAL" clId="{6E592973-4AFC-4D4C-AEEC-1473F8E9BF6F}" dt="2024-04-20T16:37:40.570" v="1" actId="47"/>
        <pc:sldMkLst>
          <pc:docMk/>
          <pc:sldMk cId="1818185836" sldId="287"/>
        </pc:sldMkLst>
      </pc:sldChg>
      <pc:sldChg chg="del">
        <pc:chgData name="Bob Brown" userId="de4355ee-7296-4195-ba97-c8dead83c87d" providerId="ADAL" clId="{6E592973-4AFC-4D4C-AEEC-1473F8E9BF6F}" dt="2024-04-20T16:37:40.570" v="1" actId="47"/>
        <pc:sldMkLst>
          <pc:docMk/>
          <pc:sldMk cId="1088417812" sldId="288"/>
        </pc:sldMkLst>
      </pc:sldChg>
      <pc:sldChg chg="del">
        <pc:chgData name="Bob Brown" userId="de4355ee-7296-4195-ba97-c8dead83c87d" providerId="ADAL" clId="{6E592973-4AFC-4D4C-AEEC-1473F8E9BF6F}" dt="2024-04-20T16:37:40.570" v="1" actId="47"/>
        <pc:sldMkLst>
          <pc:docMk/>
          <pc:sldMk cId="2914055200" sldId="289"/>
        </pc:sldMkLst>
      </pc:sldChg>
      <pc:sldChg chg="del">
        <pc:chgData name="Bob Brown" userId="de4355ee-7296-4195-ba97-c8dead83c87d" providerId="ADAL" clId="{6E592973-4AFC-4D4C-AEEC-1473F8E9BF6F}" dt="2024-04-20T16:37:40.570" v="1" actId="47"/>
        <pc:sldMkLst>
          <pc:docMk/>
          <pc:sldMk cId="1821429554" sldId="293"/>
        </pc:sldMkLst>
      </pc:sldChg>
      <pc:sldChg chg="del">
        <pc:chgData name="Bob Brown" userId="de4355ee-7296-4195-ba97-c8dead83c87d" providerId="ADAL" clId="{6E592973-4AFC-4D4C-AEEC-1473F8E9BF6F}" dt="2024-04-20T16:37:40.570" v="1" actId="47"/>
        <pc:sldMkLst>
          <pc:docMk/>
          <pc:sldMk cId="914849746" sldId="294"/>
        </pc:sldMkLst>
      </pc:sldChg>
      <pc:sldChg chg="del">
        <pc:chgData name="Bob Brown" userId="de4355ee-7296-4195-ba97-c8dead83c87d" providerId="ADAL" clId="{6E592973-4AFC-4D4C-AEEC-1473F8E9BF6F}" dt="2024-04-20T16:37:40.570" v="1" actId="47"/>
        <pc:sldMkLst>
          <pc:docMk/>
          <pc:sldMk cId="4100762581" sldId="295"/>
        </pc:sldMkLst>
      </pc:sldChg>
      <pc:sldChg chg="del">
        <pc:chgData name="Bob Brown" userId="de4355ee-7296-4195-ba97-c8dead83c87d" providerId="ADAL" clId="{6E592973-4AFC-4D4C-AEEC-1473F8E9BF6F}" dt="2024-04-20T16:37:40.570" v="1" actId="47"/>
        <pc:sldMkLst>
          <pc:docMk/>
          <pc:sldMk cId="3848349469" sldId="296"/>
        </pc:sldMkLst>
      </pc:sldChg>
      <pc:sldChg chg="del">
        <pc:chgData name="Bob Brown" userId="de4355ee-7296-4195-ba97-c8dead83c87d" providerId="ADAL" clId="{6E592973-4AFC-4D4C-AEEC-1473F8E9BF6F}" dt="2024-04-20T16:37:40.570" v="1" actId="47"/>
        <pc:sldMkLst>
          <pc:docMk/>
          <pc:sldMk cId="969180114" sldId="297"/>
        </pc:sldMkLst>
      </pc:sldChg>
      <pc:sldChg chg="modSp modNotesTx">
        <pc:chgData name="Bob Brown" userId="de4355ee-7296-4195-ba97-c8dead83c87d" providerId="ADAL" clId="{6E592973-4AFC-4D4C-AEEC-1473F8E9BF6F}" dt="2024-04-26T15:40:03.202" v="3685" actId="20577"/>
        <pc:sldMkLst>
          <pc:docMk/>
          <pc:sldMk cId="924415015" sldId="299"/>
        </pc:sldMkLst>
        <pc:spChg chg="mod">
          <ac:chgData name="Bob Brown" userId="de4355ee-7296-4195-ba97-c8dead83c87d" providerId="ADAL" clId="{6E592973-4AFC-4D4C-AEEC-1473F8E9BF6F}" dt="2024-04-26T12:50:13.735" v="3327" actId="20577"/>
          <ac:spMkLst>
            <pc:docMk/>
            <pc:sldMk cId="924415015" sldId="299"/>
            <ac:spMk id="58371" creationId="{00000000-0000-0000-0000-000000000000}"/>
          </ac:spMkLst>
        </pc:spChg>
      </pc:sldChg>
      <pc:sldChg chg="del">
        <pc:chgData name="Bob Brown" userId="de4355ee-7296-4195-ba97-c8dead83c87d" providerId="ADAL" clId="{6E592973-4AFC-4D4C-AEEC-1473F8E9BF6F}" dt="2024-04-20T16:38:03.827" v="2" actId="47"/>
        <pc:sldMkLst>
          <pc:docMk/>
          <pc:sldMk cId="409158184" sldId="301"/>
        </pc:sldMkLst>
      </pc:sldChg>
      <pc:sldChg chg="del">
        <pc:chgData name="Bob Brown" userId="de4355ee-7296-4195-ba97-c8dead83c87d" providerId="ADAL" clId="{6E592973-4AFC-4D4C-AEEC-1473F8E9BF6F}" dt="2024-04-20T16:38:03.827" v="2" actId="47"/>
        <pc:sldMkLst>
          <pc:docMk/>
          <pc:sldMk cId="3271773730" sldId="304"/>
        </pc:sldMkLst>
      </pc:sldChg>
      <pc:sldChg chg="del">
        <pc:chgData name="Bob Brown" userId="de4355ee-7296-4195-ba97-c8dead83c87d" providerId="ADAL" clId="{6E592973-4AFC-4D4C-AEEC-1473F8E9BF6F}" dt="2024-04-20T16:38:03.827" v="2" actId="47"/>
        <pc:sldMkLst>
          <pc:docMk/>
          <pc:sldMk cId="2265888060" sldId="305"/>
        </pc:sldMkLst>
      </pc:sldChg>
      <pc:sldChg chg="del">
        <pc:chgData name="Bob Brown" userId="de4355ee-7296-4195-ba97-c8dead83c87d" providerId="ADAL" clId="{6E592973-4AFC-4D4C-AEEC-1473F8E9BF6F}" dt="2024-04-20T16:38:03.827" v="2" actId="47"/>
        <pc:sldMkLst>
          <pc:docMk/>
          <pc:sldMk cId="99420856" sldId="306"/>
        </pc:sldMkLst>
      </pc:sldChg>
      <pc:sldChg chg="del">
        <pc:chgData name="Bob Brown" userId="de4355ee-7296-4195-ba97-c8dead83c87d" providerId="ADAL" clId="{6E592973-4AFC-4D4C-AEEC-1473F8E9BF6F}" dt="2024-04-20T16:38:03.827" v="2" actId="47"/>
        <pc:sldMkLst>
          <pc:docMk/>
          <pc:sldMk cId="349479733" sldId="307"/>
        </pc:sldMkLst>
      </pc:sldChg>
      <pc:sldChg chg="del">
        <pc:chgData name="Bob Brown" userId="de4355ee-7296-4195-ba97-c8dead83c87d" providerId="ADAL" clId="{6E592973-4AFC-4D4C-AEEC-1473F8E9BF6F}" dt="2024-04-20T16:37:40.570" v="1" actId="47"/>
        <pc:sldMkLst>
          <pc:docMk/>
          <pc:sldMk cId="1456248258" sldId="308"/>
        </pc:sldMkLst>
      </pc:sldChg>
      <pc:sldChg chg="del">
        <pc:chgData name="Bob Brown" userId="de4355ee-7296-4195-ba97-c8dead83c87d" providerId="ADAL" clId="{6E592973-4AFC-4D4C-AEEC-1473F8E9BF6F}" dt="2024-04-20T16:37:40.570" v="1" actId="47"/>
        <pc:sldMkLst>
          <pc:docMk/>
          <pc:sldMk cId="576885052" sldId="310"/>
        </pc:sldMkLst>
      </pc:sldChg>
      <pc:sldChg chg="modSp modNotesTx">
        <pc:chgData name="Bob Brown" userId="de4355ee-7296-4195-ba97-c8dead83c87d" providerId="ADAL" clId="{6E592973-4AFC-4D4C-AEEC-1473F8E9BF6F}" dt="2024-04-26T19:59:01.695" v="6309" actId="20577"/>
        <pc:sldMkLst>
          <pc:docMk/>
          <pc:sldMk cId="263332095" sldId="311"/>
        </pc:sldMkLst>
        <pc:spChg chg="mod">
          <ac:chgData name="Bob Brown" userId="de4355ee-7296-4195-ba97-c8dead83c87d" providerId="ADAL" clId="{6E592973-4AFC-4D4C-AEEC-1473F8E9BF6F}" dt="2024-04-26T19:59:01.695" v="6309" actId="20577"/>
          <ac:spMkLst>
            <pc:docMk/>
            <pc:sldMk cId="263332095" sldId="311"/>
            <ac:spMk id="3" creationId="{165261A2-5E32-81CE-4857-BE5400B826C8}"/>
          </ac:spMkLst>
        </pc:spChg>
      </pc:sldChg>
      <pc:sldChg chg="modSp modNotesTx">
        <pc:chgData name="Bob Brown" userId="de4355ee-7296-4195-ba97-c8dead83c87d" providerId="ADAL" clId="{6E592973-4AFC-4D4C-AEEC-1473F8E9BF6F}" dt="2024-04-26T16:32:45.893" v="6224" actId="20577"/>
        <pc:sldMkLst>
          <pc:docMk/>
          <pc:sldMk cId="2302133123" sldId="312"/>
        </pc:sldMkLst>
        <pc:spChg chg="mod">
          <ac:chgData name="Bob Brown" userId="de4355ee-7296-4195-ba97-c8dead83c87d" providerId="ADAL" clId="{6E592973-4AFC-4D4C-AEEC-1473F8E9BF6F}" dt="2024-04-26T16:32:45.893" v="6224" actId="20577"/>
          <ac:spMkLst>
            <pc:docMk/>
            <pc:sldMk cId="2302133123" sldId="312"/>
            <ac:spMk id="3" creationId="{6E110C6E-E0D6-1AAB-5D53-23818C769FF4}"/>
          </ac:spMkLst>
        </pc:spChg>
      </pc:sldChg>
      <pc:sldChg chg="modSp modAnim modNotesTx">
        <pc:chgData name="Bob Brown" userId="de4355ee-7296-4195-ba97-c8dead83c87d" providerId="ADAL" clId="{6E592973-4AFC-4D4C-AEEC-1473F8E9BF6F}" dt="2024-04-26T16:00:53.801" v="5277" actId="33524"/>
        <pc:sldMkLst>
          <pc:docMk/>
          <pc:sldMk cId="316223217" sldId="315"/>
        </pc:sldMkLst>
        <pc:spChg chg="mod">
          <ac:chgData name="Bob Brown" userId="de4355ee-7296-4195-ba97-c8dead83c87d" providerId="ADAL" clId="{6E592973-4AFC-4D4C-AEEC-1473F8E9BF6F}" dt="2024-04-26T15:58:21.996" v="5003" actId="20577"/>
          <ac:spMkLst>
            <pc:docMk/>
            <pc:sldMk cId="316223217" sldId="315"/>
            <ac:spMk id="47107" creationId="{00000000-0000-0000-0000-000000000000}"/>
          </ac:spMkLst>
        </pc:spChg>
      </pc:sldChg>
      <pc:sldChg chg="modSp mod modAnim modNotesTx">
        <pc:chgData name="Bob Brown" userId="de4355ee-7296-4195-ba97-c8dead83c87d" providerId="ADAL" clId="{6E592973-4AFC-4D4C-AEEC-1473F8E9BF6F}" dt="2024-04-26T17:47:51.756" v="6304" actId="20577"/>
        <pc:sldMkLst>
          <pc:docMk/>
          <pc:sldMk cId="3978159547" sldId="316"/>
        </pc:sldMkLst>
        <pc:spChg chg="mod">
          <ac:chgData name="Bob Brown" userId="de4355ee-7296-4195-ba97-c8dead83c87d" providerId="ADAL" clId="{6E592973-4AFC-4D4C-AEEC-1473F8E9BF6F}" dt="2024-04-26T15:47:05.766" v="4216" actId="20577"/>
          <ac:spMkLst>
            <pc:docMk/>
            <pc:sldMk cId="3978159547" sldId="316"/>
            <ac:spMk id="48130" creationId="{00000000-0000-0000-0000-000000000000}"/>
          </ac:spMkLst>
        </pc:spChg>
        <pc:spChg chg="mod">
          <ac:chgData name="Bob Brown" userId="de4355ee-7296-4195-ba97-c8dead83c87d" providerId="ADAL" clId="{6E592973-4AFC-4D4C-AEEC-1473F8E9BF6F}" dt="2024-04-26T17:06:03.045" v="6270" actId="20577"/>
          <ac:spMkLst>
            <pc:docMk/>
            <pc:sldMk cId="3978159547" sldId="316"/>
            <ac:spMk id="48131" creationId="{00000000-0000-0000-0000-000000000000}"/>
          </ac:spMkLst>
        </pc:spChg>
      </pc:sldChg>
      <pc:sldChg chg="del">
        <pc:chgData name="Bob Brown" userId="de4355ee-7296-4195-ba97-c8dead83c87d" providerId="ADAL" clId="{6E592973-4AFC-4D4C-AEEC-1473F8E9BF6F}" dt="2024-04-20T16:38:29.286" v="3" actId="47"/>
        <pc:sldMkLst>
          <pc:docMk/>
          <pc:sldMk cId="2875949614" sldId="317"/>
        </pc:sldMkLst>
      </pc:sldChg>
      <pc:sldChg chg="modSp mod modNotesTx">
        <pc:chgData name="Bob Brown" userId="de4355ee-7296-4195-ba97-c8dead83c87d" providerId="ADAL" clId="{6E592973-4AFC-4D4C-AEEC-1473F8E9BF6F}" dt="2024-04-26T19:12:26.581" v="6305" actId="114"/>
        <pc:sldMkLst>
          <pc:docMk/>
          <pc:sldMk cId="2039263828" sldId="318"/>
        </pc:sldMkLst>
        <pc:spChg chg="mod">
          <ac:chgData name="Bob Brown" userId="de4355ee-7296-4195-ba97-c8dead83c87d" providerId="ADAL" clId="{6E592973-4AFC-4D4C-AEEC-1473F8E9BF6F}" dt="2024-04-26T16:02:03.373" v="5307" actId="27636"/>
          <ac:spMkLst>
            <pc:docMk/>
            <pc:sldMk cId="2039263828" sldId="318"/>
            <ac:spMk id="50178" creationId="{00000000-0000-0000-0000-000000000000}"/>
          </ac:spMkLst>
        </pc:spChg>
        <pc:spChg chg="mod">
          <ac:chgData name="Bob Brown" userId="de4355ee-7296-4195-ba97-c8dead83c87d" providerId="ADAL" clId="{6E592973-4AFC-4D4C-AEEC-1473F8E9BF6F}" dt="2024-04-24T22:33:08.925" v="1404" actId="1076"/>
          <ac:spMkLst>
            <pc:docMk/>
            <pc:sldMk cId="2039263828" sldId="318"/>
            <ac:spMk id="50180" creationId="{00000000-0000-0000-0000-000000000000}"/>
          </ac:spMkLst>
        </pc:spChg>
        <pc:spChg chg="mod">
          <ac:chgData name="Bob Brown" userId="de4355ee-7296-4195-ba97-c8dead83c87d" providerId="ADAL" clId="{6E592973-4AFC-4D4C-AEEC-1473F8E9BF6F}" dt="2024-04-26T19:12:26.581" v="6305" actId="114"/>
          <ac:spMkLst>
            <pc:docMk/>
            <pc:sldMk cId="2039263828" sldId="318"/>
            <ac:spMk id="50181" creationId="{00000000-0000-0000-0000-000000000000}"/>
          </ac:spMkLst>
        </pc:spChg>
        <pc:grpChg chg="mod">
          <ac:chgData name="Bob Brown" userId="de4355ee-7296-4195-ba97-c8dead83c87d" providerId="ADAL" clId="{6E592973-4AFC-4D4C-AEEC-1473F8E9BF6F}" dt="2024-04-24T22:33:05.367" v="1403" actId="1076"/>
          <ac:grpSpMkLst>
            <pc:docMk/>
            <pc:sldMk cId="2039263828" sldId="318"/>
            <ac:grpSpMk id="2" creationId="{00000000-0000-0000-0000-000000000000}"/>
          </ac:grpSpMkLst>
        </pc:grpChg>
      </pc:sldChg>
      <pc:sldChg chg="modNotesTx">
        <pc:chgData name="Bob Brown" userId="de4355ee-7296-4195-ba97-c8dead83c87d" providerId="ADAL" clId="{6E592973-4AFC-4D4C-AEEC-1473F8E9BF6F}" dt="2024-04-26T16:20:40.563" v="6181" actId="313"/>
        <pc:sldMkLst>
          <pc:docMk/>
          <pc:sldMk cId="1262416823" sldId="320"/>
        </pc:sldMkLst>
      </pc:sldChg>
      <pc:sldChg chg="modSp">
        <pc:chgData name="Bob Brown" userId="de4355ee-7296-4195-ba97-c8dead83c87d" providerId="ADAL" clId="{6E592973-4AFC-4D4C-AEEC-1473F8E9BF6F}" dt="2024-04-26T16:20:58.799" v="6182" actId="6549"/>
        <pc:sldMkLst>
          <pc:docMk/>
          <pc:sldMk cId="3148010675" sldId="321"/>
        </pc:sldMkLst>
        <pc:spChg chg="mod">
          <ac:chgData name="Bob Brown" userId="de4355ee-7296-4195-ba97-c8dead83c87d" providerId="ADAL" clId="{6E592973-4AFC-4D4C-AEEC-1473F8E9BF6F}" dt="2024-04-26T16:20:58.799" v="6182" actId="6549"/>
          <ac:spMkLst>
            <pc:docMk/>
            <pc:sldMk cId="3148010675" sldId="321"/>
            <ac:spMk id="54275" creationId="{00000000-0000-0000-0000-000000000000}"/>
          </ac:spMkLst>
        </pc:spChg>
      </pc:sldChg>
      <pc:sldChg chg="modNotesTx">
        <pc:chgData name="Bob Brown" userId="de4355ee-7296-4195-ba97-c8dead83c87d" providerId="ADAL" clId="{6E592973-4AFC-4D4C-AEEC-1473F8E9BF6F}" dt="2024-04-25T20:36:50.409" v="1966" actId="20577"/>
        <pc:sldMkLst>
          <pc:docMk/>
          <pc:sldMk cId="4137528120" sldId="322"/>
        </pc:sldMkLst>
      </pc:sldChg>
      <pc:sldChg chg="modNotesTx">
        <pc:chgData name="Bob Brown" userId="de4355ee-7296-4195-ba97-c8dead83c87d" providerId="ADAL" clId="{6E592973-4AFC-4D4C-AEEC-1473F8E9BF6F}" dt="2024-04-25T20:48:38.256" v="2639" actId="20577"/>
        <pc:sldMkLst>
          <pc:docMk/>
          <pc:sldMk cId="1881316779" sldId="323"/>
        </pc:sldMkLst>
      </pc:sldChg>
      <pc:sldChg chg="modSp">
        <pc:chgData name="Bob Brown" userId="de4355ee-7296-4195-ba97-c8dead83c87d" providerId="ADAL" clId="{6E592973-4AFC-4D4C-AEEC-1473F8E9BF6F}" dt="2024-04-26T16:21:39.775" v="6191" actId="20577"/>
        <pc:sldMkLst>
          <pc:docMk/>
          <pc:sldMk cId="670379126" sldId="324"/>
        </pc:sldMkLst>
        <pc:spChg chg="mod">
          <ac:chgData name="Bob Brown" userId="de4355ee-7296-4195-ba97-c8dead83c87d" providerId="ADAL" clId="{6E592973-4AFC-4D4C-AEEC-1473F8E9BF6F}" dt="2024-04-26T16:21:39.775" v="6191" actId="20577"/>
          <ac:spMkLst>
            <pc:docMk/>
            <pc:sldMk cId="670379126" sldId="324"/>
            <ac:spMk id="3" creationId="{AAD72A64-5565-B33D-8115-305698A85891}"/>
          </ac:spMkLst>
        </pc:spChg>
      </pc:sldChg>
      <pc:sldChg chg="modSp mod">
        <pc:chgData name="Bob Brown" userId="de4355ee-7296-4195-ba97-c8dead83c87d" providerId="ADAL" clId="{6E592973-4AFC-4D4C-AEEC-1473F8E9BF6F}" dt="2024-04-25T20:49:40.282" v="2647" actId="20577"/>
        <pc:sldMkLst>
          <pc:docMk/>
          <pc:sldMk cId="3637406804" sldId="325"/>
        </pc:sldMkLst>
        <pc:spChg chg="mod">
          <ac:chgData name="Bob Brown" userId="de4355ee-7296-4195-ba97-c8dead83c87d" providerId="ADAL" clId="{6E592973-4AFC-4D4C-AEEC-1473F8E9BF6F}" dt="2024-04-20T16:38:48.152" v="4" actId="20577"/>
          <ac:spMkLst>
            <pc:docMk/>
            <pc:sldMk cId="3637406804" sldId="325"/>
            <ac:spMk id="2" creationId="{C787E74E-8D34-03FE-D739-EE1E2F7E3445}"/>
          </ac:spMkLst>
        </pc:spChg>
        <pc:spChg chg="mod">
          <ac:chgData name="Bob Brown" userId="de4355ee-7296-4195-ba97-c8dead83c87d" providerId="ADAL" clId="{6E592973-4AFC-4D4C-AEEC-1473F8E9BF6F}" dt="2024-04-25T20:49:40.282" v="2647" actId="20577"/>
          <ac:spMkLst>
            <pc:docMk/>
            <pc:sldMk cId="3637406804" sldId="325"/>
            <ac:spMk id="3" creationId="{7FD7381A-7287-A056-49C2-7104D88C2F10}"/>
          </ac:spMkLst>
        </pc:spChg>
      </pc:sldChg>
      <pc:sldChg chg="modSp">
        <pc:chgData name="Bob Brown" userId="de4355ee-7296-4195-ba97-c8dead83c87d" providerId="ADAL" clId="{6E592973-4AFC-4D4C-AEEC-1473F8E9BF6F}" dt="2024-04-25T20:50:00.430" v="2648" actId="6549"/>
        <pc:sldMkLst>
          <pc:docMk/>
          <pc:sldMk cId="1320692124" sldId="326"/>
        </pc:sldMkLst>
        <pc:spChg chg="mod">
          <ac:chgData name="Bob Brown" userId="de4355ee-7296-4195-ba97-c8dead83c87d" providerId="ADAL" clId="{6E592973-4AFC-4D4C-AEEC-1473F8E9BF6F}" dt="2024-04-25T20:50:00.430" v="2648" actId="6549"/>
          <ac:spMkLst>
            <pc:docMk/>
            <pc:sldMk cId="1320692124" sldId="326"/>
            <ac:spMk id="4" creationId="{00000000-0000-0000-0000-000000000000}"/>
          </ac:spMkLst>
        </pc:spChg>
      </pc:sldChg>
      <pc:sldChg chg="modSp">
        <pc:chgData name="Bob Brown" userId="de4355ee-7296-4195-ba97-c8dead83c87d" providerId="ADAL" clId="{6E592973-4AFC-4D4C-AEEC-1473F8E9BF6F}" dt="2024-04-25T20:50:22.400" v="2666" actId="20577"/>
        <pc:sldMkLst>
          <pc:docMk/>
          <pc:sldMk cId="2174829414" sldId="327"/>
        </pc:sldMkLst>
        <pc:spChg chg="mod">
          <ac:chgData name="Bob Brown" userId="de4355ee-7296-4195-ba97-c8dead83c87d" providerId="ADAL" clId="{6E592973-4AFC-4D4C-AEEC-1473F8E9BF6F}" dt="2024-04-25T20:50:22.400" v="2666" actId="20577"/>
          <ac:spMkLst>
            <pc:docMk/>
            <pc:sldMk cId="2174829414" sldId="327"/>
            <ac:spMk id="3" creationId="{B37DCC19-0AC6-E97D-A7A5-3936F3741933}"/>
          </ac:spMkLst>
        </pc:spChg>
      </pc:sldChg>
      <pc:sldChg chg="modNotesTx">
        <pc:chgData name="Bob Brown" userId="de4355ee-7296-4195-ba97-c8dead83c87d" providerId="ADAL" clId="{6E592973-4AFC-4D4C-AEEC-1473F8E9BF6F}" dt="2024-04-25T20:53:13.409" v="3003" actId="20577"/>
        <pc:sldMkLst>
          <pc:docMk/>
          <pc:sldMk cId="127833175" sldId="328"/>
        </pc:sldMkLst>
      </pc:sldChg>
      <pc:sldChg chg="modNotesTx">
        <pc:chgData name="Bob Brown" userId="de4355ee-7296-4195-ba97-c8dead83c87d" providerId="ADAL" clId="{6E592973-4AFC-4D4C-AEEC-1473F8E9BF6F}" dt="2024-04-26T20:15:40.478" v="6310"/>
        <pc:sldMkLst>
          <pc:docMk/>
          <pc:sldMk cId="2743680710" sldId="329"/>
        </pc:sldMkLst>
      </pc:sldChg>
      <pc:sldChg chg="modNotesTx">
        <pc:chgData name="Bob Brown" userId="de4355ee-7296-4195-ba97-c8dead83c87d" providerId="ADAL" clId="{6E592973-4AFC-4D4C-AEEC-1473F8E9BF6F}" dt="2024-04-25T20:57:30.372" v="3118" actId="20577"/>
        <pc:sldMkLst>
          <pc:docMk/>
          <pc:sldMk cId="921691803" sldId="330"/>
        </pc:sldMkLst>
      </pc:sldChg>
      <pc:sldChg chg="modSp mod modNotesTx">
        <pc:chgData name="Bob Brown" userId="de4355ee-7296-4195-ba97-c8dead83c87d" providerId="ADAL" clId="{6E592973-4AFC-4D4C-AEEC-1473F8E9BF6F}" dt="2024-04-24T22:00:45.684" v="1113" actId="947"/>
        <pc:sldMkLst>
          <pc:docMk/>
          <pc:sldMk cId="2037189082" sldId="331"/>
        </pc:sldMkLst>
        <pc:spChg chg="mod">
          <ac:chgData name="Bob Brown" userId="de4355ee-7296-4195-ba97-c8dead83c87d" providerId="ADAL" clId="{6E592973-4AFC-4D4C-AEEC-1473F8E9BF6F}" dt="2024-04-24T21:59:21.871" v="1015" actId="20577"/>
          <ac:spMkLst>
            <pc:docMk/>
            <pc:sldMk cId="2037189082" sldId="331"/>
            <ac:spMk id="56322" creationId="{00000000-0000-0000-0000-000000000000}"/>
          </ac:spMkLst>
        </pc:spChg>
        <pc:spChg chg="mod">
          <ac:chgData name="Bob Brown" userId="de4355ee-7296-4195-ba97-c8dead83c87d" providerId="ADAL" clId="{6E592973-4AFC-4D4C-AEEC-1473F8E9BF6F}" dt="2024-04-24T21:05:39.054" v="167"/>
          <ac:spMkLst>
            <pc:docMk/>
            <pc:sldMk cId="2037189082" sldId="331"/>
            <ac:spMk id="56323" creationId="{00000000-0000-0000-0000-000000000000}"/>
          </ac:spMkLst>
        </pc:spChg>
      </pc:sldChg>
      <pc:sldChg chg="modSp">
        <pc:chgData name="Bob Brown" userId="de4355ee-7296-4195-ba97-c8dead83c87d" providerId="ADAL" clId="{6E592973-4AFC-4D4C-AEEC-1473F8E9BF6F}" dt="2024-04-24T22:01:07.926" v="1123" actId="20577"/>
        <pc:sldMkLst>
          <pc:docMk/>
          <pc:sldMk cId="1851331475" sldId="332"/>
        </pc:sldMkLst>
        <pc:spChg chg="mod">
          <ac:chgData name="Bob Brown" userId="de4355ee-7296-4195-ba97-c8dead83c87d" providerId="ADAL" clId="{6E592973-4AFC-4D4C-AEEC-1473F8E9BF6F}" dt="2024-04-24T22:01:07.926" v="1123" actId="20577"/>
          <ac:spMkLst>
            <pc:docMk/>
            <pc:sldMk cId="1851331475" sldId="332"/>
            <ac:spMk id="3" creationId="{198B9076-3E65-9AFA-05B1-AB493ACD7369}"/>
          </ac:spMkLst>
        </pc:spChg>
      </pc:sldChg>
      <pc:sldChg chg="modSp modNotes modNotesTx">
        <pc:chgData name="Bob Brown" userId="de4355ee-7296-4195-ba97-c8dead83c87d" providerId="ADAL" clId="{6E592973-4AFC-4D4C-AEEC-1473F8E9BF6F}" dt="2024-04-24T22:39:50.930" v="1771" actId="20577"/>
        <pc:sldMkLst>
          <pc:docMk/>
          <pc:sldMk cId="2650089463" sldId="333"/>
        </pc:sldMkLst>
        <pc:spChg chg="mod">
          <ac:chgData name="Bob Brown" userId="de4355ee-7296-4195-ba97-c8dead83c87d" providerId="ADAL" clId="{6E592973-4AFC-4D4C-AEEC-1473F8E9BF6F}" dt="2024-04-24T22:02:47.961" v="1240" actId="313"/>
          <ac:spMkLst>
            <pc:docMk/>
            <pc:sldMk cId="2650089463" sldId="333"/>
            <ac:spMk id="3" creationId="{1029A725-1718-5138-FF00-789C6621C9C9}"/>
          </ac:spMkLst>
        </pc:spChg>
      </pc:sldChg>
      <pc:sldChg chg="modSp modAnim">
        <pc:chgData name="Bob Brown" userId="de4355ee-7296-4195-ba97-c8dead83c87d" providerId="ADAL" clId="{6E592973-4AFC-4D4C-AEEC-1473F8E9BF6F}" dt="2024-04-26T16:30:50.742" v="6200" actId="20577"/>
        <pc:sldMkLst>
          <pc:docMk/>
          <pc:sldMk cId="3640918709" sldId="334"/>
        </pc:sldMkLst>
        <pc:spChg chg="mod">
          <ac:chgData name="Bob Brown" userId="de4355ee-7296-4195-ba97-c8dead83c87d" providerId="ADAL" clId="{6E592973-4AFC-4D4C-AEEC-1473F8E9BF6F}" dt="2024-04-26T16:30:50.742" v="6200" actId="20577"/>
          <ac:spMkLst>
            <pc:docMk/>
            <pc:sldMk cId="3640918709" sldId="334"/>
            <ac:spMk id="3" creationId="{27BD9649-C429-CF09-313B-AAF46968B0EE}"/>
          </ac:spMkLst>
        </pc:spChg>
      </pc:sldChg>
      <pc:sldChg chg="modSp del modAnim">
        <pc:chgData name="Bob Brown" userId="de4355ee-7296-4195-ba97-c8dead83c87d" providerId="ADAL" clId="{6E592973-4AFC-4D4C-AEEC-1473F8E9BF6F}" dt="2024-04-26T13:08:42.840" v="3332" actId="47"/>
        <pc:sldMkLst>
          <pc:docMk/>
          <pc:sldMk cId="673655037" sldId="335"/>
        </pc:sldMkLst>
        <pc:spChg chg="mod">
          <ac:chgData name="Bob Brown" userId="de4355ee-7296-4195-ba97-c8dead83c87d" providerId="ADAL" clId="{6E592973-4AFC-4D4C-AEEC-1473F8E9BF6F}" dt="2024-04-25T21:27:45.671" v="3141" actId="20577"/>
          <ac:spMkLst>
            <pc:docMk/>
            <pc:sldMk cId="673655037" sldId="335"/>
            <ac:spMk id="3" creationId="{4E431270-8243-9621-CCC1-D1D6F4B2B84F}"/>
          </ac:spMkLst>
        </pc:spChg>
      </pc:sldChg>
      <pc:sldChg chg="modSp del modAnim modNotesTx">
        <pc:chgData name="Bob Brown" userId="de4355ee-7296-4195-ba97-c8dead83c87d" providerId="ADAL" clId="{6E592973-4AFC-4D4C-AEEC-1473F8E9BF6F}" dt="2024-04-26T13:08:46.625" v="3333" actId="47"/>
        <pc:sldMkLst>
          <pc:docMk/>
          <pc:sldMk cId="895820476" sldId="336"/>
        </pc:sldMkLst>
        <pc:spChg chg="mod">
          <ac:chgData name="Bob Brown" userId="de4355ee-7296-4195-ba97-c8dead83c87d" providerId="ADAL" clId="{6E592973-4AFC-4D4C-AEEC-1473F8E9BF6F}" dt="2024-04-25T09:56:05.781" v="1786" actId="20577"/>
          <ac:spMkLst>
            <pc:docMk/>
            <pc:sldMk cId="895820476" sldId="336"/>
            <ac:spMk id="3" creationId="{7452B756-C2E7-FC1E-9FA6-1774BFBDCE20}"/>
          </ac:spMkLst>
        </pc:spChg>
      </pc:sldChg>
      <pc:sldChg chg="modSp">
        <pc:chgData name="Bob Brown" userId="de4355ee-7296-4195-ba97-c8dead83c87d" providerId="ADAL" clId="{6E592973-4AFC-4D4C-AEEC-1473F8E9BF6F}" dt="2024-04-24T21:08:37.187" v="305" actId="20577"/>
        <pc:sldMkLst>
          <pc:docMk/>
          <pc:sldMk cId="541148668" sldId="338"/>
        </pc:sldMkLst>
        <pc:spChg chg="mod">
          <ac:chgData name="Bob Brown" userId="de4355ee-7296-4195-ba97-c8dead83c87d" providerId="ADAL" clId="{6E592973-4AFC-4D4C-AEEC-1473F8E9BF6F}" dt="2024-04-24T21:08:37.187" v="305" actId="20577"/>
          <ac:spMkLst>
            <pc:docMk/>
            <pc:sldMk cId="541148668" sldId="338"/>
            <ac:spMk id="3" creationId="{24DCECC9-EB7A-D9CC-56F7-289A0C7E553F}"/>
          </ac:spMkLst>
        </pc:spChg>
      </pc:sldChg>
      <pc:sldChg chg="modSp mod">
        <pc:chgData name="Bob Brown" userId="de4355ee-7296-4195-ba97-c8dead83c87d" providerId="ADAL" clId="{6E592973-4AFC-4D4C-AEEC-1473F8E9BF6F}" dt="2024-04-26T16:32:14.599" v="6221" actId="313"/>
        <pc:sldMkLst>
          <pc:docMk/>
          <pc:sldMk cId="1102652415" sldId="339"/>
        </pc:sldMkLst>
        <pc:spChg chg="mod">
          <ac:chgData name="Bob Brown" userId="de4355ee-7296-4195-ba97-c8dead83c87d" providerId="ADAL" clId="{6E592973-4AFC-4D4C-AEEC-1473F8E9BF6F}" dt="2024-04-24T21:08:16.308" v="298" actId="20577"/>
          <ac:spMkLst>
            <pc:docMk/>
            <pc:sldMk cId="1102652415" sldId="339"/>
            <ac:spMk id="60418" creationId="{00000000-0000-0000-0000-000000000000}"/>
          </ac:spMkLst>
        </pc:spChg>
        <pc:spChg chg="mod">
          <ac:chgData name="Bob Brown" userId="de4355ee-7296-4195-ba97-c8dead83c87d" providerId="ADAL" clId="{6E592973-4AFC-4D4C-AEEC-1473F8E9BF6F}" dt="2024-04-26T16:32:14.599" v="6221" actId="313"/>
          <ac:spMkLst>
            <pc:docMk/>
            <pc:sldMk cId="1102652415" sldId="339"/>
            <ac:spMk id="60419" creationId="{00000000-0000-0000-0000-000000000000}"/>
          </ac:spMkLst>
        </pc:spChg>
      </pc:sldChg>
      <pc:sldChg chg="add">
        <pc:chgData name="Bob Brown" userId="de4355ee-7296-4195-ba97-c8dead83c87d" providerId="ADAL" clId="{6E592973-4AFC-4D4C-AEEC-1473F8E9BF6F}" dt="2024-04-26T13:08:29.033" v="3329"/>
        <pc:sldMkLst>
          <pc:docMk/>
          <pc:sldMk cId="625079838" sldId="340"/>
        </pc:sldMkLst>
      </pc:sldChg>
      <pc:sldChg chg="modSp add">
        <pc:chgData name="Bob Brown" userId="de4355ee-7296-4195-ba97-c8dead83c87d" providerId="ADAL" clId="{6E592973-4AFC-4D4C-AEEC-1473F8E9BF6F}" dt="2024-04-26T19:44:39.239" v="6307" actId="20577"/>
        <pc:sldMkLst>
          <pc:docMk/>
          <pc:sldMk cId="1838448397" sldId="341"/>
        </pc:sldMkLst>
        <pc:spChg chg="mod">
          <ac:chgData name="Bob Brown" userId="de4355ee-7296-4195-ba97-c8dead83c87d" providerId="ADAL" clId="{6E592973-4AFC-4D4C-AEEC-1473F8E9BF6F}" dt="2024-04-26T19:44:39.239" v="6307" actId="20577"/>
          <ac:spMkLst>
            <pc:docMk/>
            <pc:sldMk cId="1838448397" sldId="341"/>
            <ac:spMk id="3" creationId="{7452B756-C2E7-FC1E-9FA6-1774BFBDCE20}"/>
          </ac:spMkLst>
        </pc:spChg>
      </pc:sldChg>
      <pc:sldChg chg="modSp new mod modAnim">
        <pc:chgData name="Bob Brown" userId="de4355ee-7296-4195-ba97-c8dead83c87d" providerId="ADAL" clId="{6E592973-4AFC-4D4C-AEEC-1473F8E9BF6F}" dt="2024-05-09T21:22:08.623" v="6554"/>
        <pc:sldMkLst>
          <pc:docMk/>
          <pc:sldMk cId="3703714926" sldId="342"/>
        </pc:sldMkLst>
        <pc:spChg chg="mod">
          <ac:chgData name="Bob Brown" userId="de4355ee-7296-4195-ba97-c8dead83c87d" providerId="ADAL" clId="{6E592973-4AFC-4D4C-AEEC-1473F8E9BF6F}" dt="2024-05-09T21:20:33.755" v="6343" actId="20577"/>
          <ac:spMkLst>
            <pc:docMk/>
            <pc:sldMk cId="3703714926" sldId="342"/>
            <ac:spMk id="2" creationId="{46DA7E24-2452-D60B-E2DF-BF0641D4F677}"/>
          </ac:spMkLst>
        </pc:spChg>
        <pc:spChg chg="mod">
          <ac:chgData name="Bob Brown" userId="de4355ee-7296-4195-ba97-c8dead83c87d" providerId="ADAL" clId="{6E592973-4AFC-4D4C-AEEC-1473F8E9BF6F}" dt="2024-05-09T21:21:57.913" v="6552" actId="114"/>
          <ac:spMkLst>
            <pc:docMk/>
            <pc:sldMk cId="3703714926" sldId="342"/>
            <ac:spMk id="3" creationId="{4D4E998F-E179-4DED-619F-9C37A3A267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CCE99-6193-429B-8C01-B4A652C31FB1}"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F6E2FF-F2DC-4202-8A85-F7832DE4558A}" type="slidenum">
              <a:rPr lang="en-US" smtClean="0"/>
              <a:t>‹#›</a:t>
            </a:fld>
            <a:endParaRPr lang="en-US"/>
          </a:p>
        </p:txBody>
      </p:sp>
    </p:spTree>
    <p:extLst>
      <p:ext uri="{BB962C8B-B14F-4D97-AF65-F5344CB8AC3E}">
        <p14:creationId xmlns:p14="http://schemas.microsoft.com/office/powerpoint/2010/main" val="3418891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Today’s topic is floating-point numbers.  We can express the counting numbers with binary integers, and positive and negative whole numbers  using two’s complement.  However, the range of these numbers is limited by the word size in use, and there is no convenient way to represent fractions.  Floating-point numbers address both of these problems, but there is no such thing as a free lunch.  Floating-point numbers are approximations, and that can cause a different set of problems.</a:t>
            </a:r>
          </a:p>
        </p:txBody>
      </p:sp>
      <p:sp>
        <p:nvSpPr>
          <p:cNvPr id="4" name="Slide Number Placeholder 3"/>
          <p:cNvSpPr>
            <a:spLocks noGrp="1"/>
          </p:cNvSpPr>
          <p:nvPr>
            <p:ph type="sldNum" sz="quarter" idx="5"/>
          </p:nvPr>
        </p:nvSpPr>
        <p:spPr/>
        <p:txBody>
          <a:bodyPr/>
          <a:lstStyle/>
          <a:p>
            <a:fld id="{59F6E2FF-F2DC-4202-8A85-F7832DE4558A}" type="slidenum">
              <a:rPr lang="en-US" smtClean="0"/>
              <a:t>1</a:t>
            </a:fld>
            <a:endParaRPr lang="en-US"/>
          </a:p>
        </p:txBody>
      </p:sp>
    </p:spTree>
    <p:extLst>
      <p:ext uri="{BB962C8B-B14F-4D97-AF65-F5344CB8AC3E}">
        <p14:creationId xmlns:p14="http://schemas.microsoft.com/office/powerpoint/2010/main" val="4224608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08817413-D374-4F1F-8792-C9F107DB945C}" type="slidenum">
              <a:rPr lang="en-US"/>
              <a:pPr/>
              <a:t>10</a:t>
            </a:fld>
            <a:endParaRPr lang="en-US"/>
          </a:p>
        </p:txBody>
      </p:sp>
      <p:sp>
        <p:nvSpPr>
          <p:cNvPr id="67587" name="Rectangle 2"/>
          <p:cNvSpPr>
            <a:spLocks noGrp="1" noRot="1" noChangeAspect="1" noChangeArrowheads="1" noTextEdit="1"/>
          </p:cNvSpPr>
          <p:nvPr>
            <p:ph type="sldImg"/>
          </p:nvPr>
        </p:nvSpPr>
        <p:spPr>
          <a:xfrm>
            <a:off x="1257300" y="720725"/>
            <a:ext cx="4800600" cy="3600450"/>
          </a:xfrm>
          <a:ln/>
        </p:spPr>
      </p:sp>
      <p:sp>
        <p:nvSpPr>
          <p:cNvPr id="67588" name="Rectangle 3"/>
          <p:cNvSpPr>
            <a:spLocks noGrp="1" noChangeArrowheads="1"/>
          </p:cNvSpPr>
          <p:nvPr>
            <p:ph type="body" idx="1"/>
          </p:nvPr>
        </p:nvSpPr>
        <p:spPr>
          <a:noFill/>
          <a:ln/>
        </p:spPr>
        <p:txBody>
          <a:bodyPr/>
          <a:lstStyle/>
          <a:p>
            <a:r>
              <a:rPr lang="en-US" dirty="0"/>
              <a:t>That extra bit is not free.  It takes computational work to normalize the number.</a:t>
            </a:r>
          </a:p>
          <a:p>
            <a:r>
              <a:rPr lang="en-US" dirty="0"/>
              <a:t>A normalized number is interpreted as having the implicit one bit to the left of the binary point and the bits of the stored significand to the right.   In other words, the binary significand of a normalized number will be greater than or equal to one and less than two.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11</a:t>
            </a:fld>
            <a:endParaRPr lang="en-US"/>
          </a:p>
        </p:txBody>
      </p:sp>
    </p:spTree>
    <p:extLst>
      <p:ext uri="{BB962C8B-B14F-4D97-AF65-F5344CB8AC3E}">
        <p14:creationId xmlns:p14="http://schemas.microsoft.com/office/powerpoint/2010/main" val="214383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1" baseline="46000" dirty="0"/>
              <a:t>24</a:t>
            </a:r>
            <a:r>
              <a:rPr lang="en-US" dirty="0"/>
              <a:t> is a little more than 16 million.</a:t>
            </a:r>
          </a:p>
          <a:p>
            <a:endParaRPr lang="en-US" dirty="0"/>
          </a:p>
          <a:p>
            <a:r>
              <a:rPr lang="en-US" dirty="0"/>
              <a:t>The exponent represents a power of two, so the values are 2</a:t>
            </a:r>
            <a:r>
              <a:rPr lang="en-US" b="1" baseline="46000" dirty="0">
                <a:sym typeface="Symbol" pitchFamily="18" charset="2"/>
              </a:rPr>
              <a:t>126</a:t>
            </a:r>
            <a:r>
              <a:rPr lang="en-US" dirty="0"/>
              <a:t> </a:t>
            </a:r>
            <a:r>
              <a:rPr lang="en-US" dirty="0">
                <a:sym typeface="Symbol" pitchFamily="18" charset="2"/>
              </a:rPr>
              <a:t>to </a:t>
            </a:r>
            <a:r>
              <a:rPr lang="en-US" dirty="0"/>
              <a:t>2</a:t>
            </a:r>
            <a:r>
              <a:rPr lang="en-US" b="1" baseline="46000" dirty="0">
                <a:sym typeface="Symbol" pitchFamily="18" charset="2"/>
              </a:rPr>
              <a:t>+127</a:t>
            </a:r>
            <a:endParaRPr lang="en-US" dirty="0"/>
          </a:p>
        </p:txBody>
      </p:sp>
      <p:sp>
        <p:nvSpPr>
          <p:cNvPr id="4" name="Slide Number Placeholder 3"/>
          <p:cNvSpPr>
            <a:spLocks noGrp="1"/>
          </p:cNvSpPr>
          <p:nvPr>
            <p:ph type="sldNum" sz="quarter" idx="5"/>
          </p:nvPr>
        </p:nvSpPr>
        <p:spPr/>
        <p:txBody>
          <a:bodyPr/>
          <a:lstStyle/>
          <a:p>
            <a:fld id="{188577C2-5ADF-400F-B0DD-34703D19EF4E}" type="slidenum">
              <a:rPr lang="en-US" smtClean="0"/>
              <a:t>12</a:t>
            </a:fld>
            <a:endParaRPr lang="en-US"/>
          </a:p>
        </p:txBody>
      </p:sp>
    </p:spTree>
    <p:extLst>
      <p:ext uri="{BB962C8B-B14F-4D97-AF65-F5344CB8AC3E}">
        <p14:creationId xmlns:p14="http://schemas.microsoft.com/office/powerpoint/2010/main" val="360445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on the right, numbers greater than 2</a:t>
            </a:r>
            <a:r>
              <a:rPr lang="en-US" b="1" baseline="46000" dirty="0">
                <a:sym typeface="Symbol" pitchFamily="18" charset="2"/>
              </a:rPr>
              <a:t>+127</a:t>
            </a:r>
            <a:r>
              <a:rPr lang="en-US" dirty="0"/>
              <a:t> can’t be represented in 32 bits because 127 is the largest exponent available.  That circumstance is called positive overflow.</a:t>
            </a:r>
          </a:p>
          <a:p>
            <a:r>
              <a:rPr lang="en-US" dirty="0"/>
              <a:t>Numbers can also be too small to represent; 2</a:t>
            </a:r>
            <a:r>
              <a:rPr lang="en-US" b="1" baseline="46000" dirty="0">
                <a:sym typeface="Symbol" pitchFamily="18" charset="2"/>
              </a:rPr>
              <a:t>126</a:t>
            </a:r>
            <a:r>
              <a:rPr lang="en-US" dirty="0"/>
              <a:t> is the is the smallest exponent available, so smaller numbers can’t be represented in 32 bits.  This is called positive </a:t>
            </a:r>
            <a:r>
              <a:rPr lang="en-US" b="1" dirty="0"/>
              <a:t>under</a:t>
            </a:r>
            <a:r>
              <a:rPr lang="en-US" dirty="0"/>
              <a:t>flow.</a:t>
            </a:r>
          </a:p>
          <a:p>
            <a:r>
              <a:rPr lang="en-US" dirty="0"/>
              <a:t>The number zero can be represented exactly.</a:t>
            </a:r>
          </a:p>
          <a:p>
            <a:r>
              <a:rPr lang="en-US" dirty="0"/>
              <a:t>Underflow  and overflow can occur with negative numbers, too.  A negative number too close to zero to be represented is called negative underflow.  A negative number too far from zero to be represented is negative overflow.</a:t>
            </a:r>
          </a:p>
        </p:txBody>
      </p:sp>
      <p:sp>
        <p:nvSpPr>
          <p:cNvPr id="4" name="Slide Number Placeholder 3"/>
          <p:cNvSpPr>
            <a:spLocks noGrp="1"/>
          </p:cNvSpPr>
          <p:nvPr>
            <p:ph type="sldNum" sz="quarter" idx="5"/>
          </p:nvPr>
        </p:nvSpPr>
        <p:spPr/>
        <p:txBody>
          <a:bodyPr/>
          <a:lstStyle/>
          <a:p>
            <a:fld id="{59F6E2FF-F2DC-4202-8A85-F7832DE4558A}" type="slidenum">
              <a:rPr lang="en-US" smtClean="0"/>
              <a:t>13</a:t>
            </a:fld>
            <a:endParaRPr lang="en-US"/>
          </a:p>
        </p:txBody>
      </p:sp>
    </p:spTree>
    <p:extLst>
      <p:ext uri="{BB962C8B-B14F-4D97-AF65-F5344CB8AC3E}">
        <p14:creationId xmlns:p14="http://schemas.microsoft.com/office/powerpoint/2010/main" val="3311254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F6E2FF-F2DC-4202-8A85-F7832DE4558A}" type="slidenum">
              <a:rPr lang="en-US" smtClean="0"/>
              <a:t>14</a:t>
            </a:fld>
            <a:endParaRPr lang="en-US"/>
          </a:p>
        </p:txBody>
      </p:sp>
    </p:spTree>
    <p:extLst>
      <p:ext uri="{BB962C8B-B14F-4D97-AF65-F5344CB8AC3E}">
        <p14:creationId xmlns:p14="http://schemas.microsoft.com/office/powerpoint/2010/main" val="1461878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15</a:t>
            </a:fld>
            <a:endParaRPr lang="en-US"/>
          </a:p>
        </p:txBody>
      </p:sp>
    </p:spTree>
    <p:extLst>
      <p:ext uri="{BB962C8B-B14F-4D97-AF65-F5344CB8AC3E}">
        <p14:creationId xmlns:p14="http://schemas.microsoft.com/office/powerpoint/2010/main" val="49695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16</a:t>
            </a:fld>
            <a:endParaRPr lang="en-US"/>
          </a:p>
        </p:txBody>
      </p:sp>
    </p:spTree>
    <p:extLst>
      <p:ext uri="{BB962C8B-B14F-4D97-AF65-F5344CB8AC3E}">
        <p14:creationId xmlns:p14="http://schemas.microsoft.com/office/powerpoint/2010/main" val="1999103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number continues to get smaller, it will eventually reach zero.</a:t>
            </a:r>
          </a:p>
          <a:p>
            <a:r>
              <a:rPr lang="en-US" dirty="0"/>
              <a:t>Production of subnormal numbers triggers an “inexact” warning according to IEEE 754-2008.</a:t>
            </a:r>
          </a:p>
        </p:txBody>
      </p:sp>
      <p:sp>
        <p:nvSpPr>
          <p:cNvPr id="4" name="Slide Number Placeholder 3"/>
          <p:cNvSpPr>
            <a:spLocks noGrp="1"/>
          </p:cNvSpPr>
          <p:nvPr>
            <p:ph type="sldNum" sz="quarter" idx="5"/>
          </p:nvPr>
        </p:nvSpPr>
        <p:spPr/>
        <p:txBody>
          <a:bodyPr/>
          <a:lstStyle/>
          <a:p>
            <a:fld id="{188577C2-5ADF-400F-B0DD-34703D19EF4E}" type="slidenum">
              <a:rPr lang="en-US" smtClean="0"/>
              <a:t>17</a:t>
            </a:fld>
            <a:endParaRPr lang="en-US"/>
          </a:p>
        </p:txBody>
      </p:sp>
    </p:spTree>
    <p:extLst>
      <p:ext uri="{BB962C8B-B14F-4D97-AF65-F5344CB8AC3E}">
        <p14:creationId xmlns:p14="http://schemas.microsoft.com/office/powerpoint/2010/main" val="3267377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IEEE standard specifies representations for negative and positive infinity.  Instead of signaling an overflow error, the result can be set to negative or positive infinity.</a:t>
            </a:r>
          </a:p>
          <a:p>
            <a:r>
              <a:rPr lang="en-US" dirty="0"/>
              <a:t>When values get very close to zero, they are allowed to become subnormal.  These numbers will eventually reach zero if they continue to decrease.</a:t>
            </a:r>
          </a:p>
        </p:txBody>
      </p:sp>
      <p:sp>
        <p:nvSpPr>
          <p:cNvPr id="4" name="Slide Number Placeholder 3"/>
          <p:cNvSpPr>
            <a:spLocks noGrp="1"/>
          </p:cNvSpPr>
          <p:nvPr>
            <p:ph type="sldNum" sz="quarter" idx="5"/>
          </p:nvPr>
        </p:nvSpPr>
        <p:spPr/>
        <p:txBody>
          <a:bodyPr/>
          <a:lstStyle/>
          <a:p>
            <a:fld id="{59F6E2FF-F2DC-4202-8A85-F7832DE4558A}" type="slidenum">
              <a:rPr lang="en-US" smtClean="0"/>
              <a:t>18</a:t>
            </a:fld>
            <a:endParaRPr lang="en-US"/>
          </a:p>
        </p:txBody>
      </p:sp>
    </p:spTree>
    <p:extLst>
      <p:ext uri="{BB962C8B-B14F-4D97-AF65-F5344CB8AC3E}">
        <p14:creationId xmlns:p14="http://schemas.microsoft.com/office/powerpoint/2010/main" val="934529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mentioned earlier that there are floating-point formats other than the 32-bit format.  The most common other format is the double-precision or 64-bit floating point number.  There’s a sign bit, then eleven bits of exponent, which provides a range from -1,022 to +1023.  The significand is 52 bits, plus one implicit bit.  That gives us about 15.9 decimal digits of precision and a range from </a:t>
            </a:r>
            <a:r>
              <a:rPr lang="en-US" sz="1200" dirty="0">
                <a:sym typeface="Symbol" pitchFamily="18" charset="2"/>
              </a:rPr>
              <a:t>±10</a:t>
            </a:r>
            <a:r>
              <a:rPr lang="en-US" sz="1200" b="1" baseline="46000" dirty="0">
                <a:sym typeface="Symbol" pitchFamily="18" charset="2"/>
              </a:rPr>
              <a:t></a:t>
            </a:r>
            <a:r>
              <a:rPr lang="en-US" sz="1200" baseline="46000" dirty="0">
                <a:sym typeface="Symbol" pitchFamily="18" charset="2"/>
              </a:rPr>
              <a:t>308</a:t>
            </a:r>
            <a:r>
              <a:rPr lang="en-US" sz="1200" dirty="0"/>
              <a:t> to </a:t>
            </a:r>
            <a:r>
              <a:rPr lang="en-US" sz="1200" dirty="0">
                <a:sym typeface="Symbol" pitchFamily="18" charset="2"/>
              </a:rPr>
              <a:t>±10</a:t>
            </a:r>
            <a:r>
              <a:rPr lang="en-US" sz="1200" b="1" baseline="46000" dirty="0">
                <a:sym typeface="Symbol" pitchFamily="18" charset="2"/>
              </a:rPr>
              <a:t>+</a:t>
            </a:r>
            <a:r>
              <a:rPr lang="en-US" sz="1200" baseline="46000" dirty="0">
                <a:sym typeface="Symbol" pitchFamily="18" charset="2"/>
              </a:rPr>
              <a:t>308</a:t>
            </a:r>
            <a:r>
              <a:rPr lang="en-US" sz="1200" dirty="0"/>
              <a:t> </a:t>
            </a:r>
            <a:endParaRPr lang="en-US" dirty="0"/>
          </a:p>
          <a:p>
            <a:endParaRPr lang="en-US" dirty="0"/>
          </a:p>
          <a:p>
            <a:r>
              <a:rPr lang="en-US"/>
              <a:t>There are also 128-bit quadruple precision numbers and 256-bit octuple precision numbers in the IEEE 754 standard.</a:t>
            </a:r>
            <a:endParaRPr lang="en-US" dirty="0"/>
          </a:p>
        </p:txBody>
      </p:sp>
      <p:sp>
        <p:nvSpPr>
          <p:cNvPr id="4" name="Slide Number Placeholder 3"/>
          <p:cNvSpPr>
            <a:spLocks noGrp="1"/>
          </p:cNvSpPr>
          <p:nvPr>
            <p:ph type="sldNum" sz="quarter" idx="5"/>
          </p:nvPr>
        </p:nvSpPr>
        <p:spPr/>
        <p:txBody>
          <a:bodyPr/>
          <a:lstStyle/>
          <a:p>
            <a:fld id="{59F6E2FF-F2DC-4202-8A85-F7832DE4558A}" type="slidenum">
              <a:rPr lang="en-US" smtClean="0"/>
              <a:t>19</a:t>
            </a:fld>
            <a:endParaRPr lang="en-US"/>
          </a:p>
        </p:txBody>
      </p:sp>
    </p:spTree>
    <p:extLst>
      <p:ext uri="{BB962C8B-B14F-4D97-AF65-F5344CB8AC3E}">
        <p14:creationId xmlns:p14="http://schemas.microsoft.com/office/powerpoint/2010/main" val="29947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within the limits of finite precision arithmetic, we can be arbitrarily precise.  If.3 isn’t close enough, we can use .33, or .3333, or even a decimal point followed by 12 threes, but only within the limits of finite precision arithmetic.  If we don’t have room to store 12 threes, we can’t be that precise.</a:t>
            </a:r>
          </a:p>
          <a:p>
            <a:endParaRPr lang="en-US" dirty="0"/>
          </a:p>
        </p:txBody>
      </p:sp>
      <p:sp>
        <p:nvSpPr>
          <p:cNvPr id="4" name="Slide Number Placeholder 3"/>
          <p:cNvSpPr>
            <a:spLocks noGrp="1"/>
          </p:cNvSpPr>
          <p:nvPr>
            <p:ph type="sldNum" sz="quarter" idx="5"/>
          </p:nvPr>
        </p:nvSpPr>
        <p:spPr/>
        <p:txBody>
          <a:bodyPr/>
          <a:lstStyle/>
          <a:p>
            <a:fld id="{59F6E2FF-F2DC-4202-8A85-F7832DE4558A}" type="slidenum">
              <a:rPr lang="en-US" smtClean="0"/>
              <a:t>2</a:t>
            </a:fld>
            <a:endParaRPr lang="en-US"/>
          </a:p>
        </p:txBody>
      </p:sp>
    </p:spTree>
    <p:extLst>
      <p:ext uri="{BB962C8B-B14F-4D97-AF65-F5344CB8AC3E}">
        <p14:creationId xmlns:p14="http://schemas.microsoft.com/office/powerpoint/2010/main" val="18155903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endParaRPr lang="en-US" dirty="0"/>
          </a:p>
          <a:p>
            <a:r>
              <a:rPr lang="en-US" dirty="0"/>
              <a:t>How are numbers rounded in floating hardware when we have only 32 or 64 bits?  The hardware computes using a larger number of bits, for example 80 bits, then rounds to 32 or 64 bits for storage in memory.</a:t>
            </a:r>
          </a:p>
        </p:txBody>
      </p:sp>
      <p:sp>
        <p:nvSpPr>
          <p:cNvPr id="4" name="Slide Number Placeholder 3"/>
          <p:cNvSpPr>
            <a:spLocks noGrp="1"/>
          </p:cNvSpPr>
          <p:nvPr>
            <p:ph type="sldNum" sz="quarter" idx="10"/>
          </p:nvPr>
        </p:nvSpPr>
        <p:spPr/>
        <p:txBody>
          <a:bodyPr/>
          <a:lstStyle/>
          <a:p>
            <a:pPr>
              <a:defRPr/>
            </a:pPr>
            <a:fld id="{216FECA3-42CF-402C-8265-FAF542E8346B}" type="slidenum">
              <a:rPr lang="en-US" smtClean="0"/>
              <a:pPr>
                <a:defRPr/>
              </a:pPr>
              <a:t>20</a:t>
            </a:fld>
            <a:endParaRPr lang="en-US"/>
          </a:p>
        </p:txBody>
      </p:sp>
    </p:spTree>
    <p:extLst>
      <p:ext uri="{BB962C8B-B14F-4D97-AF65-F5344CB8AC3E}">
        <p14:creationId xmlns:p14="http://schemas.microsoft.com/office/powerpoint/2010/main" val="2736363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exception of certain integers, for example the integers in +/- 2</a:t>
            </a:r>
            <a:r>
              <a:rPr lang="en-US" baseline="30000" dirty="0"/>
              <a:t>24</a:t>
            </a:r>
            <a:r>
              <a:rPr lang="en-US" dirty="0"/>
              <a:t> for 32-bit numbers.</a:t>
            </a:r>
          </a:p>
        </p:txBody>
      </p:sp>
      <p:sp>
        <p:nvSpPr>
          <p:cNvPr id="4" name="Slide Number Placeholder 3"/>
          <p:cNvSpPr>
            <a:spLocks noGrp="1"/>
          </p:cNvSpPr>
          <p:nvPr>
            <p:ph type="sldNum" sz="quarter" idx="5"/>
          </p:nvPr>
        </p:nvSpPr>
        <p:spPr/>
        <p:txBody>
          <a:bodyPr/>
          <a:lstStyle/>
          <a:p>
            <a:fld id="{59F6E2FF-F2DC-4202-8A85-F7832DE4558A}" type="slidenum">
              <a:rPr lang="en-US" smtClean="0"/>
              <a:t>21</a:t>
            </a:fld>
            <a:endParaRPr lang="en-US"/>
          </a:p>
        </p:txBody>
      </p:sp>
    </p:spTree>
    <p:extLst>
      <p:ext uri="{BB962C8B-B14F-4D97-AF65-F5344CB8AC3E}">
        <p14:creationId xmlns:p14="http://schemas.microsoft.com/office/powerpoint/2010/main" val="2922978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22</a:t>
            </a:fld>
            <a:endParaRPr lang="en-US"/>
          </a:p>
        </p:txBody>
      </p:sp>
    </p:spTree>
    <p:extLst>
      <p:ext uri="{BB962C8B-B14F-4D97-AF65-F5344CB8AC3E}">
        <p14:creationId xmlns:p14="http://schemas.microsoft.com/office/powerpoint/2010/main" val="33334980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Sterbenz</a:t>
            </a:r>
            <a:r>
              <a:rPr lang="en-US" dirty="0"/>
              <a:t> lemma says subtraction of very close numbers in floating-point with denormalization is exact if the two exponents are “close” and </a:t>
            </a:r>
            <a:r>
              <a:rPr lang="en-US" dirty="0" err="1"/>
              <a:t>subnormalization</a:t>
            </a:r>
            <a:r>
              <a:rPr lang="en-US" dirty="0"/>
              <a:t> is allowed.</a:t>
            </a:r>
          </a:p>
          <a:p>
            <a:endParaRPr lang="en-US" dirty="0"/>
          </a:p>
          <a:p>
            <a:r>
              <a:rPr lang="en-US" dirty="0"/>
              <a:t>In other words, the </a:t>
            </a:r>
            <a:r>
              <a:rPr lang="en-US" dirty="0" err="1"/>
              <a:t>Sterbenz</a:t>
            </a:r>
            <a:r>
              <a:rPr lang="en-US" dirty="0"/>
              <a:t> lemma shows that subtracting nearby floating-point numbers is exact, but if the numbers you have are approximations then even their exact difference may be far off from the difference of numbers you wanted to subtract. </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Given </a:t>
            </a:r>
            <a:r>
              <a:rPr lang="en-US" i="1" dirty="0">
                <a:effectLst/>
                <a:latin typeface="MathJax_Math"/>
              </a:rPr>
              <a:t>y</a:t>
            </a:r>
            <a:r>
              <a:rPr lang="en-US" dirty="0">
                <a:effectLst/>
                <a:latin typeface="MathJax_Main"/>
              </a:rPr>
              <a:t>/2≤</a:t>
            </a:r>
            <a:r>
              <a:rPr lang="en-US" i="1" dirty="0">
                <a:effectLst/>
                <a:latin typeface="MathJax_Math"/>
              </a:rPr>
              <a:t>x</a:t>
            </a:r>
            <a:r>
              <a:rPr lang="en-US" dirty="0">
                <a:effectLst/>
                <a:latin typeface="MathJax_Main"/>
              </a:rPr>
              <a:t>≤2</a:t>
            </a:r>
            <a:r>
              <a:rPr lang="en-US" i="1" dirty="0">
                <a:effectLst/>
                <a:latin typeface="MathJax_Math"/>
              </a:rPr>
              <a:t>y  then </a:t>
            </a:r>
            <a:r>
              <a:rPr lang="en-US" i="1" dirty="0" err="1">
                <a:effectLst/>
                <a:latin typeface="MathJax_Math"/>
              </a:rPr>
              <a:t>fl</a:t>
            </a:r>
            <a:r>
              <a:rPr lang="en-US" dirty="0">
                <a:effectLst/>
                <a:latin typeface="MathJax_Main"/>
              </a:rPr>
              <a:t>(</a:t>
            </a:r>
            <a:r>
              <a:rPr lang="en-US" i="1" dirty="0">
                <a:effectLst/>
                <a:latin typeface="MathJax_Math"/>
              </a:rPr>
              <a:t>x</a:t>
            </a:r>
            <a:r>
              <a:rPr lang="en-US" dirty="0">
                <a:effectLst/>
                <a:latin typeface="MathJax_Main"/>
              </a:rPr>
              <a:t>−</a:t>
            </a:r>
            <a:r>
              <a:rPr lang="en-US" i="1" dirty="0">
                <a:effectLst/>
                <a:latin typeface="MathJax_Math"/>
              </a:rPr>
              <a:t>y</a:t>
            </a:r>
            <a:r>
              <a:rPr lang="en-US" dirty="0">
                <a:effectLst/>
                <a:latin typeface="MathJax_Main"/>
              </a:rPr>
              <a:t>)=</a:t>
            </a:r>
            <a:r>
              <a:rPr lang="en-US" i="1" dirty="0">
                <a:effectLst/>
                <a:latin typeface="MathJax_Math"/>
              </a:rPr>
              <a:t>x</a:t>
            </a:r>
            <a:r>
              <a:rPr lang="en-US" dirty="0">
                <a:effectLst/>
                <a:latin typeface="MathJax_Main"/>
              </a:rPr>
              <a:t>−</a:t>
            </a:r>
            <a:r>
              <a:rPr lang="en-US" i="1" dirty="0">
                <a:effectLst/>
                <a:latin typeface="MathJax_Math"/>
              </a:rPr>
              <a:t>y</a:t>
            </a:r>
            <a:r>
              <a:rPr lang="en-US" dirty="0"/>
              <a:t>, unless </a:t>
            </a:r>
            <a:r>
              <a:rPr lang="en-US" i="1" dirty="0">
                <a:effectLst/>
                <a:latin typeface="MathJax_Math"/>
              </a:rPr>
              <a:t>x</a:t>
            </a:r>
            <a:r>
              <a:rPr lang="en-US" dirty="0">
                <a:effectLst/>
                <a:latin typeface="MathJax_Main"/>
              </a:rPr>
              <a:t>−</a:t>
            </a:r>
            <a:r>
              <a:rPr lang="en-US" i="1" dirty="0">
                <a:effectLst/>
                <a:latin typeface="MathJax_Math"/>
              </a:rPr>
              <a:t>y</a:t>
            </a:r>
            <a:r>
              <a:rPr lang="en-US" dirty="0"/>
              <a:t> underflows, provided subnormal numbers are allowed,</a:t>
            </a:r>
          </a:p>
          <a:p>
            <a:endParaRPr lang="en-US" dirty="0"/>
          </a:p>
        </p:txBody>
      </p:sp>
      <p:sp>
        <p:nvSpPr>
          <p:cNvPr id="4" name="Slide Number Placeholder 3"/>
          <p:cNvSpPr>
            <a:spLocks noGrp="1"/>
          </p:cNvSpPr>
          <p:nvPr>
            <p:ph type="sldNum" sz="quarter" idx="5"/>
          </p:nvPr>
        </p:nvSpPr>
        <p:spPr/>
        <p:txBody>
          <a:bodyPr/>
          <a:lstStyle/>
          <a:p>
            <a:fld id="{188577C2-5ADF-400F-B0DD-34703D19EF4E}" type="slidenum">
              <a:rPr lang="en-US" smtClean="0"/>
              <a:t>23</a:t>
            </a:fld>
            <a:endParaRPr lang="en-US"/>
          </a:p>
        </p:txBody>
      </p:sp>
    </p:spTree>
    <p:extLst>
      <p:ext uri="{BB962C8B-B14F-4D97-AF65-F5344CB8AC3E}">
        <p14:creationId xmlns:p14="http://schemas.microsoft.com/office/powerpoint/2010/main" val="2415475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24</a:t>
            </a:fld>
            <a:endParaRPr lang="en-US"/>
          </a:p>
        </p:txBody>
      </p:sp>
    </p:spTree>
    <p:extLst>
      <p:ext uri="{BB962C8B-B14F-4D97-AF65-F5344CB8AC3E}">
        <p14:creationId xmlns:p14="http://schemas.microsoft.com/office/powerpoint/2010/main" val="314839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25</a:t>
            </a:fld>
            <a:endParaRPr lang="en-US"/>
          </a:p>
        </p:txBody>
      </p:sp>
    </p:spTree>
    <p:extLst>
      <p:ext uri="{BB962C8B-B14F-4D97-AF65-F5344CB8AC3E}">
        <p14:creationId xmlns:p14="http://schemas.microsoft.com/office/powerpoint/2010/main" val="5030307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“Epsilon” is a mathematician’s expression of a very small value.  Hungarian mathematician Paul </a:t>
            </a:r>
            <a:r>
              <a:rPr lang="en-US" dirty="0" err="1"/>
              <a:t>Erdos</a:t>
            </a:r>
            <a:r>
              <a:rPr lang="en-US" dirty="0"/>
              <a:t> (AIR dush) referred to his children as epsilons… little things.</a:t>
            </a:r>
          </a:p>
          <a:p>
            <a:r>
              <a:rPr lang="en-US" dirty="0"/>
              <a:t>In the example, </a:t>
            </a:r>
            <a:r>
              <a:rPr lang="en-US" b="1" dirty="0"/>
              <a:t>epsilon</a:t>
            </a:r>
            <a:r>
              <a:rPr lang="en-US" dirty="0"/>
              <a:t> represents a value that signifies that the two variables are “close enough” to each other to be considered equal.</a:t>
            </a:r>
          </a:p>
          <a:p>
            <a:endParaRPr lang="en-US" dirty="0"/>
          </a:p>
          <a:p>
            <a:r>
              <a:rPr lang="en-US" dirty="0"/>
              <a:t>Example: in money, two values could be considered equal if they’re less than ½ cent of each other, so epsilon would be 0.005.</a:t>
            </a:r>
          </a:p>
          <a:p>
            <a:r>
              <a:rPr lang="en-US" dirty="0"/>
              <a:t>Example: a cabinetmaker works to tolerances of 1/32”. Two values are “close enough to be considered  equal” if they’re less than 1/64” or 0.015635.</a:t>
            </a:r>
          </a:p>
        </p:txBody>
      </p:sp>
      <p:sp>
        <p:nvSpPr>
          <p:cNvPr id="4" name="Slide Number Placeholder 3"/>
          <p:cNvSpPr>
            <a:spLocks noGrp="1"/>
          </p:cNvSpPr>
          <p:nvPr>
            <p:ph type="sldNum" sz="quarter" idx="5"/>
          </p:nvPr>
        </p:nvSpPr>
        <p:spPr/>
        <p:txBody>
          <a:bodyPr/>
          <a:lstStyle/>
          <a:p>
            <a:fld id="{188577C2-5ADF-400F-B0DD-34703D19EF4E}" type="slidenum">
              <a:rPr lang="en-US" smtClean="0"/>
              <a:t>26</a:t>
            </a:fld>
            <a:endParaRPr lang="en-US"/>
          </a:p>
        </p:txBody>
      </p:sp>
    </p:spTree>
    <p:extLst>
      <p:ext uri="{BB962C8B-B14F-4D97-AF65-F5344CB8AC3E}">
        <p14:creationId xmlns:p14="http://schemas.microsoft.com/office/powerpoint/2010/main" val="21795605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27</a:t>
            </a:fld>
            <a:endParaRPr lang="en-US"/>
          </a:p>
        </p:txBody>
      </p:sp>
    </p:spTree>
    <p:extLst>
      <p:ext uri="{BB962C8B-B14F-4D97-AF65-F5344CB8AC3E}">
        <p14:creationId xmlns:p14="http://schemas.microsoft.com/office/powerpoint/2010/main" val="2115593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consider a result of </a:t>
            </a:r>
            <a:r>
              <a:rPr lang="en-US" dirty="0" err="1"/>
              <a:t>NaN</a:t>
            </a:r>
            <a:r>
              <a:rPr lang="en-US" dirty="0"/>
              <a:t> to be an error.  Properly dealing with </a:t>
            </a:r>
            <a:r>
              <a:rPr lang="en-US" dirty="0" err="1"/>
              <a:t>NaNs</a:t>
            </a:r>
            <a:r>
              <a:rPr lang="en-US" dirty="0"/>
              <a:t> is beyond the scope of this course.</a:t>
            </a:r>
          </a:p>
        </p:txBody>
      </p:sp>
      <p:sp>
        <p:nvSpPr>
          <p:cNvPr id="4" name="Slide Number Placeholder 3"/>
          <p:cNvSpPr>
            <a:spLocks noGrp="1"/>
          </p:cNvSpPr>
          <p:nvPr>
            <p:ph type="sldNum" sz="quarter" idx="5"/>
          </p:nvPr>
        </p:nvSpPr>
        <p:spPr/>
        <p:txBody>
          <a:bodyPr/>
          <a:lstStyle/>
          <a:p>
            <a:fld id="{188577C2-5ADF-400F-B0DD-34703D19EF4E}" type="slidenum">
              <a:rPr lang="en-US" smtClean="0"/>
              <a:t>28</a:t>
            </a:fld>
            <a:endParaRPr lang="en-US"/>
          </a:p>
        </p:txBody>
      </p:sp>
    </p:spTree>
    <p:extLst>
      <p:ext uri="{BB962C8B-B14F-4D97-AF65-F5344CB8AC3E}">
        <p14:creationId xmlns:p14="http://schemas.microsoft.com/office/powerpoint/2010/main" val="8227322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29</a:t>
            </a:fld>
            <a:endParaRPr lang="en-US"/>
          </a:p>
        </p:txBody>
      </p:sp>
    </p:spTree>
    <p:extLst>
      <p:ext uri="{BB962C8B-B14F-4D97-AF65-F5344CB8AC3E}">
        <p14:creationId xmlns:p14="http://schemas.microsoft.com/office/powerpoint/2010/main" val="1044862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3</a:t>
            </a:fld>
            <a:endParaRPr lang="en-US"/>
          </a:p>
        </p:txBody>
      </p:sp>
    </p:spTree>
    <p:extLst>
      <p:ext uri="{BB962C8B-B14F-4D97-AF65-F5344CB8AC3E}">
        <p14:creationId xmlns:p14="http://schemas.microsoft.com/office/powerpoint/2010/main" val="723204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find many examples where programming errors caused disasters, and many of those were misuse of floating-point numbers.</a:t>
            </a:r>
          </a:p>
          <a:p>
            <a:endParaRPr lang="en-US" dirty="0"/>
          </a:p>
          <a:p>
            <a:r>
              <a:rPr lang="en-US" dirty="0"/>
              <a:t>https://www-users.cse.umn.edu/~arnold/disasters/patriot.html</a:t>
            </a:r>
          </a:p>
        </p:txBody>
      </p:sp>
      <p:sp>
        <p:nvSpPr>
          <p:cNvPr id="4" name="Slide Number Placeholder 3"/>
          <p:cNvSpPr>
            <a:spLocks noGrp="1"/>
          </p:cNvSpPr>
          <p:nvPr>
            <p:ph type="sldNum" sz="quarter" idx="5"/>
          </p:nvPr>
        </p:nvSpPr>
        <p:spPr/>
        <p:txBody>
          <a:bodyPr/>
          <a:lstStyle/>
          <a:p>
            <a:fld id="{188577C2-5ADF-400F-B0DD-34703D19EF4E}" type="slidenum">
              <a:rPr lang="en-US" smtClean="0"/>
              <a:t>30</a:t>
            </a:fld>
            <a:endParaRPr lang="en-US"/>
          </a:p>
        </p:txBody>
      </p:sp>
    </p:spTree>
    <p:extLst>
      <p:ext uri="{BB962C8B-B14F-4D97-AF65-F5344CB8AC3E}">
        <p14:creationId xmlns:p14="http://schemas.microsoft.com/office/powerpoint/2010/main" val="27169439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1980s, the </a:t>
            </a:r>
            <a:r>
              <a:rPr lang="en-US" dirty="0" err="1"/>
              <a:t>Therac</a:t>
            </a:r>
            <a:r>
              <a:rPr lang="en-US" dirty="0"/>
              <a:t> 25, a radiation therapy machine killed several patients and permanently injured others.  The cause? Incorrect conversion of floating-point </a:t>
            </a:r>
            <a:r>
              <a:rPr lang="en-US"/>
              <a:t>to integer.</a:t>
            </a:r>
          </a:p>
        </p:txBody>
      </p:sp>
      <p:sp>
        <p:nvSpPr>
          <p:cNvPr id="4" name="Slide Number Placeholder 3"/>
          <p:cNvSpPr>
            <a:spLocks noGrp="1"/>
          </p:cNvSpPr>
          <p:nvPr>
            <p:ph type="sldNum" sz="quarter" idx="5"/>
          </p:nvPr>
        </p:nvSpPr>
        <p:spPr/>
        <p:txBody>
          <a:bodyPr/>
          <a:lstStyle/>
          <a:p>
            <a:fld id="{59F6E2FF-F2DC-4202-8A85-F7832DE4558A}" type="slidenum">
              <a:rPr lang="en-US" smtClean="0"/>
              <a:t>32</a:t>
            </a:fld>
            <a:endParaRPr lang="en-US"/>
          </a:p>
        </p:txBody>
      </p:sp>
    </p:spTree>
    <p:extLst>
      <p:ext uri="{BB962C8B-B14F-4D97-AF65-F5344CB8AC3E}">
        <p14:creationId xmlns:p14="http://schemas.microsoft.com/office/powerpoint/2010/main" val="5142015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F6E2FF-F2DC-4202-8A85-F7832DE4558A}" type="slidenum">
              <a:rPr lang="en-US" smtClean="0"/>
              <a:t>33</a:t>
            </a:fld>
            <a:endParaRPr lang="en-US"/>
          </a:p>
        </p:txBody>
      </p:sp>
    </p:spTree>
    <p:extLst>
      <p:ext uri="{BB962C8B-B14F-4D97-AF65-F5344CB8AC3E}">
        <p14:creationId xmlns:p14="http://schemas.microsoft.com/office/powerpoint/2010/main" val="193493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4</a:t>
            </a:fld>
            <a:endParaRPr lang="en-US"/>
          </a:p>
        </p:txBody>
      </p:sp>
    </p:spTree>
    <p:extLst>
      <p:ext uri="{BB962C8B-B14F-4D97-AF65-F5344CB8AC3E}">
        <p14:creationId xmlns:p14="http://schemas.microsoft.com/office/powerpoint/2010/main" val="2873016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F6E2FF-F2DC-4202-8A85-F7832DE4558A}" type="slidenum">
              <a:rPr lang="en-US" smtClean="0"/>
              <a:t>5</a:t>
            </a:fld>
            <a:endParaRPr lang="en-US"/>
          </a:p>
        </p:txBody>
      </p:sp>
    </p:spTree>
    <p:extLst>
      <p:ext uri="{BB962C8B-B14F-4D97-AF65-F5344CB8AC3E}">
        <p14:creationId xmlns:p14="http://schemas.microsoft.com/office/powerpoint/2010/main" val="3776785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adjust the decimal point to make the significand be a fraction. 3 x 10</a:t>
            </a:r>
            <a:r>
              <a:rPr lang="en-US" baseline="30000" dirty="0"/>
              <a:t>8  </a:t>
            </a:r>
            <a:r>
              <a:rPr lang="en-US" baseline="0" dirty="0"/>
              <a:t>is equal to</a:t>
            </a:r>
            <a:r>
              <a:rPr lang="en-US" dirty="0"/>
              <a:t> 0.3 x 10</a:t>
            </a:r>
            <a:r>
              <a:rPr lang="en-US" baseline="30000" dirty="0"/>
              <a:t>9</a:t>
            </a:r>
            <a:r>
              <a:rPr lang="en-US" dirty="0"/>
              <a:t> .  Shifting the fractional part one place to the right increases the exponent by one.</a:t>
            </a:r>
          </a:p>
          <a:p>
            <a:endParaRPr lang="en-US" dirty="0"/>
          </a:p>
          <a:p>
            <a:r>
              <a:rPr lang="en-US" dirty="0"/>
              <a:t>The number of digits in the fraction part determines the precision of the number.  If one digit of precision isn’t enough, we can use more digits in the fractional part.  That’s if we’re writing using scientific notation.  Floating point numbers use the same principles, but the precision is limited by the storage size of the floating-point number.</a:t>
            </a:r>
          </a:p>
          <a:p>
            <a:endParaRPr lang="en-US" dirty="0"/>
          </a:p>
          <a:p>
            <a:r>
              <a:rPr lang="en-US" dirty="0"/>
              <a:t>The general form of a number in scientific notation is that the number, N, is equal to S times ten to the X power.</a:t>
            </a:r>
          </a:p>
          <a:p>
            <a:endParaRPr lang="en-US" dirty="0"/>
          </a:p>
          <a:p>
            <a:r>
              <a:rPr lang="en-US" dirty="0"/>
              <a:t>S is the </a:t>
            </a:r>
            <a:r>
              <a:rPr lang="en-US" b="1" dirty="0"/>
              <a:t>significand</a:t>
            </a:r>
            <a:r>
              <a:rPr lang="en-US" dirty="0"/>
              <a:t>, the fractional part of the  number.</a:t>
            </a:r>
          </a:p>
          <a:p>
            <a:r>
              <a:rPr lang="en-US" dirty="0"/>
              <a:t>In scientific notation, the radix, or base is ten.  The significand is a decimal number, and the multiplier is a power of ten.</a:t>
            </a:r>
          </a:p>
          <a:p>
            <a:r>
              <a:rPr lang="en-US" dirty="0"/>
              <a:t>X is the exponent, the power to which the base is raised for form a multiplier for the significand..  Some books use e for this, but e is the base of the natural logarithm, which is confusing.</a:t>
            </a:r>
          </a:p>
        </p:txBody>
      </p:sp>
      <p:sp>
        <p:nvSpPr>
          <p:cNvPr id="4" name="Slide Number Placeholder 3"/>
          <p:cNvSpPr>
            <a:spLocks noGrp="1"/>
          </p:cNvSpPr>
          <p:nvPr>
            <p:ph type="sldNum" sz="quarter" idx="5"/>
          </p:nvPr>
        </p:nvSpPr>
        <p:spPr/>
        <p:txBody>
          <a:bodyPr/>
          <a:lstStyle/>
          <a:p>
            <a:fld id="{188577C2-5ADF-400F-B0DD-34703D19EF4E}" type="slidenum">
              <a:rPr lang="en-US" smtClean="0"/>
              <a:t>6</a:t>
            </a:fld>
            <a:endParaRPr lang="en-US"/>
          </a:p>
        </p:txBody>
      </p:sp>
    </p:spTree>
    <p:extLst>
      <p:ext uri="{BB962C8B-B14F-4D97-AF65-F5344CB8AC3E}">
        <p14:creationId xmlns:p14="http://schemas.microsoft.com/office/powerpoint/2010/main" val="1210833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Floating-point numbers use the same idea as scientific notation, that is, we separate precision from magnitude and </a:t>
            </a:r>
            <a:r>
              <a:rPr lang="en-US"/>
              <a:t>use two </a:t>
            </a:r>
            <a:r>
              <a:rPr lang="en-US" dirty="0"/>
              <a:t>relatively small numbers in a way that lets us represent very big and very small values.  The difference is that S, the significand, is a binary fraction, and the base is two, so the exponent represents a power of two, so a floating-point number N is equal to the binary fraction significand, S, times two to the power of the exponent.</a:t>
            </a:r>
          </a:p>
          <a:p>
            <a:endParaRPr lang="en-US" dirty="0"/>
          </a:p>
          <a:p>
            <a:r>
              <a:rPr lang="en-US" dirty="0"/>
              <a:t>The number of bits in S, the fractional part, determines the maximum precision of the number.  It’s called the significand to remind you of that.</a:t>
            </a:r>
          </a:p>
          <a:p>
            <a:endParaRPr lang="en-US" dirty="0"/>
          </a:p>
          <a:p>
            <a:r>
              <a:rPr lang="en-US" dirty="0"/>
              <a:t>The number of bits in X, the exponent, determines the maximum and minimum magnitude of the multiplier, and so limits the range that can be represented.</a:t>
            </a:r>
          </a:p>
        </p:txBody>
      </p:sp>
      <p:sp>
        <p:nvSpPr>
          <p:cNvPr id="4" name="Slide Number Placeholder 3"/>
          <p:cNvSpPr>
            <a:spLocks noGrp="1"/>
          </p:cNvSpPr>
          <p:nvPr>
            <p:ph type="sldNum" sz="quarter" idx="5"/>
          </p:nvPr>
        </p:nvSpPr>
        <p:spPr/>
        <p:txBody>
          <a:bodyPr/>
          <a:lstStyle/>
          <a:p>
            <a:fld id="{188577C2-5ADF-400F-B0DD-34703D19EF4E}" type="slidenum">
              <a:rPr lang="en-US" smtClean="0"/>
              <a:t>7</a:t>
            </a:fld>
            <a:endParaRPr lang="en-US"/>
          </a:p>
        </p:txBody>
      </p:sp>
    </p:spTree>
    <p:extLst>
      <p:ext uri="{BB962C8B-B14F-4D97-AF65-F5344CB8AC3E}">
        <p14:creationId xmlns:p14="http://schemas.microsoft.com/office/powerpoint/2010/main" val="164832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33DA500E-56B8-4C3F-84A7-146591C6941B}" type="slidenum">
              <a:rPr lang="en-US"/>
              <a:pPr/>
              <a:t>8</a:t>
            </a:fld>
            <a:endParaRPr lang="en-US"/>
          </a:p>
        </p:txBody>
      </p:sp>
      <p:sp>
        <p:nvSpPr>
          <p:cNvPr id="66563" name="Rectangle 2"/>
          <p:cNvSpPr>
            <a:spLocks noGrp="1" noRot="1" noChangeAspect="1" noChangeArrowheads="1" noTextEdit="1"/>
          </p:cNvSpPr>
          <p:nvPr>
            <p:ph type="sldImg"/>
          </p:nvPr>
        </p:nvSpPr>
        <p:spPr>
          <a:xfrm>
            <a:off x="1257300" y="720725"/>
            <a:ext cx="4800600" cy="3600450"/>
          </a:xfrm>
          <a:ln/>
        </p:spPr>
      </p:sp>
      <p:sp>
        <p:nvSpPr>
          <p:cNvPr id="66564" name="Rectangle 3"/>
          <p:cNvSpPr>
            <a:spLocks noGrp="1" noChangeArrowheads="1"/>
          </p:cNvSpPr>
          <p:nvPr>
            <p:ph type="body" idx="1"/>
          </p:nvPr>
        </p:nvSpPr>
        <p:spPr>
          <a:noFill/>
          <a:ln/>
        </p:spPr>
        <p:txBody>
          <a:bodyPr/>
          <a:lstStyle/>
          <a:p>
            <a:r>
              <a:rPr lang="en-US" dirty="0"/>
              <a:t>This is the 32-bit format of the IEEE 754 binary floating-point standard format.  Many modern floating-point implementation use the 64-bit format and there are formats with more than 64 bits.</a:t>
            </a:r>
          </a:p>
          <a:p>
            <a:endParaRPr lang="en-US" dirty="0"/>
          </a:p>
          <a:p>
            <a:r>
              <a:rPr lang="en-US" dirty="0"/>
              <a:t>IEEE 754 numbers are signed-magnitude numbers with a sign bit that is zero for positive and one for negative.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exponent is  also signed.  Exponents in the 32-bit format have an effective range -126 to +127</a:t>
            </a:r>
          </a:p>
          <a:p>
            <a:endParaRPr lang="en-US" dirty="0"/>
          </a:p>
          <a:p>
            <a:r>
              <a:rPr lang="en-US" dirty="0"/>
              <a:t>The significand is 23 bits but there’s a trick to be explained soon that allows for 24 bits of precision.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Numbers are normalized to keep the maximum number of significant digits,</a:t>
            </a:r>
          </a:p>
        </p:txBody>
      </p:sp>
      <p:sp>
        <p:nvSpPr>
          <p:cNvPr id="4" name="Slide Number Placeholder 3"/>
          <p:cNvSpPr>
            <a:spLocks noGrp="1"/>
          </p:cNvSpPr>
          <p:nvPr>
            <p:ph type="sldNum" sz="quarter" idx="5"/>
          </p:nvPr>
        </p:nvSpPr>
        <p:spPr/>
        <p:txBody>
          <a:bodyPr/>
          <a:lstStyle/>
          <a:p>
            <a:fld id="{188577C2-5ADF-400F-B0DD-34703D19EF4E}" type="slidenum">
              <a:rPr lang="en-US" smtClean="0"/>
              <a:t>9</a:t>
            </a:fld>
            <a:endParaRPr lang="en-US"/>
          </a:p>
        </p:txBody>
      </p:sp>
    </p:spTree>
    <p:extLst>
      <p:ext uri="{BB962C8B-B14F-4D97-AF65-F5344CB8AC3E}">
        <p14:creationId xmlns:p14="http://schemas.microsoft.com/office/powerpoint/2010/main" val="1981658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F23C22-F295-4B0A-9F3D-737A079FE746}"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FA5EEC-C061-411C-93E8-A9F8DABB59AB}"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B4D4975-4ED5-42B7-B5DF-66851EF6D9F6}"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FF1713-3EDB-4F00-8FA8-1C4101745C29}"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6AF3B4-B3A5-4EBF-B28C-B05B1F48A960}"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437480-1D40-4815-833D-D08BE63F4282}"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8736A0-F84E-4BC4-8E9F-4B30A2E8ADF8}"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E6CEEDD-C580-4EE9-BE00-1D03546EB1A7}" type="datetime1">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AB1F456-DED9-4B56-B50C-CB97D6E3AF27}"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55E8B-5D85-4E28-9C41-C212DAAE69D0}" type="datetime1">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9D2396-0D05-4A8C-A753-34F1D7CEF756}"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752A96-39B5-4996-AF3D-94E0A22C58BF}"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29958AD1-20A1-4AEF-B70F-C886B4EEF83C}" type="datetime1">
              <a:rPr lang="en-US" smtClean="0"/>
              <a:t>7/1/24</a:t>
            </a:fld>
            <a:endParaRPr lang="en-US" dirty="0"/>
          </a:p>
        </p:txBody>
      </p:sp>
      <p:sp>
        <p:nvSpPr>
          <p:cNvPr id="6" name="Slide Number Placeholder 5"/>
          <p:cNvSpPr>
            <a:spLocks noGrp="1"/>
          </p:cNvSpPr>
          <p:nvPr>
            <p:ph type="sldNum" sz="quarter" idx="4"/>
          </p:nvPr>
        </p:nvSpPr>
        <p:spPr>
          <a:xfrm>
            <a:off x="6553199" y="6356349"/>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4"/>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04D235A7-57DA-407B-AB80-5E4DAF1C5567}" type="datetime1">
              <a:rPr lang="en-US" smtClean="0"/>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722" r:id="rId1"/>
    <p:sldLayoutId id="2147483721" r:id="rId2"/>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hyperlink" Target="http://floating-point-gui.de/"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Floating-Point Numbers</a:t>
            </a:r>
          </a:p>
        </p:txBody>
      </p:sp>
    </p:spTree>
    <p:extLst>
      <p:ext uri="{BB962C8B-B14F-4D97-AF65-F5344CB8AC3E}">
        <p14:creationId xmlns:p14="http://schemas.microsoft.com/office/powerpoint/2010/main" val="30955762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Normalized Numbers</a:t>
            </a:r>
          </a:p>
        </p:txBody>
      </p:sp>
      <p:sp>
        <p:nvSpPr>
          <p:cNvPr id="53251" name="Rectangle 3"/>
          <p:cNvSpPr>
            <a:spLocks noGrp="1" noChangeArrowheads="1"/>
          </p:cNvSpPr>
          <p:nvPr>
            <p:ph idx="1"/>
          </p:nvPr>
        </p:nvSpPr>
        <p:spPr/>
        <p:txBody>
          <a:bodyPr/>
          <a:lstStyle/>
          <a:p>
            <a:r>
              <a:rPr lang="en-US" dirty="0"/>
              <a:t>In binary fractions, if the leftmost bit of the significand is non-zero, it can only be a one!</a:t>
            </a:r>
          </a:p>
          <a:p>
            <a:r>
              <a:rPr lang="en-US" dirty="0"/>
              <a:t>Since we know this bit </a:t>
            </a:r>
            <a:r>
              <a:rPr lang="en-US" b="1" dirty="0"/>
              <a:t>must be a one</a:t>
            </a:r>
            <a:r>
              <a:rPr lang="en-US" dirty="0"/>
              <a:t>, we do not need to store it, and we get 24 bits of fraction for the price of 23.</a:t>
            </a:r>
          </a:p>
          <a:p>
            <a:r>
              <a:rPr lang="en-US" dirty="0"/>
              <a:t>What about </a:t>
            </a:r>
            <a:r>
              <a:rPr lang="en-US" sz="2900" dirty="0"/>
              <a:t>TANSTAAFL</a:t>
            </a:r>
            <a:r>
              <a:rPr lang="en-US" dirty="0"/>
              <a:t>?</a:t>
            </a:r>
          </a:p>
          <a:p>
            <a:r>
              <a:rPr lang="en-US" dirty="0"/>
              <a:t>This extra bit is called an “implicit” bit.</a:t>
            </a:r>
          </a:p>
        </p:txBody>
      </p:sp>
    </p:spTree>
    <p:custDataLst>
      <p:tags r:id="rId1"/>
    </p:custDataLst>
    <p:extLst>
      <p:ext uri="{BB962C8B-B14F-4D97-AF65-F5344CB8AC3E}">
        <p14:creationId xmlns:p14="http://schemas.microsoft.com/office/powerpoint/2010/main" val="12624168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fade">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2" end="2"/>
                                            </p:txEl>
                                          </p:spTgt>
                                        </p:tgtEl>
                                        <p:attrNameLst>
                                          <p:attrName>style.visibility</p:attrName>
                                        </p:attrNameLst>
                                      </p:cBhvr>
                                      <p:to>
                                        <p:strVal val="visible"/>
                                      </p:to>
                                    </p:set>
                                    <p:animEffect transition="in" filter="fade">
                                      <p:cBhvr>
                                        <p:cTn id="12" dur="500"/>
                                        <p:tgtEl>
                                          <p:spTgt spid="532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251">
                                            <p:txEl>
                                              <p:pRg st="3" end="3"/>
                                            </p:txEl>
                                          </p:spTgt>
                                        </p:tgtEl>
                                        <p:attrNameLst>
                                          <p:attrName>style.visibility</p:attrName>
                                        </p:attrNameLst>
                                      </p:cBhvr>
                                      <p:to>
                                        <p:strVal val="visible"/>
                                      </p:to>
                                    </p:set>
                                    <p:animEffect transition="in" filter="fade">
                                      <p:cBhvr>
                                        <p:cTn id="17" dur="500"/>
                                        <p:tgtEl>
                                          <p:spTgt spid="532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Terminology</a:t>
            </a:r>
          </a:p>
        </p:txBody>
      </p:sp>
      <p:sp>
        <p:nvSpPr>
          <p:cNvPr id="54275" name="Rectangle 3"/>
          <p:cNvSpPr>
            <a:spLocks noGrp="1" noChangeArrowheads="1"/>
          </p:cNvSpPr>
          <p:nvPr>
            <p:ph idx="1"/>
          </p:nvPr>
        </p:nvSpPr>
        <p:spPr/>
        <p:txBody>
          <a:bodyPr/>
          <a:lstStyle/>
          <a:p>
            <a:r>
              <a:rPr lang="en-US" dirty="0"/>
              <a:t>The </a:t>
            </a:r>
            <a:r>
              <a:rPr lang="en-US" b="1" dirty="0"/>
              <a:t>exponent</a:t>
            </a:r>
            <a:r>
              <a:rPr lang="en-US" dirty="0"/>
              <a:t> represents a power of two.</a:t>
            </a:r>
          </a:p>
          <a:p>
            <a:r>
              <a:rPr lang="en-US" dirty="0"/>
              <a:t>The fraction part is called the </a:t>
            </a:r>
            <a:r>
              <a:rPr lang="en-US" b="1" dirty="0"/>
              <a:t>significand</a:t>
            </a:r>
            <a:r>
              <a:rPr lang="en-US" dirty="0"/>
              <a:t>.</a:t>
            </a:r>
          </a:p>
          <a:p>
            <a:r>
              <a:rPr lang="en-US" dirty="0"/>
              <a:t>A floating-point number is </a:t>
            </a:r>
            <a:r>
              <a:rPr lang="en-US" b="1" dirty="0"/>
              <a:t>normalized </a:t>
            </a:r>
            <a:r>
              <a:rPr lang="en-US" dirty="0"/>
              <a:t>when the leftmost bit of the significand is non-zero.</a:t>
            </a:r>
          </a:p>
        </p:txBody>
      </p:sp>
    </p:spTree>
    <p:custDataLst>
      <p:tags r:id="rId1"/>
    </p:custDataLst>
    <p:extLst>
      <p:ext uri="{BB962C8B-B14F-4D97-AF65-F5344CB8AC3E}">
        <p14:creationId xmlns:p14="http://schemas.microsoft.com/office/powerpoint/2010/main" val="3148010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275">
                                            <p:txEl>
                                              <p:pRg st="1" end="1"/>
                                            </p:txEl>
                                          </p:spTgt>
                                        </p:tgtEl>
                                        <p:attrNameLst>
                                          <p:attrName>style.visibility</p:attrName>
                                        </p:attrNameLst>
                                      </p:cBhvr>
                                      <p:to>
                                        <p:strVal val="visible"/>
                                      </p:to>
                                    </p:set>
                                    <p:animEffect transition="in" filter="fade">
                                      <p:cBhvr>
                                        <p:cTn id="7" dur="500"/>
                                        <p:tgtEl>
                                          <p:spTgt spid="5427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4275">
                                            <p:txEl>
                                              <p:pRg st="2" end="2"/>
                                            </p:txEl>
                                          </p:spTgt>
                                        </p:tgtEl>
                                        <p:attrNameLst>
                                          <p:attrName>style.visibility</p:attrName>
                                        </p:attrNameLst>
                                      </p:cBhvr>
                                      <p:to>
                                        <p:strVal val="visible"/>
                                      </p:to>
                                    </p:set>
                                    <p:animEffect transition="in" filter="fade">
                                      <p:cBhvr>
                                        <p:cTn id="12" dur="500"/>
                                        <p:tgtEl>
                                          <p:spTgt spid="542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16968" y="213964"/>
            <a:ext cx="7879918" cy="1088423"/>
          </a:xfrm>
        </p:spPr>
        <p:txBody>
          <a:bodyPr>
            <a:noAutofit/>
          </a:bodyPr>
          <a:lstStyle/>
          <a:p>
            <a:r>
              <a:rPr lang="en-US" sz="3600" dirty="0"/>
              <a:t>Precision and Range </a:t>
            </a:r>
            <a:br>
              <a:rPr lang="en-US" sz="3600" dirty="0"/>
            </a:br>
            <a:r>
              <a:rPr lang="en-US" sz="3600" dirty="0"/>
              <a:t>of Floating-Point Numbers</a:t>
            </a:r>
          </a:p>
        </p:txBody>
      </p:sp>
      <p:sp>
        <p:nvSpPr>
          <p:cNvPr id="55299" name="Rectangle 3"/>
          <p:cNvSpPr>
            <a:spLocks noGrp="1" noChangeArrowheads="1"/>
          </p:cNvSpPr>
          <p:nvPr>
            <p:ph idx="1"/>
          </p:nvPr>
        </p:nvSpPr>
        <p:spPr>
          <a:xfrm>
            <a:off x="685298" y="1786131"/>
            <a:ext cx="7773405" cy="4309869"/>
          </a:xfrm>
        </p:spPr>
        <p:txBody>
          <a:bodyPr>
            <a:normAutofit fontScale="92500" lnSpcReduction="20000"/>
          </a:bodyPr>
          <a:lstStyle/>
          <a:p>
            <a:pPr marL="0" indent="0">
              <a:buNone/>
            </a:pPr>
            <a:r>
              <a:rPr lang="en-US" sz="3200" dirty="0"/>
              <a:t>For 32-bit numbers:</a:t>
            </a:r>
          </a:p>
          <a:p>
            <a:r>
              <a:rPr lang="en-US" dirty="0"/>
              <a:t>Fraction: 24 bits	What is 2</a:t>
            </a:r>
            <a:r>
              <a:rPr lang="en-US" b="1" baseline="46000" dirty="0"/>
              <a:t>24</a:t>
            </a:r>
            <a:r>
              <a:rPr lang="en-US" dirty="0"/>
              <a:t> ?</a:t>
            </a:r>
          </a:p>
          <a:p>
            <a:r>
              <a:rPr lang="en-US" dirty="0"/>
              <a:t>So, decimal precision is a bit more than seven decimal digits.</a:t>
            </a:r>
          </a:p>
          <a:p>
            <a:r>
              <a:rPr lang="en-US" dirty="0"/>
              <a:t>Exponent: 		2</a:t>
            </a:r>
            <a:r>
              <a:rPr lang="en-US" b="1" baseline="46000" dirty="0">
                <a:sym typeface="Symbol" pitchFamily="18" charset="2"/>
              </a:rPr>
              <a:t>126</a:t>
            </a:r>
            <a:r>
              <a:rPr lang="en-US" dirty="0"/>
              <a:t> </a:t>
            </a:r>
            <a:r>
              <a:rPr lang="en-US" dirty="0">
                <a:sym typeface="Symbol" pitchFamily="18" charset="2"/>
              </a:rPr>
              <a:t>to </a:t>
            </a:r>
            <a:r>
              <a:rPr lang="en-US" dirty="0"/>
              <a:t>2</a:t>
            </a:r>
            <a:r>
              <a:rPr lang="en-US" b="1" baseline="46000" dirty="0">
                <a:sym typeface="Symbol" pitchFamily="18" charset="2"/>
              </a:rPr>
              <a:t>+127</a:t>
            </a:r>
            <a:endParaRPr lang="en-US" b="1" baseline="26000" dirty="0">
              <a:sym typeface="Symbol" pitchFamily="18" charset="2"/>
            </a:endParaRPr>
          </a:p>
          <a:p>
            <a:r>
              <a:rPr lang="en-US" dirty="0">
                <a:sym typeface="Symbol" pitchFamily="18" charset="2"/>
              </a:rPr>
              <a:t>Approximate range:	±10</a:t>
            </a:r>
            <a:r>
              <a:rPr lang="en-US" b="1" baseline="46000" dirty="0">
                <a:sym typeface="Symbol" pitchFamily="18" charset="2"/>
              </a:rPr>
              <a:t>38</a:t>
            </a:r>
            <a:r>
              <a:rPr lang="en-US" dirty="0"/>
              <a:t> to </a:t>
            </a:r>
            <a:r>
              <a:rPr lang="en-US" dirty="0">
                <a:sym typeface="Symbol" pitchFamily="18" charset="2"/>
              </a:rPr>
              <a:t>±10</a:t>
            </a:r>
            <a:r>
              <a:rPr lang="en-US" b="1" baseline="46000" dirty="0">
                <a:sym typeface="Symbol" pitchFamily="18" charset="2"/>
              </a:rPr>
              <a:t>+38</a:t>
            </a:r>
            <a:r>
              <a:rPr lang="en-US" dirty="0"/>
              <a:t> </a:t>
            </a:r>
          </a:p>
          <a:p>
            <a:r>
              <a:rPr lang="en-US" dirty="0"/>
              <a:t>Every integer in ±2</a:t>
            </a:r>
            <a:r>
              <a:rPr lang="en-US" baseline="30000" dirty="0"/>
              <a:t>24</a:t>
            </a:r>
            <a:r>
              <a:rPr lang="en-US" dirty="0"/>
              <a:t> can be represented exactly, as can many powers of two times integers.</a:t>
            </a:r>
          </a:p>
          <a:p>
            <a:r>
              <a:rPr lang="en-US" i="1" dirty="0"/>
              <a:t>Everything else </a:t>
            </a:r>
            <a:r>
              <a:rPr lang="en-US" dirty="0"/>
              <a:t>is an approximation.</a:t>
            </a:r>
          </a:p>
        </p:txBody>
      </p:sp>
    </p:spTree>
    <p:custDataLst>
      <p:tags r:id="rId1"/>
    </p:custDataLst>
    <p:extLst>
      <p:ext uri="{BB962C8B-B14F-4D97-AF65-F5344CB8AC3E}">
        <p14:creationId xmlns:p14="http://schemas.microsoft.com/office/powerpoint/2010/main" val="41375281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9">
                                            <p:txEl>
                                              <p:pRg st="1" end="1"/>
                                            </p:txEl>
                                          </p:spTgt>
                                        </p:tgtEl>
                                        <p:attrNameLst>
                                          <p:attrName>style.visibility</p:attrName>
                                        </p:attrNameLst>
                                      </p:cBhvr>
                                      <p:to>
                                        <p:strVal val="visible"/>
                                      </p:to>
                                    </p:set>
                                    <p:animEffect transition="in" filter="fade">
                                      <p:cBhvr>
                                        <p:cTn id="7" dur="500"/>
                                        <p:tgtEl>
                                          <p:spTgt spid="552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299">
                                            <p:txEl>
                                              <p:pRg st="2" end="2"/>
                                            </p:txEl>
                                          </p:spTgt>
                                        </p:tgtEl>
                                        <p:attrNameLst>
                                          <p:attrName>style.visibility</p:attrName>
                                        </p:attrNameLst>
                                      </p:cBhvr>
                                      <p:to>
                                        <p:strVal val="visible"/>
                                      </p:to>
                                    </p:set>
                                    <p:animEffect transition="in" filter="fade">
                                      <p:cBhvr>
                                        <p:cTn id="12" dur="500"/>
                                        <p:tgtEl>
                                          <p:spTgt spid="552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299">
                                            <p:txEl>
                                              <p:pRg st="3" end="3"/>
                                            </p:txEl>
                                          </p:spTgt>
                                        </p:tgtEl>
                                        <p:attrNameLst>
                                          <p:attrName>style.visibility</p:attrName>
                                        </p:attrNameLst>
                                      </p:cBhvr>
                                      <p:to>
                                        <p:strVal val="visible"/>
                                      </p:to>
                                    </p:set>
                                    <p:animEffect transition="in" filter="fade">
                                      <p:cBhvr>
                                        <p:cTn id="17" dur="500"/>
                                        <p:tgtEl>
                                          <p:spTgt spid="552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299">
                                            <p:txEl>
                                              <p:pRg st="4" end="4"/>
                                            </p:txEl>
                                          </p:spTgt>
                                        </p:tgtEl>
                                        <p:attrNameLst>
                                          <p:attrName>style.visibility</p:attrName>
                                        </p:attrNameLst>
                                      </p:cBhvr>
                                      <p:to>
                                        <p:strVal val="visible"/>
                                      </p:to>
                                    </p:set>
                                    <p:animEffect transition="in" filter="fade">
                                      <p:cBhvr>
                                        <p:cTn id="22" dur="500"/>
                                        <p:tgtEl>
                                          <p:spTgt spid="5529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299">
                                            <p:txEl>
                                              <p:pRg st="5" end="5"/>
                                            </p:txEl>
                                          </p:spTgt>
                                        </p:tgtEl>
                                        <p:attrNameLst>
                                          <p:attrName>style.visibility</p:attrName>
                                        </p:attrNameLst>
                                      </p:cBhvr>
                                      <p:to>
                                        <p:strVal val="visible"/>
                                      </p:to>
                                    </p:set>
                                    <p:animEffect transition="in" filter="fade">
                                      <p:cBhvr>
                                        <p:cTn id="27" dur="500"/>
                                        <p:tgtEl>
                                          <p:spTgt spid="5529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5299">
                                            <p:txEl>
                                              <p:pRg st="6" end="6"/>
                                            </p:txEl>
                                          </p:spTgt>
                                        </p:tgtEl>
                                        <p:attrNameLst>
                                          <p:attrName>style.visibility</p:attrName>
                                        </p:attrNameLst>
                                      </p:cBhvr>
                                      <p:to>
                                        <p:strVal val="visible"/>
                                      </p:to>
                                    </p:set>
                                    <p:animEffect transition="in" filter="fade">
                                      <p:cBhvr>
                                        <p:cTn id="32" dur="500"/>
                                        <p:tgtEl>
                                          <p:spTgt spid="552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dirty="0"/>
              <a:t>Range of Single Precision</a:t>
            </a:r>
            <a:br>
              <a:rPr lang="en-US" dirty="0"/>
            </a:br>
            <a:r>
              <a:rPr lang="en-US" dirty="0"/>
              <a:t>Floating-Point Numbers</a:t>
            </a:r>
          </a:p>
        </p:txBody>
      </p:sp>
      <p:grpSp>
        <p:nvGrpSpPr>
          <p:cNvPr id="2" name="Group 28" descr="A horizontal number line with arrows at each end, indicating extension to infinity.  Zero is marked in the center with a vertical bar.  Arcs slightly to the left and right of zero are labeled respresentable negative numbers on the left and representable positive numbers on the right.  Areas outside the arc and near zero are lebeled negative and positive overflow.  The line beyond the left arc is labeled negative overflow.  The line behind the right arc is labeled positive overflow."/>
          <p:cNvGrpSpPr>
            <a:grpSpLocks/>
          </p:cNvGrpSpPr>
          <p:nvPr/>
        </p:nvGrpSpPr>
        <p:grpSpPr bwMode="auto">
          <a:xfrm>
            <a:off x="776738" y="1981200"/>
            <a:ext cx="7910062" cy="3215036"/>
            <a:chOff x="240" y="960"/>
            <a:chExt cx="3936" cy="1728"/>
          </a:xfrm>
        </p:grpSpPr>
        <p:sp>
          <p:nvSpPr>
            <p:cNvPr id="58372" name="Line 3"/>
            <p:cNvSpPr>
              <a:spLocks noChangeShapeType="1"/>
            </p:cNvSpPr>
            <p:nvPr/>
          </p:nvSpPr>
          <p:spPr bwMode="auto">
            <a:xfrm>
              <a:off x="336" y="1968"/>
              <a:ext cx="3600" cy="0"/>
            </a:xfrm>
            <a:prstGeom prst="line">
              <a:avLst/>
            </a:prstGeom>
            <a:noFill/>
            <a:ln w="25400">
              <a:solidFill>
                <a:schemeClr val="tx1"/>
              </a:solidFill>
              <a:round/>
              <a:headEnd type="triangle" w="lg" len="lg"/>
              <a:tailEnd type="triangle" w="lg" len="lg"/>
            </a:ln>
          </p:spPr>
          <p:txBody>
            <a:bodyPr wrap="none" anchor="ctr"/>
            <a:lstStyle/>
            <a:p>
              <a:endParaRPr lang="en-US"/>
            </a:p>
          </p:txBody>
        </p:sp>
        <p:sp>
          <p:nvSpPr>
            <p:cNvPr id="58373" name="Line 4"/>
            <p:cNvSpPr>
              <a:spLocks noChangeShapeType="1"/>
            </p:cNvSpPr>
            <p:nvPr/>
          </p:nvSpPr>
          <p:spPr bwMode="auto">
            <a:xfrm>
              <a:off x="2112" y="1776"/>
              <a:ext cx="0" cy="192"/>
            </a:xfrm>
            <a:prstGeom prst="line">
              <a:avLst/>
            </a:prstGeom>
            <a:noFill/>
            <a:ln w="28575">
              <a:solidFill>
                <a:schemeClr val="tx1"/>
              </a:solidFill>
              <a:round/>
              <a:headEnd/>
              <a:tailEnd/>
            </a:ln>
          </p:spPr>
          <p:txBody>
            <a:bodyPr wrap="none" anchor="ctr"/>
            <a:lstStyle/>
            <a:p>
              <a:endParaRPr lang="en-US"/>
            </a:p>
          </p:txBody>
        </p:sp>
        <p:sp>
          <p:nvSpPr>
            <p:cNvPr id="58374" name="AutoShape 10"/>
            <p:cNvSpPr>
              <a:spLocks/>
            </p:cNvSpPr>
            <p:nvPr/>
          </p:nvSpPr>
          <p:spPr bwMode="auto">
            <a:xfrm rot="5400000">
              <a:off x="1296" y="1248"/>
              <a:ext cx="192" cy="1152"/>
            </a:xfrm>
            <a:prstGeom prst="leftBracket">
              <a:avLst>
                <a:gd name="adj" fmla="val 50000"/>
              </a:avLst>
            </a:prstGeom>
            <a:noFill/>
            <a:ln w="9525">
              <a:solidFill>
                <a:schemeClr val="tx1"/>
              </a:solidFill>
              <a:round/>
              <a:headEnd/>
              <a:tailEnd/>
            </a:ln>
          </p:spPr>
          <p:txBody>
            <a:bodyPr wrap="none" anchor="ctr"/>
            <a:lstStyle/>
            <a:p>
              <a:endParaRPr lang="en-US"/>
            </a:p>
          </p:txBody>
        </p:sp>
        <p:sp>
          <p:nvSpPr>
            <p:cNvPr id="58375" name="AutoShape 11"/>
            <p:cNvSpPr>
              <a:spLocks/>
            </p:cNvSpPr>
            <p:nvPr/>
          </p:nvSpPr>
          <p:spPr bwMode="auto">
            <a:xfrm rot="5400000">
              <a:off x="2736" y="1248"/>
              <a:ext cx="192" cy="1152"/>
            </a:xfrm>
            <a:prstGeom prst="leftBracket">
              <a:avLst>
                <a:gd name="adj" fmla="val 50000"/>
              </a:avLst>
            </a:prstGeom>
            <a:noFill/>
            <a:ln w="9525">
              <a:solidFill>
                <a:schemeClr val="tx1"/>
              </a:solidFill>
              <a:round/>
              <a:headEnd/>
              <a:tailEnd/>
            </a:ln>
          </p:spPr>
          <p:txBody>
            <a:bodyPr wrap="none" anchor="ctr"/>
            <a:lstStyle/>
            <a:p>
              <a:endParaRPr lang="en-US"/>
            </a:p>
          </p:txBody>
        </p:sp>
        <p:sp>
          <p:nvSpPr>
            <p:cNvPr id="58376" name="Text Box 12"/>
            <p:cNvSpPr txBox="1">
              <a:spLocks noChangeArrowheads="1"/>
            </p:cNvSpPr>
            <p:nvPr/>
          </p:nvSpPr>
          <p:spPr bwMode="auto">
            <a:xfrm>
              <a:off x="816" y="1248"/>
              <a:ext cx="1248"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Representable</a:t>
              </a:r>
              <a:br>
                <a:rPr lang="en-US" sz="2200" b="1">
                  <a:latin typeface="Arial Narrow" pitchFamily="34" charset="0"/>
                </a:rPr>
              </a:br>
              <a:r>
                <a:rPr lang="en-US" sz="2200" b="1">
                  <a:latin typeface="Arial Narrow" pitchFamily="34" charset="0"/>
                </a:rPr>
                <a:t>Negative Numbers</a:t>
              </a:r>
              <a:endParaRPr lang="en-US"/>
            </a:p>
          </p:txBody>
        </p:sp>
        <p:sp>
          <p:nvSpPr>
            <p:cNvPr id="58377" name="Text Box 13"/>
            <p:cNvSpPr txBox="1">
              <a:spLocks noChangeArrowheads="1"/>
            </p:cNvSpPr>
            <p:nvPr/>
          </p:nvSpPr>
          <p:spPr bwMode="auto">
            <a:xfrm>
              <a:off x="2160" y="1248"/>
              <a:ext cx="1248"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Representable</a:t>
              </a:r>
              <a:br>
                <a:rPr lang="en-US" sz="2200" b="1">
                  <a:latin typeface="Arial Narrow" pitchFamily="34" charset="0"/>
                </a:rPr>
              </a:br>
              <a:r>
                <a:rPr lang="en-US" sz="2200" b="1">
                  <a:latin typeface="Arial Narrow" pitchFamily="34" charset="0"/>
                </a:rPr>
                <a:t>Positive Numbers</a:t>
              </a:r>
              <a:endParaRPr lang="en-US"/>
            </a:p>
          </p:txBody>
        </p:sp>
        <p:sp>
          <p:nvSpPr>
            <p:cNvPr id="58378" name="Text Box 14"/>
            <p:cNvSpPr txBox="1">
              <a:spLocks noChangeArrowheads="1"/>
            </p:cNvSpPr>
            <p:nvPr/>
          </p:nvSpPr>
          <p:spPr bwMode="auto">
            <a:xfrm>
              <a:off x="1920" y="960"/>
              <a:ext cx="480"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Zero</a:t>
              </a:r>
              <a:endParaRPr lang="en-US"/>
            </a:p>
          </p:txBody>
        </p:sp>
        <p:sp>
          <p:nvSpPr>
            <p:cNvPr id="58379" name="Text Box 15"/>
            <p:cNvSpPr txBox="1">
              <a:spLocks noChangeArrowheads="1"/>
            </p:cNvSpPr>
            <p:nvPr/>
          </p:nvSpPr>
          <p:spPr bwMode="auto">
            <a:xfrm>
              <a:off x="240" y="2160"/>
              <a:ext cx="1248" cy="231"/>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Negative Overflow</a:t>
              </a:r>
              <a:endParaRPr lang="en-US" dirty="0"/>
            </a:p>
          </p:txBody>
        </p:sp>
        <p:sp>
          <p:nvSpPr>
            <p:cNvPr id="58380" name="Text Box 16"/>
            <p:cNvSpPr txBox="1">
              <a:spLocks noChangeArrowheads="1"/>
            </p:cNvSpPr>
            <p:nvPr/>
          </p:nvSpPr>
          <p:spPr bwMode="auto">
            <a:xfrm>
              <a:off x="2928" y="2160"/>
              <a:ext cx="1248" cy="231"/>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Positive Overflow</a:t>
              </a:r>
              <a:endParaRPr lang="en-US" dirty="0"/>
            </a:p>
          </p:txBody>
        </p:sp>
        <p:sp>
          <p:nvSpPr>
            <p:cNvPr id="58381" name="Text Box 17"/>
            <p:cNvSpPr txBox="1">
              <a:spLocks noChangeArrowheads="1"/>
            </p:cNvSpPr>
            <p:nvPr/>
          </p:nvSpPr>
          <p:spPr bwMode="auto">
            <a:xfrm>
              <a:off x="864" y="2457"/>
              <a:ext cx="1248" cy="231"/>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Negative Underflow</a:t>
              </a:r>
              <a:endParaRPr lang="en-US" dirty="0"/>
            </a:p>
          </p:txBody>
        </p:sp>
        <p:sp>
          <p:nvSpPr>
            <p:cNvPr id="58382" name="Text Box 18"/>
            <p:cNvSpPr txBox="1">
              <a:spLocks noChangeArrowheads="1"/>
            </p:cNvSpPr>
            <p:nvPr/>
          </p:nvSpPr>
          <p:spPr bwMode="auto">
            <a:xfrm>
              <a:off x="2208" y="2448"/>
              <a:ext cx="1248" cy="231"/>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Positive Underflow</a:t>
              </a:r>
              <a:endParaRPr lang="en-US" dirty="0"/>
            </a:p>
          </p:txBody>
        </p:sp>
        <p:sp>
          <p:nvSpPr>
            <p:cNvPr id="58383" name="Line 19"/>
            <p:cNvSpPr>
              <a:spLocks noChangeShapeType="1"/>
            </p:cNvSpPr>
            <p:nvPr/>
          </p:nvSpPr>
          <p:spPr bwMode="auto">
            <a:xfrm>
              <a:off x="2112" y="1248"/>
              <a:ext cx="0" cy="480"/>
            </a:xfrm>
            <a:prstGeom prst="line">
              <a:avLst/>
            </a:prstGeom>
            <a:noFill/>
            <a:ln w="9525">
              <a:solidFill>
                <a:srgbClr val="FF3300"/>
              </a:solidFill>
              <a:round/>
              <a:headEnd/>
              <a:tailEnd type="triangle" w="med" len="med"/>
            </a:ln>
          </p:spPr>
          <p:txBody>
            <a:bodyPr wrap="none" anchor="ctr"/>
            <a:lstStyle/>
            <a:p>
              <a:endParaRPr lang="en-US"/>
            </a:p>
          </p:txBody>
        </p:sp>
        <p:sp>
          <p:nvSpPr>
            <p:cNvPr id="58384" name="Line 20"/>
            <p:cNvSpPr>
              <a:spLocks noChangeShapeType="1"/>
            </p:cNvSpPr>
            <p:nvPr/>
          </p:nvSpPr>
          <p:spPr bwMode="auto">
            <a:xfrm flipV="1">
              <a:off x="1536" y="2016"/>
              <a:ext cx="480" cy="480"/>
            </a:xfrm>
            <a:prstGeom prst="line">
              <a:avLst/>
            </a:prstGeom>
            <a:noFill/>
            <a:ln w="9525">
              <a:solidFill>
                <a:srgbClr val="FF3300"/>
              </a:solidFill>
              <a:round/>
              <a:headEnd/>
              <a:tailEnd type="triangle" w="med" len="med"/>
            </a:ln>
          </p:spPr>
          <p:txBody>
            <a:bodyPr wrap="none" anchor="ctr"/>
            <a:lstStyle/>
            <a:p>
              <a:endParaRPr lang="en-US"/>
            </a:p>
          </p:txBody>
        </p:sp>
        <p:sp>
          <p:nvSpPr>
            <p:cNvPr id="58385" name="Line 21"/>
            <p:cNvSpPr>
              <a:spLocks noChangeShapeType="1"/>
            </p:cNvSpPr>
            <p:nvPr/>
          </p:nvSpPr>
          <p:spPr bwMode="auto">
            <a:xfrm flipH="1" flipV="1">
              <a:off x="2160" y="2016"/>
              <a:ext cx="576" cy="384"/>
            </a:xfrm>
            <a:prstGeom prst="line">
              <a:avLst/>
            </a:prstGeom>
            <a:noFill/>
            <a:ln w="9525">
              <a:solidFill>
                <a:srgbClr val="FF3300"/>
              </a:solidFill>
              <a:round/>
              <a:headEnd/>
              <a:tailEnd type="triangle" w="med" len="med"/>
            </a:ln>
          </p:spPr>
          <p:txBody>
            <a:bodyPr wrap="none" anchor="ctr"/>
            <a:lstStyle/>
            <a:p>
              <a:endParaRPr lang="en-US"/>
            </a:p>
          </p:txBody>
        </p:sp>
        <p:sp>
          <p:nvSpPr>
            <p:cNvPr id="58386" name="Line 22"/>
            <p:cNvSpPr>
              <a:spLocks noChangeShapeType="1"/>
            </p:cNvSpPr>
            <p:nvPr/>
          </p:nvSpPr>
          <p:spPr bwMode="auto">
            <a:xfrm flipH="1" flipV="1">
              <a:off x="720" y="2016"/>
              <a:ext cx="144" cy="144"/>
            </a:xfrm>
            <a:prstGeom prst="line">
              <a:avLst/>
            </a:prstGeom>
            <a:noFill/>
            <a:ln w="9525">
              <a:solidFill>
                <a:srgbClr val="FF3300"/>
              </a:solidFill>
              <a:round/>
              <a:headEnd/>
              <a:tailEnd type="triangle" w="med" len="med"/>
            </a:ln>
          </p:spPr>
          <p:txBody>
            <a:bodyPr wrap="none" anchor="ctr"/>
            <a:lstStyle/>
            <a:p>
              <a:endParaRPr lang="en-US"/>
            </a:p>
          </p:txBody>
        </p:sp>
        <p:sp>
          <p:nvSpPr>
            <p:cNvPr id="58387" name="Line 23"/>
            <p:cNvSpPr>
              <a:spLocks noChangeShapeType="1"/>
            </p:cNvSpPr>
            <p:nvPr/>
          </p:nvSpPr>
          <p:spPr bwMode="auto">
            <a:xfrm flipV="1">
              <a:off x="3504" y="2016"/>
              <a:ext cx="96" cy="192"/>
            </a:xfrm>
            <a:prstGeom prst="line">
              <a:avLst/>
            </a:prstGeom>
            <a:noFill/>
            <a:ln w="9525">
              <a:solidFill>
                <a:srgbClr val="FF3300"/>
              </a:solidFill>
              <a:round/>
              <a:headEnd/>
              <a:tailEnd type="triangle" w="med" len="med"/>
            </a:ln>
          </p:spPr>
          <p:txBody>
            <a:bodyPr wrap="none" anchor="ctr"/>
            <a:lstStyle/>
            <a:p>
              <a:endParaRPr lang="en-US"/>
            </a:p>
          </p:txBody>
        </p:sp>
        <p:sp>
          <p:nvSpPr>
            <p:cNvPr id="58388" name="Text Box 24"/>
            <p:cNvSpPr txBox="1">
              <a:spLocks noChangeArrowheads="1"/>
            </p:cNvSpPr>
            <p:nvPr/>
          </p:nvSpPr>
          <p:spPr bwMode="auto">
            <a:xfrm>
              <a:off x="240" y="1728"/>
              <a:ext cx="960"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&lt;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+127</a:t>
              </a:r>
              <a:endParaRPr lang="en-US" sz="2200" b="1">
                <a:latin typeface="Arial Narrow" pitchFamily="34" charset="0"/>
              </a:endParaRPr>
            </a:p>
          </p:txBody>
        </p:sp>
        <p:sp>
          <p:nvSpPr>
            <p:cNvPr id="58389" name="Text Box 25"/>
            <p:cNvSpPr txBox="1">
              <a:spLocks noChangeArrowheads="1"/>
            </p:cNvSpPr>
            <p:nvPr/>
          </p:nvSpPr>
          <p:spPr bwMode="auto">
            <a:xfrm>
              <a:off x="3408" y="1728"/>
              <a:ext cx="624"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&gt;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+127</a:t>
              </a:r>
              <a:endParaRPr lang="en-US" sz="2200" b="1">
                <a:latin typeface="Arial Narrow" pitchFamily="34" charset="0"/>
              </a:endParaRPr>
            </a:p>
          </p:txBody>
        </p:sp>
        <p:sp>
          <p:nvSpPr>
            <p:cNvPr id="58390" name="Text Box 26"/>
            <p:cNvSpPr txBox="1">
              <a:spLocks noChangeArrowheads="1"/>
            </p:cNvSpPr>
            <p:nvPr/>
          </p:nvSpPr>
          <p:spPr bwMode="auto">
            <a:xfrm>
              <a:off x="2160" y="2064"/>
              <a:ext cx="624"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&lt;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126</a:t>
              </a:r>
              <a:endParaRPr lang="en-US" sz="2200" b="1">
                <a:latin typeface="Arial Narrow" pitchFamily="34" charset="0"/>
              </a:endParaRPr>
            </a:p>
          </p:txBody>
        </p:sp>
        <p:sp>
          <p:nvSpPr>
            <p:cNvPr id="58391" name="Text Box 27"/>
            <p:cNvSpPr txBox="1">
              <a:spLocks noChangeArrowheads="1"/>
            </p:cNvSpPr>
            <p:nvPr/>
          </p:nvSpPr>
          <p:spPr bwMode="auto">
            <a:xfrm>
              <a:off x="1488" y="2064"/>
              <a:ext cx="720"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&gt; </a:t>
              </a:r>
              <a:r>
                <a:rPr lang="en-US" sz="2200" b="1">
                  <a:latin typeface="Arial Narrow" pitchFamily="34" charset="0"/>
                  <a:sym typeface="Symbol" pitchFamily="18" charset="2"/>
                </a:rPr>
                <a:t></a:t>
              </a:r>
              <a:r>
                <a:rPr lang="en-US" sz="2200" b="1">
                  <a:latin typeface="Arial Narrow" pitchFamily="34" charset="0"/>
                </a:rPr>
                <a: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126</a:t>
              </a:r>
              <a:endParaRPr lang="en-US" sz="2200" b="1">
                <a:latin typeface="Arial Narrow" pitchFamily="34" charset="0"/>
              </a:endParaRPr>
            </a:p>
          </p:txBody>
        </p:sp>
      </p:grpSp>
    </p:spTree>
    <p:extLst>
      <p:ext uri="{BB962C8B-B14F-4D97-AF65-F5344CB8AC3E}">
        <p14:creationId xmlns:p14="http://schemas.microsoft.com/office/powerpoint/2010/main" val="188131677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9CB9F-05B0-A180-7BE7-D787CF8F1E89}"/>
              </a:ext>
            </a:extLst>
          </p:cNvPr>
          <p:cNvSpPr>
            <a:spLocks noGrp="1"/>
          </p:cNvSpPr>
          <p:nvPr>
            <p:ph type="title"/>
          </p:nvPr>
        </p:nvSpPr>
        <p:spPr/>
        <p:txBody>
          <a:bodyPr/>
          <a:lstStyle/>
          <a:p>
            <a:r>
              <a:rPr lang="en-US" dirty="0"/>
              <a:t>Excess-</a:t>
            </a:r>
            <a:r>
              <a:rPr lang="en-US" i="1" dirty="0"/>
              <a:t>n</a:t>
            </a:r>
            <a:r>
              <a:rPr lang="en-US" dirty="0"/>
              <a:t> Exponents</a:t>
            </a:r>
          </a:p>
        </p:txBody>
      </p:sp>
      <p:sp>
        <p:nvSpPr>
          <p:cNvPr id="3" name="Content Placeholder 2">
            <a:extLst>
              <a:ext uri="{FF2B5EF4-FFF2-40B4-BE49-F238E27FC236}">
                <a16:creationId xmlns:a16="http://schemas.microsoft.com/office/drawing/2014/main" id="{AAD72A64-5565-B33D-8115-305698A85891}"/>
              </a:ext>
            </a:extLst>
          </p:cNvPr>
          <p:cNvSpPr>
            <a:spLocks noGrp="1"/>
          </p:cNvSpPr>
          <p:nvPr>
            <p:ph idx="1"/>
          </p:nvPr>
        </p:nvSpPr>
        <p:spPr/>
        <p:txBody>
          <a:bodyPr/>
          <a:lstStyle/>
          <a:p>
            <a:r>
              <a:rPr lang="en-US" dirty="0"/>
              <a:t>IEEE 754 floating-point numbers use a format called excess-</a:t>
            </a:r>
            <a:r>
              <a:rPr lang="en-US" i="1" dirty="0"/>
              <a:t>n</a:t>
            </a:r>
            <a:r>
              <a:rPr lang="en-US" dirty="0"/>
              <a:t>, or biased number.</a:t>
            </a:r>
          </a:p>
          <a:p>
            <a:r>
              <a:rPr lang="en-US" dirty="0"/>
              <a:t>It’s an unsigned number that has a fixed value added to it, the bias.</a:t>
            </a:r>
          </a:p>
          <a:p>
            <a:r>
              <a:rPr lang="en-US" dirty="0"/>
              <a:t>The true value is formed by subtracting the bias from the number.</a:t>
            </a:r>
          </a:p>
          <a:p>
            <a:r>
              <a:rPr lang="en-US" dirty="0"/>
              <a:t>Single-precision, 32-bit, floating-point number exponents are excess 127.</a:t>
            </a:r>
          </a:p>
        </p:txBody>
      </p:sp>
    </p:spTree>
    <p:custDataLst>
      <p:tags r:id="rId1"/>
    </p:custDataLst>
    <p:extLst>
      <p:ext uri="{BB962C8B-B14F-4D97-AF65-F5344CB8AC3E}">
        <p14:creationId xmlns:p14="http://schemas.microsoft.com/office/powerpoint/2010/main" val="6703791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7E74E-8D34-03FE-D739-EE1E2F7E3445}"/>
              </a:ext>
            </a:extLst>
          </p:cNvPr>
          <p:cNvSpPr>
            <a:spLocks noGrp="1"/>
          </p:cNvSpPr>
          <p:nvPr>
            <p:ph type="title"/>
          </p:nvPr>
        </p:nvSpPr>
        <p:spPr/>
        <p:txBody>
          <a:bodyPr/>
          <a:lstStyle/>
          <a:p>
            <a:r>
              <a:rPr lang="en-US"/>
              <a:t>Interpreting Excess 127</a:t>
            </a:r>
            <a:endParaRPr lang="en-US" dirty="0"/>
          </a:p>
        </p:txBody>
      </p:sp>
      <p:sp>
        <p:nvSpPr>
          <p:cNvPr id="3" name="Content Placeholder 2">
            <a:extLst>
              <a:ext uri="{FF2B5EF4-FFF2-40B4-BE49-F238E27FC236}">
                <a16:creationId xmlns:a16="http://schemas.microsoft.com/office/drawing/2014/main" id="{7FD7381A-7287-A056-49C2-7104D88C2F10}"/>
              </a:ext>
            </a:extLst>
          </p:cNvPr>
          <p:cNvSpPr>
            <a:spLocks noGrp="1"/>
          </p:cNvSpPr>
          <p:nvPr>
            <p:ph idx="1"/>
          </p:nvPr>
        </p:nvSpPr>
        <p:spPr/>
        <p:txBody>
          <a:bodyPr/>
          <a:lstStyle/>
          <a:p>
            <a:r>
              <a:rPr lang="en-US" dirty="0"/>
              <a:t>Values 0 and 255 (all ones) are reserved.</a:t>
            </a:r>
          </a:p>
          <a:p>
            <a:r>
              <a:rPr lang="en-US" dirty="0"/>
              <a:t>The true value is computed by subtracting the bias from the stored value.</a:t>
            </a:r>
          </a:p>
          <a:p>
            <a:r>
              <a:rPr lang="en-US" dirty="0"/>
              <a:t>A stored value of 1 represents 1 – 127 = – 126</a:t>
            </a:r>
          </a:p>
          <a:p>
            <a:r>
              <a:rPr lang="en-US" dirty="0"/>
              <a:t>A stored value of 254 is 254 – 127 = +127</a:t>
            </a:r>
          </a:p>
          <a:p>
            <a:r>
              <a:rPr lang="en-US" dirty="0"/>
              <a:t>Why do this?</a:t>
            </a:r>
            <a:br>
              <a:rPr lang="en-US" dirty="0"/>
            </a:br>
            <a:r>
              <a:rPr lang="en-US" dirty="0"/>
              <a:t>Excess-</a:t>
            </a:r>
            <a:r>
              <a:rPr lang="en-US" i="1" dirty="0"/>
              <a:t>n </a:t>
            </a:r>
            <a:r>
              <a:rPr lang="en-US" dirty="0"/>
              <a:t>form is used because it allows for bitwise comparison for greater-than or less-than.</a:t>
            </a:r>
          </a:p>
        </p:txBody>
      </p:sp>
    </p:spTree>
    <p:custDataLst>
      <p:tags r:id="rId1"/>
    </p:custDataLst>
    <p:extLst>
      <p:ext uri="{BB962C8B-B14F-4D97-AF65-F5344CB8AC3E}">
        <p14:creationId xmlns:p14="http://schemas.microsoft.com/office/powerpoint/2010/main" val="36374068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Underflow</a:t>
            </a:r>
          </a:p>
        </p:txBody>
      </p:sp>
      <p:sp>
        <p:nvSpPr>
          <p:cNvPr id="4" name="Content Placeholder 3"/>
          <p:cNvSpPr>
            <a:spLocks noGrp="1"/>
          </p:cNvSpPr>
          <p:nvPr>
            <p:ph idx="1"/>
          </p:nvPr>
        </p:nvSpPr>
        <p:spPr/>
        <p:txBody>
          <a:bodyPr>
            <a:normAutofit/>
          </a:bodyPr>
          <a:lstStyle/>
          <a:p>
            <a:pPr>
              <a:spcBef>
                <a:spcPts val="367"/>
              </a:spcBef>
            </a:pPr>
            <a:r>
              <a:rPr lang="en-US" dirty="0"/>
              <a:t>In floating-point </a:t>
            </a:r>
            <a:r>
              <a:rPr lang="en-US" b="1" dirty="0"/>
              <a:t>under</a:t>
            </a:r>
            <a:r>
              <a:rPr lang="en-US" dirty="0"/>
              <a:t>flow, a number is </a:t>
            </a:r>
            <a:r>
              <a:rPr lang="en-US" i="1" dirty="0"/>
              <a:t>too small</a:t>
            </a:r>
            <a:r>
              <a:rPr lang="en-US" dirty="0"/>
              <a:t> to represent.</a:t>
            </a:r>
          </a:p>
          <a:p>
            <a:pPr>
              <a:spcBef>
                <a:spcPts val="367"/>
              </a:spcBef>
            </a:pPr>
            <a:r>
              <a:rPr lang="en-US" dirty="0"/>
              <a:t>What that really means is that the (negative) exponent would require too many bits.</a:t>
            </a:r>
          </a:p>
          <a:p>
            <a:pPr>
              <a:spcBef>
                <a:spcPts val="367"/>
              </a:spcBef>
            </a:pPr>
            <a:r>
              <a:rPr lang="en-US" dirty="0"/>
              <a:t>Example: </a:t>
            </a:r>
            <a:r>
              <a:rPr lang="en-US" b="1" dirty="0"/>
              <a:t>–</a:t>
            </a:r>
            <a:r>
              <a:rPr lang="en-US" dirty="0"/>
              <a:t>126 is the closest to zero exponent we can represent in eight bits using excess 127.</a:t>
            </a:r>
          </a:p>
          <a:p>
            <a:pPr>
              <a:spcBef>
                <a:spcPts val="367"/>
              </a:spcBef>
            </a:pPr>
            <a:r>
              <a:rPr lang="en-US" dirty="0"/>
              <a:t>What if we need </a:t>
            </a:r>
            <a:r>
              <a:rPr lang="en-US" b="1" dirty="0"/>
              <a:t>– </a:t>
            </a:r>
            <a:r>
              <a:rPr lang="en-US" dirty="0"/>
              <a:t>128?  (Can’t do it in eight bits.)</a:t>
            </a:r>
          </a:p>
        </p:txBody>
      </p:sp>
    </p:spTree>
    <p:custDataLst>
      <p:tags r:id="rId1"/>
    </p:custDataLst>
    <p:extLst>
      <p:ext uri="{BB962C8B-B14F-4D97-AF65-F5344CB8AC3E}">
        <p14:creationId xmlns:p14="http://schemas.microsoft.com/office/powerpoint/2010/main" val="1320692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F5EE7-91AD-11FB-66E8-F0DDB4DDE22B}"/>
              </a:ext>
            </a:extLst>
          </p:cNvPr>
          <p:cNvSpPr>
            <a:spLocks noGrp="1"/>
          </p:cNvSpPr>
          <p:nvPr>
            <p:ph type="title"/>
          </p:nvPr>
        </p:nvSpPr>
        <p:spPr/>
        <p:txBody>
          <a:bodyPr/>
          <a:lstStyle/>
          <a:p>
            <a:r>
              <a:rPr lang="en-US" dirty="0"/>
              <a:t>Denormalization</a:t>
            </a:r>
          </a:p>
        </p:txBody>
      </p:sp>
      <p:sp>
        <p:nvSpPr>
          <p:cNvPr id="3" name="Content Placeholder 2">
            <a:extLst>
              <a:ext uri="{FF2B5EF4-FFF2-40B4-BE49-F238E27FC236}">
                <a16:creationId xmlns:a16="http://schemas.microsoft.com/office/drawing/2014/main" id="{B37DCC19-0AC6-E97D-A7A5-3936F3741933}"/>
              </a:ext>
            </a:extLst>
          </p:cNvPr>
          <p:cNvSpPr>
            <a:spLocks noGrp="1"/>
          </p:cNvSpPr>
          <p:nvPr>
            <p:ph idx="1"/>
          </p:nvPr>
        </p:nvSpPr>
        <p:spPr/>
        <p:txBody>
          <a:bodyPr/>
          <a:lstStyle/>
          <a:p>
            <a:r>
              <a:rPr lang="en-US" dirty="0"/>
              <a:t>Simply ending with an error when a number gets very small is bad; changed in 2008.</a:t>
            </a:r>
          </a:p>
          <a:p>
            <a:r>
              <a:rPr lang="en-US" dirty="0"/>
              <a:t>When a number becomes too small to represent in normalized form, IEEE 754-2008 allows an exponent of zero and leading zeros in the significand.</a:t>
            </a:r>
          </a:p>
          <a:p>
            <a:r>
              <a:rPr lang="en-US" dirty="0"/>
              <a:t>These are called “subnormal” numbers.</a:t>
            </a:r>
          </a:p>
          <a:p>
            <a:r>
              <a:rPr lang="en-US" dirty="0"/>
              <a:t>Subnormal numbers lose significant digits as the value approaches zero.</a:t>
            </a:r>
          </a:p>
        </p:txBody>
      </p:sp>
    </p:spTree>
    <p:custDataLst>
      <p:tags r:id="rId1"/>
    </p:custDataLst>
    <p:extLst>
      <p:ext uri="{BB962C8B-B14F-4D97-AF65-F5344CB8AC3E}">
        <p14:creationId xmlns:p14="http://schemas.microsoft.com/office/powerpoint/2010/main" val="21748294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r>
              <a:rPr lang="en-US" dirty="0"/>
              <a:t>Another Look at Range</a:t>
            </a:r>
          </a:p>
        </p:txBody>
      </p:sp>
      <p:grpSp>
        <p:nvGrpSpPr>
          <p:cNvPr id="2" name="Group 28" descr="A horizontal number line with arrows at each end, indicating extension to infinity.  Zero is marked in the center with a vertical bar.  Arcs slightly to the left and right of zero are labeled respresentable negative numbers on the left and representable positive numbers on the right.  Areas outside the arc and near zero are lebeled negative and positive overflow.  The line beyond the left arc is labeled negative overflow.  The line behind the right arc is labeled positive overflow."/>
          <p:cNvGrpSpPr>
            <a:grpSpLocks/>
          </p:cNvGrpSpPr>
          <p:nvPr/>
        </p:nvGrpSpPr>
        <p:grpSpPr bwMode="auto">
          <a:xfrm>
            <a:off x="776738" y="1981200"/>
            <a:ext cx="7910062" cy="3894138"/>
            <a:chOff x="240" y="960"/>
            <a:chExt cx="3936" cy="2093"/>
          </a:xfrm>
        </p:grpSpPr>
        <p:sp>
          <p:nvSpPr>
            <p:cNvPr id="58372" name="Line 3"/>
            <p:cNvSpPr>
              <a:spLocks noChangeShapeType="1"/>
            </p:cNvSpPr>
            <p:nvPr/>
          </p:nvSpPr>
          <p:spPr bwMode="auto">
            <a:xfrm>
              <a:off x="336" y="1968"/>
              <a:ext cx="3600" cy="0"/>
            </a:xfrm>
            <a:prstGeom prst="line">
              <a:avLst/>
            </a:prstGeom>
            <a:noFill/>
            <a:ln w="25400">
              <a:solidFill>
                <a:schemeClr val="tx1"/>
              </a:solidFill>
              <a:round/>
              <a:headEnd type="triangle" w="lg" len="lg"/>
              <a:tailEnd type="triangle" w="lg" len="lg"/>
            </a:ln>
          </p:spPr>
          <p:txBody>
            <a:bodyPr wrap="none" anchor="ctr"/>
            <a:lstStyle/>
            <a:p>
              <a:endParaRPr lang="en-US"/>
            </a:p>
          </p:txBody>
        </p:sp>
        <p:sp>
          <p:nvSpPr>
            <p:cNvPr id="58373" name="Line 4"/>
            <p:cNvSpPr>
              <a:spLocks noChangeShapeType="1"/>
            </p:cNvSpPr>
            <p:nvPr/>
          </p:nvSpPr>
          <p:spPr bwMode="auto">
            <a:xfrm>
              <a:off x="2112" y="1776"/>
              <a:ext cx="0" cy="192"/>
            </a:xfrm>
            <a:prstGeom prst="line">
              <a:avLst/>
            </a:prstGeom>
            <a:noFill/>
            <a:ln w="28575">
              <a:solidFill>
                <a:schemeClr val="tx1"/>
              </a:solidFill>
              <a:round/>
              <a:headEnd/>
              <a:tailEnd/>
            </a:ln>
          </p:spPr>
          <p:txBody>
            <a:bodyPr wrap="none" anchor="ctr"/>
            <a:lstStyle/>
            <a:p>
              <a:endParaRPr lang="en-US"/>
            </a:p>
          </p:txBody>
        </p:sp>
        <p:sp>
          <p:nvSpPr>
            <p:cNvPr id="58374" name="AutoShape 10"/>
            <p:cNvSpPr>
              <a:spLocks/>
            </p:cNvSpPr>
            <p:nvPr/>
          </p:nvSpPr>
          <p:spPr bwMode="auto">
            <a:xfrm rot="5400000">
              <a:off x="1296" y="1248"/>
              <a:ext cx="192" cy="1152"/>
            </a:xfrm>
            <a:prstGeom prst="leftBracket">
              <a:avLst>
                <a:gd name="adj" fmla="val 50000"/>
              </a:avLst>
            </a:prstGeom>
            <a:noFill/>
            <a:ln w="9525">
              <a:solidFill>
                <a:schemeClr val="tx1"/>
              </a:solidFill>
              <a:round/>
              <a:headEnd/>
              <a:tailEnd/>
            </a:ln>
          </p:spPr>
          <p:txBody>
            <a:bodyPr wrap="none" anchor="ctr"/>
            <a:lstStyle/>
            <a:p>
              <a:endParaRPr lang="en-US"/>
            </a:p>
          </p:txBody>
        </p:sp>
        <p:sp>
          <p:nvSpPr>
            <p:cNvPr id="58375" name="AutoShape 11"/>
            <p:cNvSpPr>
              <a:spLocks/>
            </p:cNvSpPr>
            <p:nvPr/>
          </p:nvSpPr>
          <p:spPr bwMode="auto">
            <a:xfrm rot="5400000">
              <a:off x="2736" y="1248"/>
              <a:ext cx="192" cy="1152"/>
            </a:xfrm>
            <a:prstGeom prst="leftBracket">
              <a:avLst>
                <a:gd name="adj" fmla="val 50000"/>
              </a:avLst>
            </a:prstGeom>
            <a:noFill/>
            <a:ln w="9525">
              <a:solidFill>
                <a:schemeClr val="tx1"/>
              </a:solidFill>
              <a:round/>
              <a:headEnd/>
              <a:tailEnd/>
            </a:ln>
          </p:spPr>
          <p:txBody>
            <a:bodyPr wrap="none" anchor="ctr"/>
            <a:lstStyle/>
            <a:p>
              <a:endParaRPr lang="en-US"/>
            </a:p>
          </p:txBody>
        </p:sp>
        <p:sp>
          <p:nvSpPr>
            <p:cNvPr id="58376" name="Text Box 12"/>
            <p:cNvSpPr txBox="1">
              <a:spLocks noChangeArrowheads="1"/>
            </p:cNvSpPr>
            <p:nvPr/>
          </p:nvSpPr>
          <p:spPr bwMode="auto">
            <a:xfrm>
              <a:off x="816" y="1248"/>
              <a:ext cx="1248"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Representable</a:t>
              </a:r>
              <a:br>
                <a:rPr lang="en-US" sz="2200" b="1">
                  <a:latin typeface="Arial Narrow" pitchFamily="34" charset="0"/>
                </a:rPr>
              </a:br>
              <a:r>
                <a:rPr lang="en-US" sz="2200" b="1">
                  <a:latin typeface="Arial Narrow" pitchFamily="34" charset="0"/>
                </a:rPr>
                <a:t>Negative Numbers</a:t>
              </a:r>
              <a:endParaRPr lang="en-US"/>
            </a:p>
          </p:txBody>
        </p:sp>
        <p:sp>
          <p:nvSpPr>
            <p:cNvPr id="58377" name="Text Box 13"/>
            <p:cNvSpPr txBox="1">
              <a:spLocks noChangeArrowheads="1"/>
            </p:cNvSpPr>
            <p:nvPr/>
          </p:nvSpPr>
          <p:spPr bwMode="auto">
            <a:xfrm>
              <a:off x="2160" y="1248"/>
              <a:ext cx="1248"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Representable</a:t>
              </a:r>
              <a:br>
                <a:rPr lang="en-US" sz="2200" b="1">
                  <a:latin typeface="Arial Narrow" pitchFamily="34" charset="0"/>
                </a:rPr>
              </a:br>
              <a:r>
                <a:rPr lang="en-US" sz="2200" b="1">
                  <a:latin typeface="Arial Narrow" pitchFamily="34" charset="0"/>
                </a:rPr>
                <a:t>Positive Numbers</a:t>
              </a:r>
              <a:endParaRPr lang="en-US"/>
            </a:p>
          </p:txBody>
        </p:sp>
        <p:sp>
          <p:nvSpPr>
            <p:cNvPr id="58378" name="Text Box 14"/>
            <p:cNvSpPr txBox="1">
              <a:spLocks noChangeArrowheads="1"/>
            </p:cNvSpPr>
            <p:nvPr/>
          </p:nvSpPr>
          <p:spPr bwMode="auto">
            <a:xfrm>
              <a:off x="1920" y="960"/>
              <a:ext cx="480"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Zero</a:t>
              </a:r>
              <a:endParaRPr lang="en-US"/>
            </a:p>
          </p:txBody>
        </p:sp>
        <p:sp>
          <p:nvSpPr>
            <p:cNvPr id="58379" name="Text Box 15"/>
            <p:cNvSpPr txBox="1">
              <a:spLocks noChangeArrowheads="1"/>
            </p:cNvSpPr>
            <p:nvPr/>
          </p:nvSpPr>
          <p:spPr bwMode="auto">
            <a:xfrm>
              <a:off x="240" y="2160"/>
              <a:ext cx="1248"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Negative Overflow</a:t>
              </a:r>
              <a:br>
                <a:rPr lang="en-US" sz="2200" b="1" dirty="0">
                  <a:latin typeface="Arial Narrow" pitchFamily="34" charset="0"/>
                </a:rPr>
              </a:br>
              <a:r>
                <a:rPr lang="en-US" sz="2200" b="1" dirty="0">
                  <a:latin typeface="Arial Narrow" pitchFamily="34" charset="0"/>
                </a:rPr>
                <a:t>−∞</a:t>
              </a:r>
              <a:endParaRPr lang="en-US" dirty="0"/>
            </a:p>
          </p:txBody>
        </p:sp>
        <p:sp>
          <p:nvSpPr>
            <p:cNvPr id="58380" name="Text Box 16"/>
            <p:cNvSpPr txBox="1">
              <a:spLocks noChangeArrowheads="1"/>
            </p:cNvSpPr>
            <p:nvPr/>
          </p:nvSpPr>
          <p:spPr bwMode="auto">
            <a:xfrm>
              <a:off x="2928" y="2160"/>
              <a:ext cx="1248"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Positive Overflow</a:t>
              </a:r>
              <a:br>
                <a:rPr lang="en-US" sz="2200" b="1" dirty="0">
                  <a:latin typeface="Arial Narrow" pitchFamily="34" charset="0"/>
                </a:rPr>
              </a:br>
              <a:r>
                <a:rPr lang="en-US" sz="2200" b="1" dirty="0">
                  <a:latin typeface="Arial Narrow" pitchFamily="34" charset="0"/>
                </a:rPr>
                <a:t>+∞</a:t>
              </a:r>
              <a:endParaRPr lang="en-US" dirty="0"/>
            </a:p>
          </p:txBody>
        </p:sp>
        <p:sp>
          <p:nvSpPr>
            <p:cNvPr id="58381" name="Text Box 17"/>
            <p:cNvSpPr txBox="1">
              <a:spLocks noChangeArrowheads="1"/>
            </p:cNvSpPr>
            <p:nvPr/>
          </p:nvSpPr>
          <p:spPr bwMode="auto">
            <a:xfrm>
              <a:off x="864" y="2457"/>
              <a:ext cx="1248" cy="596"/>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Negative Underflow</a:t>
              </a:r>
              <a:br>
                <a:rPr lang="en-US" sz="2200" b="1" dirty="0">
                  <a:latin typeface="Arial Narrow" pitchFamily="34" charset="0"/>
                </a:rPr>
              </a:br>
              <a:r>
                <a:rPr lang="en-US" sz="2200" b="1" dirty="0">
                  <a:latin typeface="Arial Narrow" pitchFamily="34" charset="0"/>
                </a:rPr>
                <a:t>or subnormal numbers</a:t>
              </a:r>
              <a:endParaRPr lang="en-US" dirty="0"/>
            </a:p>
          </p:txBody>
        </p:sp>
        <p:sp>
          <p:nvSpPr>
            <p:cNvPr id="58382" name="Text Box 18"/>
            <p:cNvSpPr txBox="1">
              <a:spLocks noChangeArrowheads="1"/>
            </p:cNvSpPr>
            <p:nvPr/>
          </p:nvSpPr>
          <p:spPr bwMode="auto">
            <a:xfrm>
              <a:off x="2208" y="2448"/>
              <a:ext cx="1248" cy="596"/>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Positive Underflow</a:t>
              </a:r>
              <a:br>
                <a:rPr lang="en-US" sz="2200" b="1" dirty="0">
                  <a:latin typeface="Arial Narrow" pitchFamily="34" charset="0"/>
                </a:rPr>
              </a:br>
              <a:r>
                <a:rPr lang="en-US" sz="2200" b="1" dirty="0">
                  <a:latin typeface="Arial Narrow" pitchFamily="34" charset="0"/>
                </a:rPr>
                <a:t>or subnormal numbers</a:t>
              </a:r>
              <a:endParaRPr lang="en-US" dirty="0"/>
            </a:p>
          </p:txBody>
        </p:sp>
        <p:sp>
          <p:nvSpPr>
            <p:cNvPr id="58383" name="Line 19"/>
            <p:cNvSpPr>
              <a:spLocks noChangeShapeType="1"/>
            </p:cNvSpPr>
            <p:nvPr/>
          </p:nvSpPr>
          <p:spPr bwMode="auto">
            <a:xfrm>
              <a:off x="2112" y="1248"/>
              <a:ext cx="0" cy="480"/>
            </a:xfrm>
            <a:prstGeom prst="line">
              <a:avLst/>
            </a:prstGeom>
            <a:noFill/>
            <a:ln w="9525">
              <a:solidFill>
                <a:srgbClr val="FF3300"/>
              </a:solidFill>
              <a:round/>
              <a:headEnd/>
              <a:tailEnd type="triangle" w="med" len="med"/>
            </a:ln>
          </p:spPr>
          <p:txBody>
            <a:bodyPr wrap="none" anchor="ctr"/>
            <a:lstStyle/>
            <a:p>
              <a:endParaRPr lang="en-US"/>
            </a:p>
          </p:txBody>
        </p:sp>
        <p:sp>
          <p:nvSpPr>
            <p:cNvPr id="58384" name="Line 20"/>
            <p:cNvSpPr>
              <a:spLocks noChangeShapeType="1"/>
            </p:cNvSpPr>
            <p:nvPr/>
          </p:nvSpPr>
          <p:spPr bwMode="auto">
            <a:xfrm flipV="1">
              <a:off x="1536" y="2016"/>
              <a:ext cx="480" cy="480"/>
            </a:xfrm>
            <a:prstGeom prst="line">
              <a:avLst/>
            </a:prstGeom>
            <a:noFill/>
            <a:ln w="9525">
              <a:solidFill>
                <a:srgbClr val="FF3300"/>
              </a:solidFill>
              <a:round/>
              <a:headEnd/>
              <a:tailEnd type="triangle" w="med" len="med"/>
            </a:ln>
          </p:spPr>
          <p:txBody>
            <a:bodyPr wrap="none" anchor="ctr"/>
            <a:lstStyle/>
            <a:p>
              <a:endParaRPr lang="en-US"/>
            </a:p>
          </p:txBody>
        </p:sp>
        <p:sp>
          <p:nvSpPr>
            <p:cNvPr id="58385" name="Line 21"/>
            <p:cNvSpPr>
              <a:spLocks noChangeShapeType="1"/>
            </p:cNvSpPr>
            <p:nvPr/>
          </p:nvSpPr>
          <p:spPr bwMode="auto">
            <a:xfrm flipH="1" flipV="1">
              <a:off x="2160" y="2016"/>
              <a:ext cx="576" cy="384"/>
            </a:xfrm>
            <a:prstGeom prst="line">
              <a:avLst/>
            </a:prstGeom>
            <a:noFill/>
            <a:ln w="9525">
              <a:solidFill>
                <a:srgbClr val="FF3300"/>
              </a:solidFill>
              <a:round/>
              <a:headEnd/>
              <a:tailEnd type="triangle" w="med" len="med"/>
            </a:ln>
          </p:spPr>
          <p:txBody>
            <a:bodyPr wrap="none" anchor="ctr"/>
            <a:lstStyle/>
            <a:p>
              <a:endParaRPr lang="en-US"/>
            </a:p>
          </p:txBody>
        </p:sp>
        <p:sp>
          <p:nvSpPr>
            <p:cNvPr id="58386" name="Line 22"/>
            <p:cNvSpPr>
              <a:spLocks noChangeShapeType="1"/>
            </p:cNvSpPr>
            <p:nvPr/>
          </p:nvSpPr>
          <p:spPr bwMode="auto">
            <a:xfrm flipH="1" flipV="1">
              <a:off x="720" y="2016"/>
              <a:ext cx="144" cy="144"/>
            </a:xfrm>
            <a:prstGeom prst="line">
              <a:avLst/>
            </a:prstGeom>
            <a:noFill/>
            <a:ln w="9525">
              <a:solidFill>
                <a:srgbClr val="FF3300"/>
              </a:solidFill>
              <a:round/>
              <a:headEnd/>
              <a:tailEnd type="triangle" w="med" len="med"/>
            </a:ln>
          </p:spPr>
          <p:txBody>
            <a:bodyPr wrap="none" anchor="ctr"/>
            <a:lstStyle/>
            <a:p>
              <a:endParaRPr lang="en-US"/>
            </a:p>
          </p:txBody>
        </p:sp>
        <p:sp>
          <p:nvSpPr>
            <p:cNvPr id="58387" name="Line 23"/>
            <p:cNvSpPr>
              <a:spLocks noChangeShapeType="1"/>
            </p:cNvSpPr>
            <p:nvPr/>
          </p:nvSpPr>
          <p:spPr bwMode="auto">
            <a:xfrm flipV="1">
              <a:off x="3504" y="2016"/>
              <a:ext cx="96" cy="192"/>
            </a:xfrm>
            <a:prstGeom prst="line">
              <a:avLst/>
            </a:prstGeom>
            <a:noFill/>
            <a:ln w="9525">
              <a:solidFill>
                <a:srgbClr val="FF3300"/>
              </a:solidFill>
              <a:round/>
              <a:headEnd/>
              <a:tailEnd type="triangle" w="med" len="med"/>
            </a:ln>
          </p:spPr>
          <p:txBody>
            <a:bodyPr wrap="none" anchor="ctr"/>
            <a:lstStyle/>
            <a:p>
              <a:endParaRPr lang="en-US"/>
            </a:p>
          </p:txBody>
        </p:sp>
        <p:sp>
          <p:nvSpPr>
            <p:cNvPr id="58388" name="Text Box 24"/>
            <p:cNvSpPr txBox="1">
              <a:spLocks noChangeArrowheads="1"/>
            </p:cNvSpPr>
            <p:nvPr/>
          </p:nvSpPr>
          <p:spPr bwMode="auto">
            <a:xfrm>
              <a:off x="240" y="1728"/>
              <a:ext cx="960" cy="231"/>
            </a:xfrm>
            <a:prstGeom prst="rect">
              <a:avLst/>
            </a:prstGeom>
            <a:noFill/>
            <a:ln w="9525">
              <a:noFill/>
              <a:miter lim="800000"/>
              <a:headEnd/>
              <a:tailEnd/>
            </a:ln>
          </p:spPr>
          <p:txBody>
            <a:bodyPr>
              <a:spAutoFit/>
            </a:bodyPr>
            <a:lstStyle/>
            <a:p>
              <a:pPr>
                <a:spcBef>
                  <a:spcPct val="50000"/>
                </a:spcBef>
              </a:pPr>
              <a:r>
                <a:rPr lang="en-US" sz="2200" b="1" dirty="0">
                  <a:latin typeface="Arial Narrow" pitchFamily="34" charset="0"/>
                </a:rPr>
                <a:t>&lt; </a:t>
              </a:r>
              <a:r>
                <a:rPr lang="en-US" sz="2200" b="1" dirty="0">
                  <a:latin typeface="Arial Narrow" pitchFamily="34" charset="0"/>
                  <a:sym typeface="Symbol" pitchFamily="18" charset="2"/>
                </a:rPr>
                <a:t> 2 </a:t>
              </a:r>
              <a:r>
                <a:rPr lang="en-US" sz="2200" b="1" baseline="26000" dirty="0">
                  <a:latin typeface="Arial Narrow" pitchFamily="34" charset="0"/>
                  <a:sym typeface="Symbol" pitchFamily="18" charset="2"/>
                </a:rPr>
                <a:t>+127</a:t>
              </a:r>
              <a:endParaRPr lang="en-US" sz="2200" b="1" dirty="0">
                <a:latin typeface="Arial Narrow" pitchFamily="34" charset="0"/>
              </a:endParaRPr>
            </a:p>
          </p:txBody>
        </p:sp>
        <p:sp>
          <p:nvSpPr>
            <p:cNvPr id="58389" name="Text Box 25"/>
            <p:cNvSpPr txBox="1">
              <a:spLocks noChangeArrowheads="1"/>
            </p:cNvSpPr>
            <p:nvPr/>
          </p:nvSpPr>
          <p:spPr bwMode="auto">
            <a:xfrm>
              <a:off x="3408" y="1728"/>
              <a:ext cx="624"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&gt;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+127</a:t>
              </a:r>
              <a:endParaRPr lang="en-US" sz="2200" b="1">
                <a:latin typeface="Arial Narrow" pitchFamily="34" charset="0"/>
              </a:endParaRPr>
            </a:p>
          </p:txBody>
        </p:sp>
        <p:sp>
          <p:nvSpPr>
            <p:cNvPr id="58390" name="Text Box 26"/>
            <p:cNvSpPr txBox="1">
              <a:spLocks noChangeArrowheads="1"/>
            </p:cNvSpPr>
            <p:nvPr/>
          </p:nvSpPr>
          <p:spPr bwMode="auto">
            <a:xfrm>
              <a:off x="2160" y="2064"/>
              <a:ext cx="624"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&lt;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126</a:t>
              </a:r>
              <a:endParaRPr lang="en-US" sz="2200" b="1">
                <a:latin typeface="Arial Narrow" pitchFamily="34" charset="0"/>
              </a:endParaRPr>
            </a:p>
          </p:txBody>
        </p:sp>
        <p:sp>
          <p:nvSpPr>
            <p:cNvPr id="58391" name="Text Box 27"/>
            <p:cNvSpPr txBox="1">
              <a:spLocks noChangeArrowheads="1"/>
            </p:cNvSpPr>
            <p:nvPr/>
          </p:nvSpPr>
          <p:spPr bwMode="auto">
            <a:xfrm>
              <a:off x="1488" y="2064"/>
              <a:ext cx="720" cy="231"/>
            </a:xfrm>
            <a:prstGeom prst="rect">
              <a:avLst/>
            </a:prstGeom>
            <a:noFill/>
            <a:ln w="9525">
              <a:noFill/>
              <a:miter lim="800000"/>
              <a:headEnd/>
              <a:tailEnd/>
            </a:ln>
          </p:spPr>
          <p:txBody>
            <a:bodyPr>
              <a:spAutoFit/>
            </a:bodyPr>
            <a:lstStyle/>
            <a:p>
              <a:pPr>
                <a:spcBef>
                  <a:spcPct val="50000"/>
                </a:spcBef>
              </a:pPr>
              <a:r>
                <a:rPr lang="en-US" sz="2200" b="1">
                  <a:latin typeface="Arial Narrow" pitchFamily="34" charset="0"/>
                </a:rPr>
                <a:t>&gt; </a:t>
              </a:r>
              <a:r>
                <a:rPr lang="en-US" sz="2200" b="1">
                  <a:latin typeface="Arial Narrow" pitchFamily="34" charset="0"/>
                  <a:sym typeface="Symbol" pitchFamily="18" charset="2"/>
                </a:rPr>
                <a:t></a:t>
              </a:r>
              <a:r>
                <a:rPr lang="en-US" sz="2200" b="1">
                  <a:latin typeface="Arial Narrow" pitchFamily="34" charset="0"/>
                </a:rPr>
                <a:t> </a:t>
              </a:r>
              <a:r>
                <a:rPr lang="en-US" sz="2200" b="1">
                  <a:latin typeface="Arial Narrow" pitchFamily="34" charset="0"/>
                  <a:sym typeface="Symbol" pitchFamily="18" charset="2"/>
                </a:rPr>
                <a:t> 2 </a:t>
              </a:r>
              <a:r>
                <a:rPr lang="en-US" sz="2200" b="1" baseline="26000">
                  <a:latin typeface="Arial Narrow" pitchFamily="34" charset="0"/>
                  <a:sym typeface="Symbol" pitchFamily="18" charset="2"/>
                </a:rPr>
                <a:t>126</a:t>
              </a:r>
              <a:endParaRPr lang="en-US" sz="2200" b="1">
                <a:latin typeface="Arial Narrow" pitchFamily="34" charset="0"/>
              </a:endParaRPr>
            </a:p>
          </p:txBody>
        </p:sp>
      </p:grpSp>
    </p:spTree>
    <p:extLst>
      <p:ext uri="{BB962C8B-B14F-4D97-AF65-F5344CB8AC3E}">
        <p14:creationId xmlns:p14="http://schemas.microsoft.com/office/powerpoint/2010/main" val="12783317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43960-5A4C-97C7-C590-D463FE353641}"/>
              </a:ext>
            </a:extLst>
          </p:cNvPr>
          <p:cNvSpPr>
            <a:spLocks noGrp="1"/>
          </p:cNvSpPr>
          <p:nvPr>
            <p:ph type="title"/>
          </p:nvPr>
        </p:nvSpPr>
        <p:spPr/>
        <p:txBody>
          <a:bodyPr/>
          <a:lstStyle/>
          <a:p>
            <a:r>
              <a:rPr lang="en-US" dirty="0"/>
              <a:t>Double-Precision Numbers</a:t>
            </a:r>
          </a:p>
        </p:txBody>
      </p:sp>
      <p:sp>
        <p:nvSpPr>
          <p:cNvPr id="3" name="Content Placeholder 2">
            <a:extLst>
              <a:ext uri="{FF2B5EF4-FFF2-40B4-BE49-F238E27FC236}">
                <a16:creationId xmlns:a16="http://schemas.microsoft.com/office/drawing/2014/main" id="{9AD0C109-9ADE-0BA9-6545-6F1480C75B84}"/>
              </a:ext>
            </a:extLst>
          </p:cNvPr>
          <p:cNvSpPr>
            <a:spLocks noGrp="1"/>
          </p:cNvSpPr>
          <p:nvPr>
            <p:ph idx="1"/>
          </p:nvPr>
        </p:nvSpPr>
        <p:spPr>
          <a:xfrm>
            <a:off x="457200" y="3626220"/>
            <a:ext cx="8229600" cy="2499944"/>
          </a:xfrm>
        </p:spPr>
        <p:txBody>
          <a:bodyPr/>
          <a:lstStyle/>
          <a:p>
            <a:r>
              <a:rPr lang="en-US" dirty="0"/>
              <a:t>Exponent from </a:t>
            </a:r>
            <a:r>
              <a:rPr lang="en-US" dirty="0">
                <a:latin typeface="Minion Pro" panose="02040503050306020203" pitchFamily="18" charset="0"/>
              </a:rPr>
              <a:t>−</a:t>
            </a:r>
            <a:r>
              <a:rPr lang="en-US" dirty="0"/>
              <a:t>1022 to +1023.</a:t>
            </a:r>
          </a:p>
          <a:p>
            <a:r>
              <a:rPr lang="en-US" dirty="0"/>
              <a:t>Significand: 52 bits plus one “implicit” bit.</a:t>
            </a:r>
          </a:p>
          <a:p>
            <a:r>
              <a:rPr lang="en-US" dirty="0"/>
              <a:t>About 15.9 decimal digits of precision.</a:t>
            </a:r>
          </a:p>
          <a:p>
            <a:r>
              <a:rPr lang="en-US" dirty="0"/>
              <a:t>Range about </a:t>
            </a:r>
            <a:r>
              <a:rPr lang="en-US" sz="2800" dirty="0">
                <a:sym typeface="Symbol" pitchFamily="18" charset="2"/>
              </a:rPr>
              <a:t>±10</a:t>
            </a:r>
            <a:r>
              <a:rPr lang="en-US" sz="2800" b="1" baseline="46000" dirty="0">
                <a:sym typeface="Symbol" pitchFamily="18" charset="2"/>
              </a:rPr>
              <a:t></a:t>
            </a:r>
            <a:r>
              <a:rPr lang="en-US" sz="2800" baseline="46000" dirty="0">
                <a:sym typeface="Symbol" pitchFamily="18" charset="2"/>
              </a:rPr>
              <a:t>308</a:t>
            </a:r>
            <a:r>
              <a:rPr lang="en-US" sz="2800" dirty="0"/>
              <a:t> to </a:t>
            </a:r>
            <a:r>
              <a:rPr lang="en-US" sz="2800" dirty="0">
                <a:sym typeface="Symbol" pitchFamily="18" charset="2"/>
              </a:rPr>
              <a:t>±10</a:t>
            </a:r>
            <a:r>
              <a:rPr lang="en-US" sz="2800" b="1" baseline="46000" dirty="0">
                <a:sym typeface="Symbol" pitchFamily="18" charset="2"/>
              </a:rPr>
              <a:t>+</a:t>
            </a:r>
            <a:r>
              <a:rPr lang="en-US" sz="2800" baseline="46000" dirty="0">
                <a:sym typeface="Symbol" pitchFamily="18" charset="2"/>
              </a:rPr>
              <a:t>308</a:t>
            </a:r>
            <a:r>
              <a:rPr lang="en-US" sz="2800" dirty="0"/>
              <a:t> </a:t>
            </a:r>
            <a:endParaRPr lang="en-US" baseline="30000" dirty="0"/>
          </a:p>
          <a:p>
            <a:endParaRPr lang="en-US" dirty="0"/>
          </a:p>
          <a:p>
            <a:endParaRPr lang="en-US" dirty="0"/>
          </a:p>
        </p:txBody>
      </p:sp>
      <p:grpSp>
        <p:nvGrpSpPr>
          <p:cNvPr id="4" name="Group 12" descr="A horizontal line divided into three parts by vertical bars.  The leftmost part is very small, representing one bit, and is labeled sign.  The next part is roughly a third of the length and is labeled exponent eight bits.  The remaining two thirds segment is labeled significand 23 bits.">
            <a:extLst>
              <a:ext uri="{FF2B5EF4-FFF2-40B4-BE49-F238E27FC236}">
                <a16:creationId xmlns:a16="http://schemas.microsoft.com/office/drawing/2014/main" id="{8B4EF5AE-7D93-B9C4-1138-94D7DD5306EB}"/>
              </a:ext>
            </a:extLst>
          </p:cNvPr>
          <p:cNvGrpSpPr>
            <a:grpSpLocks/>
          </p:cNvGrpSpPr>
          <p:nvPr/>
        </p:nvGrpSpPr>
        <p:grpSpPr bwMode="auto">
          <a:xfrm>
            <a:off x="1002825" y="1642868"/>
            <a:ext cx="6945421" cy="1447511"/>
            <a:chOff x="480" y="720"/>
            <a:chExt cx="3456" cy="778"/>
          </a:xfrm>
        </p:grpSpPr>
        <p:grpSp>
          <p:nvGrpSpPr>
            <p:cNvPr id="5" name="Group 8">
              <a:extLst>
                <a:ext uri="{FF2B5EF4-FFF2-40B4-BE49-F238E27FC236}">
                  <a16:creationId xmlns:a16="http://schemas.microsoft.com/office/drawing/2014/main" id="{F6CB650E-1031-6DA5-FBFB-D3BF15171282}"/>
                </a:ext>
              </a:extLst>
            </p:cNvPr>
            <p:cNvGrpSpPr>
              <a:grpSpLocks/>
            </p:cNvGrpSpPr>
            <p:nvPr/>
          </p:nvGrpSpPr>
          <p:grpSpPr bwMode="auto">
            <a:xfrm>
              <a:off x="720" y="1200"/>
              <a:ext cx="3216" cy="288"/>
              <a:chOff x="480" y="1200"/>
              <a:chExt cx="3216" cy="288"/>
            </a:xfrm>
          </p:grpSpPr>
          <p:sp>
            <p:nvSpPr>
              <p:cNvPr id="9" name="Line 3">
                <a:extLst>
                  <a:ext uri="{FF2B5EF4-FFF2-40B4-BE49-F238E27FC236}">
                    <a16:creationId xmlns:a16="http://schemas.microsoft.com/office/drawing/2014/main" id="{7E943199-BEFE-3423-531F-F6B691E06A18}"/>
                  </a:ext>
                </a:extLst>
              </p:cNvPr>
              <p:cNvSpPr>
                <a:spLocks noChangeShapeType="1"/>
              </p:cNvSpPr>
              <p:nvPr/>
            </p:nvSpPr>
            <p:spPr bwMode="auto">
              <a:xfrm>
                <a:off x="480" y="1200"/>
                <a:ext cx="0" cy="288"/>
              </a:xfrm>
              <a:prstGeom prst="line">
                <a:avLst/>
              </a:prstGeom>
              <a:noFill/>
              <a:ln w="28575">
                <a:solidFill>
                  <a:schemeClr val="tx1"/>
                </a:solidFill>
                <a:round/>
                <a:headEnd/>
                <a:tailEnd/>
              </a:ln>
            </p:spPr>
            <p:txBody>
              <a:bodyPr wrap="none" anchor="ctr"/>
              <a:lstStyle/>
              <a:p>
                <a:endParaRPr lang="en-US"/>
              </a:p>
            </p:txBody>
          </p:sp>
          <p:sp>
            <p:nvSpPr>
              <p:cNvPr id="10" name="Line 4">
                <a:extLst>
                  <a:ext uri="{FF2B5EF4-FFF2-40B4-BE49-F238E27FC236}">
                    <a16:creationId xmlns:a16="http://schemas.microsoft.com/office/drawing/2014/main" id="{E94D4CA6-A082-E334-560C-BD020CB3B62E}"/>
                  </a:ext>
                </a:extLst>
              </p:cNvPr>
              <p:cNvSpPr>
                <a:spLocks noChangeShapeType="1"/>
              </p:cNvSpPr>
              <p:nvPr/>
            </p:nvSpPr>
            <p:spPr bwMode="auto">
              <a:xfrm>
                <a:off x="480" y="1488"/>
                <a:ext cx="3216" cy="0"/>
              </a:xfrm>
              <a:prstGeom prst="line">
                <a:avLst/>
              </a:prstGeom>
              <a:noFill/>
              <a:ln w="28575">
                <a:solidFill>
                  <a:schemeClr val="tx1"/>
                </a:solidFill>
                <a:round/>
                <a:headEnd/>
                <a:tailEnd/>
              </a:ln>
            </p:spPr>
            <p:txBody>
              <a:bodyPr wrap="none" anchor="ctr"/>
              <a:lstStyle/>
              <a:p>
                <a:endParaRPr lang="en-US"/>
              </a:p>
            </p:txBody>
          </p:sp>
          <p:sp>
            <p:nvSpPr>
              <p:cNvPr id="11" name="Line 5">
                <a:extLst>
                  <a:ext uri="{FF2B5EF4-FFF2-40B4-BE49-F238E27FC236}">
                    <a16:creationId xmlns:a16="http://schemas.microsoft.com/office/drawing/2014/main" id="{BBB6554F-9E92-2BA9-519D-6CF1DD6C4336}"/>
                  </a:ext>
                </a:extLst>
              </p:cNvPr>
              <p:cNvSpPr>
                <a:spLocks noChangeShapeType="1"/>
              </p:cNvSpPr>
              <p:nvPr/>
            </p:nvSpPr>
            <p:spPr bwMode="auto">
              <a:xfrm>
                <a:off x="3696" y="1200"/>
                <a:ext cx="0" cy="288"/>
              </a:xfrm>
              <a:prstGeom prst="line">
                <a:avLst/>
              </a:prstGeom>
              <a:noFill/>
              <a:ln w="28575">
                <a:solidFill>
                  <a:schemeClr val="tx1"/>
                </a:solidFill>
                <a:round/>
                <a:headEnd/>
                <a:tailEnd/>
              </a:ln>
            </p:spPr>
            <p:txBody>
              <a:bodyPr wrap="none" anchor="ctr"/>
              <a:lstStyle/>
              <a:p>
                <a:endParaRPr lang="en-US"/>
              </a:p>
            </p:txBody>
          </p:sp>
          <p:sp>
            <p:nvSpPr>
              <p:cNvPr id="12" name="Line 6">
                <a:extLst>
                  <a:ext uri="{FF2B5EF4-FFF2-40B4-BE49-F238E27FC236}">
                    <a16:creationId xmlns:a16="http://schemas.microsoft.com/office/drawing/2014/main" id="{9173EA49-ACCD-A23D-F424-47CB7B53B1F4}"/>
                  </a:ext>
                </a:extLst>
              </p:cNvPr>
              <p:cNvSpPr>
                <a:spLocks noChangeShapeType="1"/>
              </p:cNvSpPr>
              <p:nvPr/>
            </p:nvSpPr>
            <p:spPr bwMode="auto">
              <a:xfrm>
                <a:off x="624" y="1200"/>
                <a:ext cx="0" cy="288"/>
              </a:xfrm>
              <a:prstGeom prst="line">
                <a:avLst/>
              </a:prstGeom>
              <a:noFill/>
              <a:ln w="28575">
                <a:solidFill>
                  <a:schemeClr val="tx1"/>
                </a:solidFill>
                <a:round/>
                <a:headEnd/>
                <a:tailEnd/>
              </a:ln>
            </p:spPr>
            <p:txBody>
              <a:bodyPr wrap="none" anchor="ctr"/>
              <a:lstStyle/>
              <a:p>
                <a:endParaRPr lang="en-US"/>
              </a:p>
            </p:txBody>
          </p:sp>
          <p:sp>
            <p:nvSpPr>
              <p:cNvPr id="13" name="Line 7">
                <a:extLst>
                  <a:ext uri="{FF2B5EF4-FFF2-40B4-BE49-F238E27FC236}">
                    <a16:creationId xmlns:a16="http://schemas.microsoft.com/office/drawing/2014/main" id="{BF75FC5B-A205-A90E-6BBA-A1D5E1BFC0EE}"/>
                  </a:ext>
                </a:extLst>
              </p:cNvPr>
              <p:cNvSpPr>
                <a:spLocks noChangeShapeType="1"/>
              </p:cNvSpPr>
              <p:nvPr/>
            </p:nvSpPr>
            <p:spPr bwMode="auto">
              <a:xfrm>
                <a:off x="1344" y="1200"/>
                <a:ext cx="0" cy="288"/>
              </a:xfrm>
              <a:prstGeom prst="line">
                <a:avLst/>
              </a:prstGeom>
              <a:noFill/>
              <a:ln w="28575">
                <a:solidFill>
                  <a:schemeClr val="tx1"/>
                </a:solidFill>
                <a:round/>
                <a:headEnd/>
                <a:tailEnd/>
              </a:ln>
            </p:spPr>
            <p:txBody>
              <a:bodyPr wrap="none" anchor="ctr"/>
              <a:lstStyle/>
              <a:p>
                <a:endParaRPr lang="en-US"/>
              </a:p>
            </p:txBody>
          </p:sp>
        </p:grpSp>
        <p:sp>
          <p:nvSpPr>
            <p:cNvPr id="6" name="Text Box 9">
              <a:extLst>
                <a:ext uri="{FF2B5EF4-FFF2-40B4-BE49-F238E27FC236}">
                  <a16:creationId xmlns:a16="http://schemas.microsoft.com/office/drawing/2014/main" id="{80768910-4044-9F9A-9730-675E9E8C186F}"/>
                </a:ext>
              </a:extLst>
            </p:cNvPr>
            <p:cNvSpPr txBox="1">
              <a:spLocks noChangeArrowheads="1"/>
            </p:cNvSpPr>
            <p:nvPr/>
          </p:nvSpPr>
          <p:spPr bwMode="auto">
            <a:xfrm>
              <a:off x="480" y="720"/>
              <a:ext cx="576"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Sign</a:t>
              </a:r>
              <a:br>
                <a:rPr lang="en-US" sz="2200" b="1">
                  <a:latin typeface="Arial Narrow" pitchFamily="34" charset="0"/>
                </a:rPr>
              </a:br>
              <a:r>
                <a:rPr lang="en-US" sz="2200" b="1">
                  <a:latin typeface="Arial Narrow" pitchFamily="34" charset="0"/>
                </a:rPr>
                <a:t>( 1 bit)</a:t>
              </a:r>
            </a:p>
          </p:txBody>
        </p:sp>
        <p:sp>
          <p:nvSpPr>
            <p:cNvPr id="7" name="Text Box 10">
              <a:extLst>
                <a:ext uri="{FF2B5EF4-FFF2-40B4-BE49-F238E27FC236}">
                  <a16:creationId xmlns:a16="http://schemas.microsoft.com/office/drawing/2014/main" id="{F3909E24-8673-B2FD-C658-615E32F3B0C5}"/>
                </a:ext>
              </a:extLst>
            </p:cNvPr>
            <p:cNvSpPr txBox="1">
              <a:spLocks noChangeArrowheads="1"/>
            </p:cNvSpPr>
            <p:nvPr/>
          </p:nvSpPr>
          <p:spPr bwMode="auto">
            <a:xfrm>
              <a:off x="864" y="1084"/>
              <a:ext cx="720"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Exponent</a:t>
              </a:r>
              <a:br>
                <a:rPr lang="en-US" sz="2200" b="1" dirty="0">
                  <a:latin typeface="Arial Narrow" pitchFamily="34" charset="0"/>
                </a:rPr>
              </a:br>
              <a:r>
                <a:rPr lang="en-US" sz="2200" b="1" dirty="0">
                  <a:latin typeface="Arial Narrow" pitchFamily="34" charset="0"/>
                </a:rPr>
                <a:t>( 11 bits)</a:t>
              </a:r>
            </a:p>
          </p:txBody>
        </p:sp>
        <p:sp>
          <p:nvSpPr>
            <p:cNvPr id="8" name="Text Box 11">
              <a:extLst>
                <a:ext uri="{FF2B5EF4-FFF2-40B4-BE49-F238E27FC236}">
                  <a16:creationId xmlns:a16="http://schemas.microsoft.com/office/drawing/2014/main" id="{5F694E1A-E021-D633-75CB-40FC60F35E48}"/>
                </a:ext>
              </a:extLst>
            </p:cNvPr>
            <p:cNvSpPr txBox="1">
              <a:spLocks noChangeArrowheads="1"/>
            </p:cNvSpPr>
            <p:nvPr/>
          </p:nvSpPr>
          <p:spPr bwMode="auto">
            <a:xfrm>
              <a:off x="2256" y="1056"/>
              <a:ext cx="720"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Fraction</a:t>
              </a:r>
              <a:br>
                <a:rPr lang="en-US" sz="2200" b="1" dirty="0">
                  <a:latin typeface="Arial Narrow" pitchFamily="34" charset="0"/>
                </a:rPr>
              </a:br>
              <a:r>
                <a:rPr lang="en-US" sz="2200" b="1" dirty="0">
                  <a:latin typeface="Arial Narrow" pitchFamily="34" charset="0"/>
                </a:rPr>
                <a:t>( 52 bits)</a:t>
              </a:r>
            </a:p>
          </p:txBody>
        </p:sp>
      </p:grpSp>
      <p:sp>
        <p:nvSpPr>
          <p:cNvPr id="14" name="Text Box 13">
            <a:extLst>
              <a:ext uri="{FF2B5EF4-FFF2-40B4-BE49-F238E27FC236}">
                <a16:creationId xmlns:a16="http://schemas.microsoft.com/office/drawing/2014/main" id="{9542346F-EA51-B504-79FF-AF3E14A6FEBB}"/>
              </a:ext>
            </a:extLst>
          </p:cNvPr>
          <p:cNvSpPr txBox="1">
            <a:spLocks noChangeArrowheads="1"/>
          </p:cNvSpPr>
          <p:nvPr/>
        </p:nvSpPr>
        <p:spPr bwMode="auto">
          <a:xfrm>
            <a:off x="1295400" y="3149363"/>
            <a:ext cx="6752492" cy="420773"/>
          </a:xfrm>
          <a:prstGeom prst="rect">
            <a:avLst/>
          </a:prstGeom>
          <a:noFill/>
          <a:ln w="9525">
            <a:noFill/>
            <a:miter lim="800000"/>
            <a:headEnd/>
            <a:tailEnd/>
          </a:ln>
        </p:spPr>
        <p:txBody>
          <a:bodyPr lIns="111904" tIns="55952" rIns="111904" bIns="55952">
            <a:spAutoFit/>
          </a:bodyPr>
          <a:lstStyle/>
          <a:p>
            <a:pPr algn="ctr">
              <a:spcBef>
                <a:spcPct val="50000"/>
              </a:spcBef>
            </a:pPr>
            <a:r>
              <a:rPr lang="en-US" sz="2000" dirty="0"/>
              <a:t>IEEE 754   64-bit Floating-Point Format</a:t>
            </a:r>
          </a:p>
        </p:txBody>
      </p:sp>
    </p:spTree>
    <p:extLst>
      <p:ext uri="{BB962C8B-B14F-4D97-AF65-F5344CB8AC3E}">
        <p14:creationId xmlns:p14="http://schemas.microsoft.com/office/powerpoint/2010/main" val="274368071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ChangeArrowheads="1"/>
          </p:cNvSpPr>
          <p:nvPr/>
        </p:nvSpPr>
        <p:spPr bwMode="auto">
          <a:xfrm>
            <a:off x="675249" y="1553561"/>
            <a:ext cx="7783454" cy="4787205"/>
          </a:xfrm>
          <a:prstGeom prst="rect">
            <a:avLst/>
          </a:prstGeom>
          <a:noFill/>
          <a:ln w="9525">
            <a:noFill/>
            <a:miter lim="800000"/>
            <a:headEnd/>
            <a:tailEnd/>
          </a:ln>
        </p:spPr>
        <p:txBody>
          <a:bodyPr lIns="89523" tIns="44762" rIns="89523" bIns="44762"/>
          <a:lstStyle/>
          <a:p>
            <a:pPr marL="336102" indent="-336102" defTabSz="895623">
              <a:spcBef>
                <a:spcPts val="734"/>
              </a:spcBef>
              <a:buFontTx/>
              <a:buChar char="•"/>
            </a:pPr>
            <a:r>
              <a:rPr lang="en-US" sz="2650" dirty="0"/>
              <a:t>We use a “decimal point” to represent fractions.</a:t>
            </a:r>
            <a:br>
              <a:rPr lang="en-US" sz="2650" dirty="0"/>
            </a:br>
            <a:r>
              <a:rPr lang="en-US" sz="2650" dirty="0"/>
              <a:t>	0.1  =  1/10   = 10</a:t>
            </a:r>
            <a:r>
              <a:rPr lang="en-US" sz="2650" b="1" baseline="30000" dirty="0"/>
              <a:t>–1</a:t>
            </a:r>
            <a:br>
              <a:rPr lang="en-US" sz="2650" dirty="0"/>
            </a:br>
            <a:r>
              <a:rPr lang="en-US" sz="2650" dirty="0"/>
              <a:t>	0.01 = 1/100 = 10</a:t>
            </a:r>
            <a:r>
              <a:rPr lang="en-US" sz="2800" b="1" baseline="30000" dirty="0"/>
              <a:t>–</a:t>
            </a:r>
            <a:r>
              <a:rPr lang="en-US" sz="2650" b="1" baseline="30000" dirty="0"/>
              <a:t>2</a:t>
            </a:r>
            <a:endParaRPr lang="en-US" sz="2650" dirty="0"/>
          </a:p>
          <a:p>
            <a:pPr marL="336102" indent="-336102" defTabSz="895623">
              <a:spcBef>
                <a:spcPts val="734"/>
              </a:spcBef>
              <a:buFontTx/>
              <a:buChar char="•"/>
            </a:pPr>
            <a:r>
              <a:rPr lang="en-US" sz="2650" dirty="0"/>
              <a:t>Decimal fractions are based on </a:t>
            </a:r>
            <a:r>
              <a:rPr lang="en-US" sz="2650" b="1" i="1" dirty="0"/>
              <a:t>negative</a:t>
            </a:r>
            <a:r>
              <a:rPr lang="en-US" sz="2650" dirty="0"/>
              <a:t> powers of 10.</a:t>
            </a:r>
          </a:p>
          <a:p>
            <a:pPr marL="336102" indent="-336102" defTabSz="895623">
              <a:spcBef>
                <a:spcPts val="734"/>
              </a:spcBef>
              <a:buFontTx/>
              <a:buChar char="•"/>
            </a:pPr>
            <a:r>
              <a:rPr lang="en-US" sz="2650" dirty="0"/>
              <a:t>Unlike integers, not all fractions can be represented exactly,   </a:t>
            </a:r>
            <a:r>
              <a:rPr lang="en-US" sz="2650" i="1" dirty="0"/>
              <a:t>e.g.</a:t>
            </a:r>
            <a:r>
              <a:rPr lang="en-US" sz="2650" dirty="0"/>
              <a:t> 1/3.</a:t>
            </a:r>
          </a:p>
          <a:p>
            <a:pPr marL="336102" indent="-336102" defTabSz="895623">
              <a:spcBef>
                <a:spcPts val="734"/>
              </a:spcBef>
              <a:buFontTx/>
              <a:buChar char="•"/>
            </a:pPr>
            <a:r>
              <a:rPr lang="en-US" sz="2650" dirty="0"/>
              <a:t>But we can be arbitrarily precise: 0.3 or 0.33 or 0.3333, or 0.333333333333, but only </a:t>
            </a:r>
            <a:r>
              <a:rPr lang="en-US" sz="2650" i="1" dirty="0"/>
              <a:t>within the limits of finite precision arithmetic</a:t>
            </a:r>
            <a:r>
              <a:rPr lang="en-US" sz="2650" dirty="0"/>
              <a:t>.</a:t>
            </a:r>
          </a:p>
        </p:txBody>
      </p:sp>
      <p:sp>
        <p:nvSpPr>
          <p:cNvPr id="2" name="Title 1"/>
          <p:cNvSpPr>
            <a:spLocks noGrp="1"/>
          </p:cNvSpPr>
          <p:nvPr>
            <p:ph type="title"/>
          </p:nvPr>
        </p:nvSpPr>
        <p:spPr>
          <a:xfrm>
            <a:off x="457200" y="304800"/>
            <a:ext cx="8229600" cy="1143000"/>
          </a:xfrm>
        </p:spPr>
        <p:txBody>
          <a:bodyPr>
            <a:normAutofit fontScale="90000"/>
          </a:bodyPr>
          <a:lstStyle/>
          <a:p>
            <a:r>
              <a:rPr lang="en-US" dirty="0"/>
              <a:t>Decimal Fractions</a:t>
            </a:r>
            <a:br>
              <a:rPr lang="en-US" dirty="0"/>
            </a:br>
            <a:endParaRPr lang="en-US" dirty="0"/>
          </a:p>
        </p:txBody>
      </p:sp>
    </p:spTree>
    <p:extLst>
      <p:ext uri="{BB962C8B-B14F-4D97-AF65-F5344CB8AC3E}">
        <p14:creationId xmlns:p14="http://schemas.microsoft.com/office/powerpoint/2010/main" val="924415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xEl>
                                              <p:pRg st="1" end="1"/>
                                            </p:txEl>
                                          </p:spTgt>
                                        </p:tgtEl>
                                        <p:attrNameLst>
                                          <p:attrName>style.visibility</p:attrName>
                                        </p:attrNameLst>
                                      </p:cBhvr>
                                      <p:to>
                                        <p:strVal val="visible"/>
                                      </p:to>
                                    </p:set>
                                    <p:animEffect transition="in" filter="fade">
                                      <p:cBhvr>
                                        <p:cTn id="7" dur="500"/>
                                        <p:tgtEl>
                                          <p:spTgt spid="583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371">
                                            <p:txEl>
                                              <p:pRg st="2" end="2"/>
                                            </p:txEl>
                                          </p:spTgt>
                                        </p:tgtEl>
                                        <p:attrNameLst>
                                          <p:attrName>style.visibility</p:attrName>
                                        </p:attrNameLst>
                                      </p:cBhvr>
                                      <p:to>
                                        <p:strVal val="visible"/>
                                      </p:to>
                                    </p:set>
                                    <p:animEffect transition="in" filter="fade">
                                      <p:cBhvr>
                                        <p:cTn id="12" dur="500"/>
                                        <p:tgtEl>
                                          <p:spTgt spid="583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71">
                                            <p:txEl>
                                              <p:pRg st="3" end="3"/>
                                            </p:txEl>
                                          </p:spTgt>
                                        </p:tgtEl>
                                        <p:attrNameLst>
                                          <p:attrName>style.visibility</p:attrName>
                                        </p:attrNameLst>
                                      </p:cBhvr>
                                      <p:to>
                                        <p:strVal val="visible"/>
                                      </p:to>
                                    </p:set>
                                    <p:animEffect transition="in" filter="fade">
                                      <p:cBhvr>
                                        <p:cTn id="17" dur="500"/>
                                        <p:tgtEl>
                                          <p:spTgt spid="583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Rounding</a:t>
            </a:r>
          </a:p>
        </p:txBody>
      </p:sp>
      <p:sp>
        <p:nvSpPr>
          <p:cNvPr id="57347" name="Rectangle 3"/>
          <p:cNvSpPr>
            <a:spLocks noGrp="1" noChangeArrowheads="1"/>
          </p:cNvSpPr>
          <p:nvPr>
            <p:ph idx="1"/>
          </p:nvPr>
        </p:nvSpPr>
        <p:spPr/>
        <p:txBody>
          <a:bodyPr>
            <a:normAutofit/>
          </a:bodyPr>
          <a:lstStyle/>
          <a:p>
            <a:r>
              <a:rPr lang="en-US" dirty="0"/>
              <a:t>When a calculated value cannot be represented exactly by a floating-point number, it is </a:t>
            </a:r>
            <a:r>
              <a:rPr lang="en-US" b="1" dirty="0"/>
              <a:t>rounded</a:t>
            </a:r>
            <a:r>
              <a:rPr lang="en-US" dirty="0"/>
              <a:t> to the nearest representable number.</a:t>
            </a:r>
          </a:p>
          <a:p>
            <a:r>
              <a:rPr lang="en-US" dirty="0"/>
              <a:t>Usually, rounding errors cancel each other</a:t>
            </a:r>
          </a:p>
          <a:p>
            <a:r>
              <a:rPr lang="en-US" dirty="0"/>
              <a:t>Sometimes, rounding errors accumulate.</a:t>
            </a:r>
          </a:p>
          <a:p>
            <a:r>
              <a:rPr lang="en-US" dirty="0"/>
              <a:t>Be careful!  </a:t>
            </a:r>
          </a:p>
          <a:p>
            <a:r>
              <a:rPr lang="en-US" dirty="0">
                <a:hlinkClick r:id="rId4"/>
              </a:rPr>
              <a:t>http://floating-point-gui.de/</a:t>
            </a:r>
            <a:endParaRPr lang="en-US" dirty="0"/>
          </a:p>
          <a:p>
            <a:pPr marL="0" indent="0">
              <a:buNone/>
            </a:pPr>
            <a:endParaRPr lang="en-US" dirty="0"/>
          </a:p>
        </p:txBody>
      </p:sp>
    </p:spTree>
    <p:custDataLst>
      <p:tags r:id="rId1"/>
    </p:custDataLst>
    <p:extLst>
      <p:ext uri="{BB962C8B-B14F-4D97-AF65-F5344CB8AC3E}">
        <p14:creationId xmlns:p14="http://schemas.microsoft.com/office/powerpoint/2010/main" val="9216918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347">
                                            <p:txEl>
                                              <p:pRg st="1" end="1"/>
                                            </p:txEl>
                                          </p:spTgt>
                                        </p:tgtEl>
                                        <p:attrNameLst>
                                          <p:attrName>style.visibility</p:attrName>
                                        </p:attrNameLst>
                                      </p:cBhvr>
                                      <p:to>
                                        <p:strVal val="visible"/>
                                      </p:to>
                                    </p:set>
                                    <p:animEffect transition="in" filter="fade">
                                      <p:cBhvr>
                                        <p:cTn id="7" dur="500"/>
                                        <p:tgtEl>
                                          <p:spTgt spid="573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347">
                                            <p:txEl>
                                              <p:pRg st="2" end="2"/>
                                            </p:txEl>
                                          </p:spTgt>
                                        </p:tgtEl>
                                        <p:attrNameLst>
                                          <p:attrName>style.visibility</p:attrName>
                                        </p:attrNameLst>
                                      </p:cBhvr>
                                      <p:to>
                                        <p:strVal val="visible"/>
                                      </p:to>
                                    </p:set>
                                    <p:animEffect transition="in" filter="fade">
                                      <p:cBhvr>
                                        <p:cTn id="12" dur="500"/>
                                        <p:tgtEl>
                                          <p:spTgt spid="5734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animEffect transition="in" filter="fade">
                                      <p:cBhvr>
                                        <p:cTn id="15" dur="500"/>
                                        <p:tgtEl>
                                          <p:spTgt spid="5734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7347">
                                            <p:txEl>
                                              <p:pRg st="4" end="4"/>
                                            </p:txEl>
                                          </p:spTgt>
                                        </p:tgtEl>
                                        <p:attrNameLst>
                                          <p:attrName>style.visibility</p:attrName>
                                        </p:attrNameLst>
                                      </p:cBhvr>
                                      <p:to>
                                        <p:strVal val="visible"/>
                                      </p:to>
                                    </p:set>
                                    <p:animEffect transition="in" filter="fade">
                                      <p:cBhvr>
                                        <p:cTn id="20" dur="500"/>
                                        <p:tgtEl>
                                          <p:spTgt spid="573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520504" y="303270"/>
            <a:ext cx="7976382" cy="1071679"/>
          </a:xfrm>
        </p:spPr>
        <p:txBody>
          <a:bodyPr>
            <a:noAutofit/>
          </a:bodyPr>
          <a:lstStyle/>
          <a:p>
            <a:r>
              <a:rPr lang="en-US" sz="3600" dirty="0"/>
              <a:t>Floating-Point Numbers </a:t>
            </a:r>
            <a:br>
              <a:rPr lang="en-US" sz="3600" dirty="0"/>
            </a:br>
            <a:r>
              <a:rPr lang="en-US" sz="3600" dirty="0"/>
              <a:t>are Approximations</a:t>
            </a:r>
          </a:p>
        </p:txBody>
      </p:sp>
      <p:sp>
        <p:nvSpPr>
          <p:cNvPr id="56323" name="Rectangle 3"/>
          <p:cNvSpPr>
            <a:spLocks noGrp="1" noChangeArrowheads="1"/>
          </p:cNvSpPr>
          <p:nvPr>
            <p:ph idx="1"/>
          </p:nvPr>
        </p:nvSpPr>
        <p:spPr>
          <a:xfrm>
            <a:off x="578785" y="1786131"/>
            <a:ext cx="7773405" cy="3750876"/>
          </a:xfrm>
        </p:spPr>
        <p:txBody>
          <a:bodyPr>
            <a:normAutofit/>
          </a:bodyPr>
          <a:lstStyle/>
          <a:p>
            <a:r>
              <a:rPr lang="en-US" sz="3600" dirty="0"/>
              <a:t>How many different values can be represented in 32 bits?</a:t>
            </a:r>
          </a:p>
          <a:p>
            <a:r>
              <a:rPr lang="en-US" sz="3600" dirty="0"/>
              <a:t>How many real numbers are there between </a:t>
            </a:r>
            <a:r>
              <a:rPr lang="en-US" sz="3600" dirty="0">
                <a:sym typeface="Symbol" pitchFamily="18" charset="2"/>
              </a:rPr>
              <a:t>10</a:t>
            </a:r>
            <a:r>
              <a:rPr lang="en-US" sz="3600" b="1" baseline="46000" dirty="0">
                <a:sym typeface="Symbol" pitchFamily="18" charset="2"/>
              </a:rPr>
              <a:t>+38</a:t>
            </a:r>
            <a:r>
              <a:rPr lang="en-US" sz="3600" dirty="0"/>
              <a:t> and </a:t>
            </a:r>
            <a:r>
              <a:rPr lang="en-US" sz="3600" dirty="0">
                <a:sym typeface="Symbol" pitchFamily="18" charset="2"/>
              </a:rPr>
              <a:t>+10</a:t>
            </a:r>
            <a:r>
              <a:rPr lang="en-US" sz="3600" b="1" baseline="46000" dirty="0">
                <a:sym typeface="Symbol" pitchFamily="18" charset="2"/>
              </a:rPr>
              <a:t>+38</a:t>
            </a:r>
            <a:r>
              <a:rPr lang="en-US" sz="3600" dirty="0"/>
              <a:t> ?</a:t>
            </a:r>
          </a:p>
          <a:p>
            <a:r>
              <a:rPr lang="en-US" sz="3600" dirty="0"/>
              <a:t>So floating-point numbers are approximations.</a:t>
            </a:r>
          </a:p>
        </p:txBody>
      </p:sp>
    </p:spTree>
    <p:custDataLst>
      <p:tags r:id="rId1"/>
    </p:custDataLst>
    <p:extLst>
      <p:ext uri="{BB962C8B-B14F-4D97-AF65-F5344CB8AC3E}">
        <p14:creationId xmlns:p14="http://schemas.microsoft.com/office/powerpoint/2010/main" val="20371890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fade">
                                      <p:cBhvr>
                                        <p:cTn id="7" dur="500"/>
                                        <p:tgtEl>
                                          <p:spTgt spid="563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fade">
                                      <p:cBhvr>
                                        <p:cTn id="12"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124BF-469E-BB2C-DD78-7B2888E133E4}"/>
              </a:ext>
            </a:extLst>
          </p:cNvPr>
          <p:cNvSpPr>
            <a:spLocks noGrp="1"/>
          </p:cNvSpPr>
          <p:nvPr>
            <p:ph type="title"/>
          </p:nvPr>
        </p:nvSpPr>
        <p:spPr/>
        <p:txBody>
          <a:bodyPr/>
          <a:lstStyle/>
          <a:p>
            <a:r>
              <a:rPr lang="en-US" dirty="0"/>
              <a:t>Approximation!</a:t>
            </a:r>
          </a:p>
        </p:txBody>
      </p:sp>
      <p:sp>
        <p:nvSpPr>
          <p:cNvPr id="3" name="Content Placeholder 2">
            <a:extLst>
              <a:ext uri="{FF2B5EF4-FFF2-40B4-BE49-F238E27FC236}">
                <a16:creationId xmlns:a16="http://schemas.microsoft.com/office/drawing/2014/main" id="{198B9076-3E65-9AFA-05B1-AB493ACD7369}"/>
              </a:ext>
            </a:extLst>
          </p:cNvPr>
          <p:cNvSpPr>
            <a:spLocks noGrp="1"/>
          </p:cNvSpPr>
          <p:nvPr>
            <p:ph idx="1"/>
          </p:nvPr>
        </p:nvSpPr>
        <p:spPr>
          <a:xfrm>
            <a:off x="457200" y="3429000"/>
            <a:ext cx="8229600" cy="2697163"/>
          </a:xfrm>
        </p:spPr>
        <p:txBody>
          <a:bodyPr/>
          <a:lstStyle/>
          <a:p>
            <a:r>
              <a:rPr lang="en-US" dirty="0">
                <a:latin typeface="+mn-lt"/>
              </a:rPr>
              <a:t>The number 0.1</a:t>
            </a:r>
            <a:r>
              <a:rPr lang="en-US" baseline="-25000" dirty="0">
                <a:latin typeface="+mn-lt"/>
              </a:rPr>
              <a:t>10</a:t>
            </a:r>
            <a:r>
              <a:rPr lang="en-US" dirty="0">
                <a:latin typeface="+mn-lt"/>
              </a:rPr>
              <a:t> cannot be represented exactly in binary.</a:t>
            </a:r>
          </a:p>
          <a:p>
            <a:r>
              <a:rPr lang="en-US" dirty="0">
                <a:latin typeface="+mn-lt"/>
              </a:rPr>
              <a:t>What gets stored is an approximation.</a:t>
            </a:r>
          </a:p>
          <a:p>
            <a:r>
              <a:rPr lang="en-US" dirty="0">
                <a:latin typeface="+mn-lt"/>
              </a:rPr>
              <a:t>Since we have finite-precision arithmetic, the approximation is limited.</a:t>
            </a:r>
          </a:p>
        </p:txBody>
      </p:sp>
      <p:sp>
        <p:nvSpPr>
          <p:cNvPr id="4" name="TextBox 3">
            <a:extLst>
              <a:ext uri="{FF2B5EF4-FFF2-40B4-BE49-F238E27FC236}">
                <a16:creationId xmlns:a16="http://schemas.microsoft.com/office/drawing/2014/main" id="{D8F2245E-62F6-4CD5-21F9-FE97866720D7}"/>
              </a:ext>
            </a:extLst>
          </p:cNvPr>
          <p:cNvSpPr txBox="1"/>
          <p:nvPr/>
        </p:nvSpPr>
        <p:spPr>
          <a:xfrm>
            <a:off x="1905000" y="1676400"/>
            <a:ext cx="4512774" cy="1661993"/>
          </a:xfrm>
          <a:prstGeom prst="rect">
            <a:avLst/>
          </a:prstGeom>
          <a:noFill/>
        </p:spPr>
        <p:txBody>
          <a:bodyPr wrap="none" rtlCol="0">
            <a:spAutoFit/>
          </a:bodyPr>
          <a:lstStyle/>
          <a:p>
            <a:pPr marL="0" indent="0">
              <a:buNone/>
            </a:pPr>
            <a:r>
              <a:rPr lang="en-US" sz="2800" dirty="0">
                <a:latin typeface="Lucida Console" panose="020B0609040504020204" pitchFamily="49" charset="0"/>
              </a:rPr>
              <a:t>Python 3.8.1 </a:t>
            </a:r>
          </a:p>
          <a:p>
            <a:pPr marL="0" indent="0">
              <a:buNone/>
            </a:pPr>
            <a:r>
              <a:rPr lang="en-US" sz="2800" dirty="0">
                <a:latin typeface="Lucida Console" panose="020B0609040504020204" pitchFamily="49" charset="0"/>
              </a:rPr>
              <a:t>&gt;&gt;&gt; 0.1*0.1</a:t>
            </a:r>
          </a:p>
          <a:p>
            <a:pPr marL="0" indent="0">
              <a:buNone/>
            </a:pPr>
            <a:r>
              <a:rPr lang="en-US" sz="2800" dirty="0">
                <a:latin typeface="Lucida Console" panose="020B0609040504020204" pitchFamily="49" charset="0"/>
              </a:rPr>
              <a:t>0.01000000000000000</a:t>
            </a:r>
            <a:r>
              <a:rPr lang="en-US" sz="2800" dirty="0">
                <a:highlight>
                  <a:srgbClr val="FFFF00"/>
                </a:highlight>
                <a:latin typeface="Lucida Console" panose="020B0609040504020204" pitchFamily="49" charset="0"/>
              </a:rPr>
              <a:t>2</a:t>
            </a:r>
            <a:endParaRPr lang="en-US" sz="2800" dirty="0">
              <a:latin typeface="Lucida Console" panose="020B0609040504020204" pitchFamily="49" charset="0"/>
            </a:endParaRPr>
          </a:p>
          <a:p>
            <a:endParaRPr lang="en-US" dirty="0"/>
          </a:p>
        </p:txBody>
      </p:sp>
    </p:spTree>
    <p:custDataLst>
      <p:tags r:id="rId1"/>
    </p:custDataLst>
    <p:extLst>
      <p:ext uri="{BB962C8B-B14F-4D97-AF65-F5344CB8AC3E}">
        <p14:creationId xmlns:p14="http://schemas.microsoft.com/office/powerpoint/2010/main" val="1851331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6EC7F-F307-6B2D-C913-8DA7A84B5925}"/>
              </a:ext>
            </a:extLst>
          </p:cNvPr>
          <p:cNvSpPr>
            <a:spLocks noGrp="1"/>
          </p:cNvSpPr>
          <p:nvPr>
            <p:ph type="title"/>
          </p:nvPr>
        </p:nvSpPr>
        <p:spPr/>
        <p:txBody>
          <a:bodyPr/>
          <a:lstStyle/>
          <a:p>
            <a:r>
              <a:rPr lang="en-US" dirty="0"/>
              <a:t>Subtraction</a:t>
            </a:r>
          </a:p>
        </p:txBody>
      </p:sp>
      <p:sp>
        <p:nvSpPr>
          <p:cNvPr id="3" name="Content Placeholder 2">
            <a:extLst>
              <a:ext uri="{FF2B5EF4-FFF2-40B4-BE49-F238E27FC236}">
                <a16:creationId xmlns:a16="http://schemas.microsoft.com/office/drawing/2014/main" id="{1029A725-1718-5138-FF00-789C6621C9C9}"/>
              </a:ext>
            </a:extLst>
          </p:cNvPr>
          <p:cNvSpPr>
            <a:spLocks noGrp="1"/>
          </p:cNvSpPr>
          <p:nvPr>
            <p:ph idx="1"/>
          </p:nvPr>
        </p:nvSpPr>
        <p:spPr/>
        <p:txBody>
          <a:bodyPr/>
          <a:lstStyle/>
          <a:p>
            <a:r>
              <a:rPr lang="en-US" dirty="0"/>
              <a:t>Subtraction of nearly equal numbers can “cancel” with catastrophic loss of precision.</a:t>
            </a:r>
          </a:p>
          <a:p>
            <a:r>
              <a:rPr lang="en-US" dirty="0"/>
              <a:t>Example:    3.1416</a:t>
            </a:r>
            <a:br>
              <a:rPr lang="en-US" dirty="0"/>
            </a:br>
            <a:r>
              <a:rPr lang="en-US" dirty="0"/>
              <a:t>		  </a:t>
            </a:r>
            <a:r>
              <a:rPr lang="en-US" dirty="0">
                <a:latin typeface="Minion Pro" panose="02040503050306020203" pitchFamily="18" charset="0"/>
              </a:rPr>
              <a:t>−</a:t>
            </a:r>
            <a:r>
              <a:rPr lang="en-US" dirty="0"/>
              <a:t> 3.1415</a:t>
            </a:r>
            <a:br>
              <a:rPr lang="en-US" dirty="0"/>
            </a:br>
            <a:r>
              <a:rPr lang="en-US" dirty="0"/>
              <a:t>                      0.0001</a:t>
            </a:r>
          </a:p>
          <a:p>
            <a:r>
              <a:rPr lang="en-US" dirty="0"/>
              <a:t>There is only one significant digit in five digits of precision; the rest are non-significant leading zeros.</a:t>
            </a:r>
          </a:p>
          <a:p>
            <a:r>
              <a:rPr lang="en-US" dirty="0"/>
              <a:t>And to zero with four digits of precision!</a:t>
            </a:r>
          </a:p>
        </p:txBody>
      </p:sp>
      <p:cxnSp>
        <p:nvCxnSpPr>
          <p:cNvPr id="5" name="Straight Connector 4">
            <a:extLst>
              <a:ext uri="{FF2B5EF4-FFF2-40B4-BE49-F238E27FC236}">
                <a16:creationId xmlns:a16="http://schemas.microsoft.com/office/drawing/2014/main" id="{1CD4C42C-183B-BCC8-6156-C1A9E5420130}"/>
              </a:ext>
              <a:ext uri="{C183D7F6-B498-43B3-948B-1728B52AA6E4}">
                <adec:decorative xmlns:adec="http://schemas.microsoft.com/office/drawing/2017/decorative" val="1"/>
              </a:ext>
            </a:extLst>
          </p:cNvPr>
          <p:cNvCxnSpPr/>
          <p:nvPr/>
        </p:nvCxnSpPr>
        <p:spPr>
          <a:xfrm>
            <a:off x="2514600" y="3537099"/>
            <a:ext cx="14478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500894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BC901-383A-8D64-A396-6523EB3D63E0}"/>
              </a:ext>
            </a:extLst>
          </p:cNvPr>
          <p:cNvSpPr>
            <a:spLocks noGrp="1"/>
          </p:cNvSpPr>
          <p:nvPr>
            <p:ph type="title"/>
          </p:nvPr>
        </p:nvSpPr>
        <p:spPr/>
        <p:txBody>
          <a:bodyPr/>
          <a:lstStyle/>
          <a:p>
            <a:r>
              <a:rPr lang="en-US" dirty="0"/>
              <a:t>Addition</a:t>
            </a:r>
          </a:p>
        </p:txBody>
      </p:sp>
      <p:sp>
        <p:nvSpPr>
          <p:cNvPr id="3" name="Content Placeholder 2">
            <a:extLst>
              <a:ext uri="{FF2B5EF4-FFF2-40B4-BE49-F238E27FC236}">
                <a16:creationId xmlns:a16="http://schemas.microsoft.com/office/drawing/2014/main" id="{27BD9649-C429-CF09-313B-AAF46968B0EE}"/>
              </a:ext>
            </a:extLst>
          </p:cNvPr>
          <p:cNvSpPr>
            <a:spLocks noGrp="1"/>
          </p:cNvSpPr>
          <p:nvPr>
            <p:ph idx="1"/>
          </p:nvPr>
        </p:nvSpPr>
        <p:spPr/>
        <p:txBody>
          <a:bodyPr/>
          <a:lstStyle/>
          <a:p>
            <a:r>
              <a:rPr lang="en-US" dirty="0"/>
              <a:t>Adding a small number to a very large number can produce incorrect answers.</a:t>
            </a:r>
          </a:p>
          <a:p>
            <a:r>
              <a:rPr lang="en-US" dirty="0"/>
              <a:t>Example: x=4, s=1 + x = </a:t>
            </a:r>
            <a:r>
              <a:rPr lang="en-US" dirty="0">
                <a:latin typeface="Minion Pro" panose="02040503050306020203" pitchFamily="18" charset="0"/>
              </a:rPr>
              <a:t>−</a:t>
            </a:r>
            <a:r>
              <a:rPr lang="en-US" dirty="0"/>
              <a:t>1, s = 1</a:t>
            </a:r>
            <a:br>
              <a:rPr lang="en-US" dirty="0"/>
            </a:br>
            <a:r>
              <a:rPr lang="en-US" dirty="0"/>
              <a:t>with four digits of precision.</a:t>
            </a:r>
          </a:p>
          <a:p>
            <a:r>
              <a:rPr lang="en-US" dirty="0"/>
              <a:t>Exponents adjusted to x=4</a:t>
            </a:r>
            <a:br>
              <a:rPr lang="en-US" dirty="0"/>
            </a:br>
            <a:r>
              <a:rPr lang="en-US" dirty="0"/>
              <a:t>          1.000</a:t>
            </a:r>
            <a:br>
              <a:rPr lang="en-US" dirty="0"/>
            </a:br>
            <a:r>
              <a:rPr lang="en-US" dirty="0"/>
              <a:t>        +0.0001</a:t>
            </a:r>
            <a:br>
              <a:rPr lang="en-US" dirty="0"/>
            </a:br>
            <a:r>
              <a:rPr lang="en-US" dirty="0"/>
              <a:t>          1.000  	</a:t>
            </a:r>
          </a:p>
        </p:txBody>
      </p:sp>
      <p:cxnSp>
        <p:nvCxnSpPr>
          <p:cNvPr id="5" name="Straight Connector 4">
            <a:extLst>
              <a:ext uri="{FF2B5EF4-FFF2-40B4-BE49-F238E27FC236}">
                <a16:creationId xmlns:a16="http://schemas.microsoft.com/office/drawing/2014/main" id="{E3940B86-0EF7-30EF-088A-50A8FDABED1D}"/>
              </a:ext>
              <a:ext uri="{C183D7F6-B498-43B3-948B-1728B52AA6E4}">
                <adec:decorative xmlns:adec="http://schemas.microsoft.com/office/drawing/2017/decorative" val="1"/>
              </a:ext>
            </a:extLst>
          </p:cNvPr>
          <p:cNvCxnSpPr/>
          <p:nvPr/>
        </p:nvCxnSpPr>
        <p:spPr>
          <a:xfrm>
            <a:off x="1600200" y="5029200"/>
            <a:ext cx="12192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409187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94AB6-5978-55F0-CBFC-BC1242871FD2}"/>
              </a:ext>
            </a:extLst>
          </p:cNvPr>
          <p:cNvSpPr>
            <a:spLocks noGrp="1"/>
          </p:cNvSpPr>
          <p:nvPr>
            <p:ph type="title"/>
          </p:nvPr>
        </p:nvSpPr>
        <p:spPr/>
        <p:txBody>
          <a:bodyPr/>
          <a:lstStyle/>
          <a:p>
            <a:r>
              <a:rPr lang="en-US" dirty="0"/>
              <a:t>Associative Law</a:t>
            </a:r>
          </a:p>
        </p:txBody>
      </p:sp>
      <p:sp>
        <p:nvSpPr>
          <p:cNvPr id="3" name="Content Placeholder 2">
            <a:extLst>
              <a:ext uri="{FF2B5EF4-FFF2-40B4-BE49-F238E27FC236}">
                <a16:creationId xmlns:a16="http://schemas.microsoft.com/office/drawing/2014/main" id="{4E431270-8243-9621-CCC1-D1D6F4B2B84F}"/>
              </a:ext>
            </a:extLst>
          </p:cNvPr>
          <p:cNvSpPr>
            <a:spLocks noGrp="1"/>
          </p:cNvSpPr>
          <p:nvPr>
            <p:ph idx="1"/>
          </p:nvPr>
        </p:nvSpPr>
        <p:spPr/>
        <p:txBody>
          <a:bodyPr/>
          <a:lstStyle/>
          <a:p>
            <a:r>
              <a:rPr lang="en-US" i="1" dirty="0"/>
              <a:t>a+(</a:t>
            </a:r>
            <a:r>
              <a:rPr lang="en-US" i="1" dirty="0" err="1"/>
              <a:t>b+c</a:t>
            </a:r>
            <a:r>
              <a:rPr lang="en-US" i="1" dirty="0"/>
              <a:t>)</a:t>
            </a:r>
            <a:r>
              <a:rPr lang="en-US" dirty="0"/>
              <a:t> should equal </a:t>
            </a:r>
            <a:r>
              <a:rPr lang="en-US" i="1" dirty="0"/>
              <a:t>(</a:t>
            </a:r>
            <a:r>
              <a:rPr lang="en-US" i="1" dirty="0" err="1"/>
              <a:t>a+b</a:t>
            </a:r>
            <a:r>
              <a:rPr lang="en-US" i="1" dirty="0"/>
              <a:t>)+c</a:t>
            </a:r>
            <a:r>
              <a:rPr lang="en-US" dirty="0"/>
              <a:t> </a:t>
            </a:r>
          </a:p>
          <a:p>
            <a:r>
              <a:rPr lang="en-US" dirty="0"/>
              <a:t>A test using Python:</a:t>
            </a:r>
          </a:p>
          <a:p>
            <a:pPr marL="0" indent="0">
              <a:buNone/>
            </a:pPr>
            <a:r>
              <a:rPr lang="en-US" sz="2800" dirty="0">
                <a:latin typeface="Lucida Console" panose="020B0609040504020204" pitchFamily="49" charset="0"/>
              </a:rPr>
              <a:t>	&gt;&gt;&gt; </a:t>
            </a:r>
            <a:r>
              <a:rPr lang="pt-BR" sz="2800" dirty="0">
                <a:latin typeface="Lucida Console" panose="020B0609040504020204" pitchFamily="49" charset="0"/>
              </a:rPr>
              <a:t>a=0.1; b=0.2; c=0.3</a:t>
            </a:r>
          </a:p>
          <a:p>
            <a:pPr marL="0" indent="0">
              <a:buNone/>
            </a:pPr>
            <a:r>
              <a:rPr lang="pt-BR" sz="2800" dirty="0">
                <a:latin typeface="Lucida Console" panose="020B0609040504020204" pitchFamily="49" charset="0"/>
              </a:rPr>
              <a:t>	&gt;&gt;&gt; a+(b+c)</a:t>
            </a:r>
            <a:endParaRPr lang="en-US" sz="2800" dirty="0">
              <a:latin typeface="Lucida Console" panose="020B0609040504020204" pitchFamily="49" charset="0"/>
            </a:endParaRPr>
          </a:p>
          <a:p>
            <a:pPr marL="0" indent="0">
              <a:buNone/>
            </a:pPr>
            <a:r>
              <a:rPr lang="en-US" sz="2800" dirty="0">
                <a:latin typeface="Lucida Console" panose="020B0609040504020204" pitchFamily="49" charset="0"/>
              </a:rPr>
              <a:t>	0.6</a:t>
            </a:r>
          </a:p>
          <a:p>
            <a:pPr marL="0" indent="0">
              <a:buNone/>
            </a:pPr>
            <a:r>
              <a:rPr lang="en-US" sz="2800" dirty="0">
                <a:latin typeface="Lucida Console" panose="020B0609040504020204" pitchFamily="49" charset="0"/>
              </a:rPr>
              <a:t>	&gt;&gt;&gt; (</a:t>
            </a:r>
            <a:r>
              <a:rPr lang="en-US" sz="2800" dirty="0" err="1">
                <a:latin typeface="Lucida Console" panose="020B0609040504020204" pitchFamily="49" charset="0"/>
              </a:rPr>
              <a:t>a+b</a:t>
            </a:r>
            <a:r>
              <a:rPr lang="en-US" sz="2800" dirty="0">
                <a:latin typeface="Lucida Console" panose="020B0609040504020204" pitchFamily="49" charset="0"/>
              </a:rPr>
              <a:t>)+c</a:t>
            </a:r>
          </a:p>
          <a:p>
            <a:pPr marL="0" indent="0">
              <a:buNone/>
            </a:pPr>
            <a:r>
              <a:rPr lang="en-US" sz="2800" dirty="0">
                <a:latin typeface="Lucida Console" panose="020B0609040504020204" pitchFamily="49" charset="0"/>
              </a:rPr>
              <a:t>	0.6000000000000001</a:t>
            </a:r>
          </a:p>
        </p:txBody>
      </p:sp>
    </p:spTree>
    <p:extLst>
      <p:ext uri="{BB962C8B-B14F-4D97-AF65-F5344CB8AC3E}">
        <p14:creationId xmlns:p14="http://schemas.microsoft.com/office/powerpoint/2010/main" val="6250798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4DE24-74F0-35AF-734B-CD3B224A703B}"/>
              </a:ext>
            </a:extLst>
          </p:cNvPr>
          <p:cNvSpPr>
            <a:spLocks noGrp="1"/>
          </p:cNvSpPr>
          <p:nvPr>
            <p:ph type="title"/>
          </p:nvPr>
        </p:nvSpPr>
        <p:spPr/>
        <p:txBody>
          <a:bodyPr/>
          <a:lstStyle/>
          <a:p>
            <a:r>
              <a:rPr lang="en-US" dirty="0"/>
              <a:t>Things That Don’t Work</a:t>
            </a:r>
          </a:p>
        </p:txBody>
      </p:sp>
      <p:sp>
        <p:nvSpPr>
          <p:cNvPr id="3" name="Content Placeholder 2">
            <a:extLst>
              <a:ext uri="{FF2B5EF4-FFF2-40B4-BE49-F238E27FC236}">
                <a16:creationId xmlns:a16="http://schemas.microsoft.com/office/drawing/2014/main" id="{7452B756-C2E7-FC1E-9FA6-1774BFBDCE20}"/>
              </a:ext>
            </a:extLst>
          </p:cNvPr>
          <p:cNvSpPr>
            <a:spLocks noGrp="1"/>
          </p:cNvSpPr>
          <p:nvPr>
            <p:ph idx="1"/>
          </p:nvPr>
        </p:nvSpPr>
        <p:spPr/>
        <p:txBody>
          <a:bodyPr>
            <a:normAutofit lnSpcReduction="10000"/>
          </a:bodyPr>
          <a:lstStyle/>
          <a:p>
            <a:r>
              <a:rPr lang="en-US" dirty="0"/>
              <a:t>Associative law: a + (b + c) might not be equal to (a + b) + c </a:t>
            </a:r>
          </a:p>
          <a:p>
            <a:r>
              <a:rPr lang="en-US" dirty="0"/>
              <a:t>Distributive law: (a + b) × c might not be equal to a × c + b × c</a:t>
            </a:r>
          </a:p>
          <a:p>
            <a:r>
              <a:rPr lang="en-US" dirty="0"/>
              <a:t>Comparison for equality, including comparison to zero, is unreliable. Instead, check for “close enough.”</a:t>
            </a:r>
          </a:p>
          <a:p>
            <a:r>
              <a:rPr lang="en-US" i="1" dirty="0"/>
              <a:t> 	if (a == b) </a:t>
            </a:r>
            <a:r>
              <a:rPr lang="en-US" dirty="0"/>
              <a:t>is likely unreliable</a:t>
            </a:r>
          </a:p>
          <a:p>
            <a:r>
              <a:rPr lang="en-US" i="1" dirty="0"/>
              <a:t> 	if ((a – b) &lt; epsilon) </a:t>
            </a:r>
            <a:r>
              <a:rPr lang="en-US" dirty="0"/>
              <a:t>works for suitable </a:t>
            </a:r>
            <a:br>
              <a:rPr lang="en-US" dirty="0"/>
            </a:br>
            <a:r>
              <a:rPr lang="en-US" dirty="0"/>
              <a:t> 	epsilon.</a:t>
            </a:r>
          </a:p>
        </p:txBody>
      </p:sp>
    </p:spTree>
    <p:extLst>
      <p:ext uri="{BB962C8B-B14F-4D97-AF65-F5344CB8AC3E}">
        <p14:creationId xmlns:p14="http://schemas.microsoft.com/office/powerpoint/2010/main" val="18384483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Special Values</a:t>
            </a:r>
          </a:p>
        </p:txBody>
      </p:sp>
      <p:sp>
        <p:nvSpPr>
          <p:cNvPr id="59395" name="Rectangle 3"/>
          <p:cNvSpPr>
            <a:spLocks noGrp="1" noChangeArrowheads="1"/>
          </p:cNvSpPr>
          <p:nvPr>
            <p:ph idx="1"/>
          </p:nvPr>
        </p:nvSpPr>
        <p:spPr/>
        <p:txBody>
          <a:bodyPr/>
          <a:lstStyle/>
          <a:p>
            <a:pPr>
              <a:buFontTx/>
              <a:buNone/>
            </a:pPr>
            <a:r>
              <a:rPr lang="en-US" dirty="0"/>
              <a:t>These values have specific representations</a:t>
            </a:r>
          </a:p>
          <a:p>
            <a:r>
              <a:rPr lang="en-US" dirty="0"/>
              <a:t>Zero, exactly, and negative zero.</a:t>
            </a:r>
          </a:p>
          <a:p>
            <a:r>
              <a:rPr lang="en-US" dirty="0"/>
              <a:t>Positive and negative infinity, +∞ and −∞.</a:t>
            </a:r>
          </a:p>
          <a:p>
            <a:r>
              <a:rPr lang="en-US" dirty="0"/>
              <a:t>Not a Number (</a:t>
            </a:r>
            <a:r>
              <a:rPr lang="en-US" dirty="0" err="1"/>
              <a:t>NaN</a:t>
            </a:r>
            <a:r>
              <a:rPr lang="en-US" dirty="0"/>
              <a:t>)</a:t>
            </a:r>
          </a:p>
        </p:txBody>
      </p:sp>
    </p:spTree>
    <p:custDataLst>
      <p:tags r:id="rId1"/>
    </p:custDataLst>
    <p:extLst>
      <p:ext uri="{BB962C8B-B14F-4D97-AF65-F5344CB8AC3E}">
        <p14:creationId xmlns:p14="http://schemas.microsoft.com/office/powerpoint/2010/main" val="33566804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fade">
                                      <p:cBhvr>
                                        <p:cTn id="7" dur="500"/>
                                        <p:tgtEl>
                                          <p:spTgt spid="593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fade">
                                      <p:cBhvr>
                                        <p:cTn id="12" dur="500"/>
                                        <p:tgtEl>
                                          <p:spTgt spid="59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395">
                                            <p:txEl>
                                              <p:pRg st="3" end="3"/>
                                            </p:txEl>
                                          </p:spTgt>
                                        </p:tgtEl>
                                        <p:attrNameLst>
                                          <p:attrName>style.visibility</p:attrName>
                                        </p:attrNameLst>
                                      </p:cBhvr>
                                      <p:to>
                                        <p:strVal val="visible"/>
                                      </p:to>
                                    </p:set>
                                    <p:animEffect transition="in" filter="fade">
                                      <p:cBhvr>
                                        <p:cTn id="17" dur="500"/>
                                        <p:tgtEl>
                                          <p:spTgt spid="593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838BE-5D6C-2252-F975-5D1CAA66729F}"/>
              </a:ext>
            </a:extLst>
          </p:cNvPr>
          <p:cNvSpPr>
            <a:spLocks noGrp="1"/>
          </p:cNvSpPr>
          <p:nvPr>
            <p:ph type="title"/>
          </p:nvPr>
        </p:nvSpPr>
        <p:spPr/>
        <p:txBody>
          <a:bodyPr/>
          <a:lstStyle/>
          <a:p>
            <a:r>
              <a:rPr lang="en-US" dirty="0" err="1"/>
              <a:t>NaN</a:t>
            </a:r>
            <a:r>
              <a:rPr lang="en-US" dirty="0"/>
              <a:t> – Not a Number</a:t>
            </a:r>
          </a:p>
        </p:txBody>
      </p:sp>
      <p:sp>
        <p:nvSpPr>
          <p:cNvPr id="3" name="Content Placeholder 2">
            <a:extLst>
              <a:ext uri="{FF2B5EF4-FFF2-40B4-BE49-F238E27FC236}">
                <a16:creationId xmlns:a16="http://schemas.microsoft.com/office/drawing/2014/main" id="{24DCECC9-EB7A-D9CC-56F7-289A0C7E553F}"/>
              </a:ext>
            </a:extLst>
          </p:cNvPr>
          <p:cNvSpPr>
            <a:spLocks noGrp="1"/>
          </p:cNvSpPr>
          <p:nvPr>
            <p:ph idx="1"/>
          </p:nvPr>
        </p:nvSpPr>
        <p:spPr/>
        <p:txBody>
          <a:bodyPr/>
          <a:lstStyle/>
          <a:p>
            <a:r>
              <a:rPr lang="en-US" dirty="0" err="1"/>
              <a:t>NaN</a:t>
            </a:r>
            <a:r>
              <a:rPr lang="en-US" dirty="0"/>
              <a:t> is generated by</a:t>
            </a:r>
          </a:p>
          <a:p>
            <a:pPr lvl="1"/>
            <a:r>
              <a:rPr lang="en-US" dirty="0"/>
              <a:t>Illegal mathematical operations.</a:t>
            </a:r>
          </a:p>
          <a:p>
            <a:pPr lvl="1"/>
            <a:r>
              <a:rPr lang="en-US" dirty="0"/>
              <a:t>Illegal operations on infinity.</a:t>
            </a:r>
          </a:p>
          <a:p>
            <a:pPr lvl="1"/>
            <a:r>
              <a:rPr lang="en-US" dirty="0"/>
              <a:t>Operations that generate complex number results, like square root of a negative number.</a:t>
            </a:r>
          </a:p>
          <a:p>
            <a:r>
              <a:rPr lang="en-US" dirty="0"/>
              <a:t>Any comparison to </a:t>
            </a:r>
            <a:r>
              <a:rPr lang="en-US" dirty="0" err="1"/>
              <a:t>NaN</a:t>
            </a:r>
            <a:r>
              <a:rPr lang="en-US" dirty="0"/>
              <a:t>, including </a:t>
            </a:r>
            <a:br>
              <a:rPr lang="en-US" dirty="0"/>
            </a:br>
            <a:r>
              <a:rPr lang="en-US" dirty="0" err="1"/>
              <a:t>NaN</a:t>
            </a:r>
            <a:r>
              <a:rPr lang="en-US" dirty="0"/>
              <a:t> == </a:t>
            </a:r>
            <a:r>
              <a:rPr lang="en-US" dirty="0" err="1"/>
              <a:t>NaN</a:t>
            </a:r>
            <a:r>
              <a:rPr lang="en-US" dirty="0"/>
              <a:t> results in “not equal.”</a:t>
            </a:r>
          </a:p>
        </p:txBody>
      </p:sp>
    </p:spTree>
    <p:extLst>
      <p:ext uri="{BB962C8B-B14F-4D97-AF65-F5344CB8AC3E}">
        <p14:creationId xmlns:p14="http://schemas.microsoft.com/office/powerpoint/2010/main" val="5411486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a:t>Summary of Floating-Point</a:t>
            </a:r>
          </a:p>
        </p:txBody>
      </p:sp>
      <p:sp>
        <p:nvSpPr>
          <p:cNvPr id="60419" name="Rectangle 3"/>
          <p:cNvSpPr>
            <a:spLocks noGrp="1" noChangeArrowheads="1"/>
          </p:cNvSpPr>
          <p:nvPr>
            <p:ph idx="1"/>
          </p:nvPr>
        </p:nvSpPr>
        <p:spPr/>
        <p:txBody>
          <a:bodyPr>
            <a:normAutofit lnSpcReduction="10000"/>
          </a:bodyPr>
          <a:lstStyle/>
          <a:p>
            <a:pPr>
              <a:spcBef>
                <a:spcPts val="600"/>
              </a:spcBef>
            </a:pPr>
            <a:r>
              <a:rPr lang="en-US" b="1" dirty="0"/>
              <a:t>Key idea:</a:t>
            </a:r>
            <a:r>
              <a:rPr lang="en-US" dirty="0"/>
              <a:t> Separate magnitude from precision.</a:t>
            </a:r>
          </a:p>
          <a:p>
            <a:pPr>
              <a:spcBef>
                <a:spcPts val="600"/>
              </a:spcBef>
            </a:pPr>
            <a:r>
              <a:rPr lang="en-US" dirty="0"/>
              <a:t>Trade precision for range (no free lunch.)</a:t>
            </a:r>
          </a:p>
          <a:p>
            <a:pPr>
              <a:spcBef>
                <a:spcPts val="600"/>
              </a:spcBef>
            </a:pPr>
            <a:r>
              <a:rPr lang="en-US" dirty="0"/>
              <a:t>Normalize for best precision.</a:t>
            </a:r>
          </a:p>
          <a:p>
            <a:pPr>
              <a:spcBef>
                <a:spcPts val="600"/>
              </a:spcBef>
            </a:pPr>
            <a:r>
              <a:rPr lang="en-US" dirty="0"/>
              <a:t>Floating-point numbers are approximate!</a:t>
            </a:r>
          </a:p>
          <a:p>
            <a:pPr>
              <a:spcBef>
                <a:spcPts val="600"/>
              </a:spcBef>
            </a:pPr>
            <a:r>
              <a:rPr lang="en-US" dirty="0"/>
              <a:t>Rounding errors can accumulate.</a:t>
            </a:r>
          </a:p>
          <a:p>
            <a:pPr>
              <a:spcBef>
                <a:spcPts val="600"/>
              </a:spcBef>
            </a:pPr>
            <a:r>
              <a:rPr lang="en-US" dirty="0"/>
              <a:t>Floating-point arithmetic is approximate and finite-precision arithmetic; the associative and distributive  laws do not apply.</a:t>
            </a:r>
          </a:p>
        </p:txBody>
      </p:sp>
    </p:spTree>
    <p:custDataLst>
      <p:tags r:id="rId1"/>
    </p:custDataLst>
    <p:extLst>
      <p:ext uri="{BB962C8B-B14F-4D97-AF65-F5344CB8AC3E}">
        <p14:creationId xmlns:p14="http://schemas.microsoft.com/office/powerpoint/2010/main" val="11026524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419">
                                            <p:txEl>
                                              <p:pRg st="1" end="1"/>
                                            </p:txEl>
                                          </p:spTgt>
                                        </p:tgtEl>
                                        <p:attrNameLst>
                                          <p:attrName>style.visibility</p:attrName>
                                        </p:attrNameLst>
                                      </p:cBhvr>
                                      <p:to>
                                        <p:strVal val="visible"/>
                                      </p:to>
                                    </p:set>
                                    <p:animEffect transition="in" filter="fade">
                                      <p:cBhvr>
                                        <p:cTn id="7" dur="500"/>
                                        <p:tgtEl>
                                          <p:spTgt spid="604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419">
                                            <p:txEl>
                                              <p:pRg st="2" end="2"/>
                                            </p:txEl>
                                          </p:spTgt>
                                        </p:tgtEl>
                                        <p:attrNameLst>
                                          <p:attrName>style.visibility</p:attrName>
                                        </p:attrNameLst>
                                      </p:cBhvr>
                                      <p:to>
                                        <p:strVal val="visible"/>
                                      </p:to>
                                    </p:set>
                                    <p:animEffect transition="in" filter="fade">
                                      <p:cBhvr>
                                        <p:cTn id="12" dur="500"/>
                                        <p:tgtEl>
                                          <p:spTgt spid="604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0419">
                                            <p:txEl>
                                              <p:pRg st="3" end="3"/>
                                            </p:txEl>
                                          </p:spTgt>
                                        </p:tgtEl>
                                        <p:attrNameLst>
                                          <p:attrName>style.visibility</p:attrName>
                                        </p:attrNameLst>
                                      </p:cBhvr>
                                      <p:to>
                                        <p:strVal val="visible"/>
                                      </p:to>
                                    </p:set>
                                    <p:animEffect transition="in" filter="fade">
                                      <p:cBhvr>
                                        <p:cTn id="17" dur="500"/>
                                        <p:tgtEl>
                                          <p:spTgt spid="6041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0419">
                                            <p:txEl>
                                              <p:pRg st="4" end="4"/>
                                            </p:txEl>
                                          </p:spTgt>
                                        </p:tgtEl>
                                        <p:attrNameLst>
                                          <p:attrName>style.visibility</p:attrName>
                                        </p:attrNameLst>
                                      </p:cBhvr>
                                      <p:to>
                                        <p:strVal val="visible"/>
                                      </p:to>
                                    </p:set>
                                    <p:animEffect transition="in" filter="fade">
                                      <p:cBhvr>
                                        <p:cTn id="22" dur="500"/>
                                        <p:tgtEl>
                                          <p:spTgt spid="6041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0419">
                                            <p:txEl>
                                              <p:pRg st="5" end="5"/>
                                            </p:txEl>
                                          </p:spTgt>
                                        </p:tgtEl>
                                        <p:attrNameLst>
                                          <p:attrName>style.visibility</p:attrName>
                                        </p:attrNameLst>
                                      </p:cBhvr>
                                      <p:to>
                                        <p:strVal val="visible"/>
                                      </p:to>
                                    </p:set>
                                    <p:animEffect transition="in" filter="fade">
                                      <p:cBhvr>
                                        <p:cTn id="27" dur="500"/>
                                        <p:tgtEl>
                                          <p:spTgt spid="604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ChangeArrowheads="1"/>
          </p:cNvSpPr>
          <p:nvPr/>
        </p:nvSpPr>
        <p:spPr bwMode="auto">
          <a:xfrm>
            <a:off x="675249" y="1642868"/>
            <a:ext cx="7783454" cy="4787205"/>
          </a:xfrm>
          <a:prstGeom prst="rect">
            <a:avLst/>
          </a:prstGeom>
          <a:noFill/>
          <a:ln w="9525">
            <a:noFill/>
            <a:miter lim="800000"/>
            <a:headEnd/>
            <a:tailEnd/>
          </a:ln>
        </p:spPr>
        <p:txBody>
          <a:bodyPr lIns="89523" tIns="44762" rIns="89523" bIns="44762"/>
          <a:lstStyle/>
          <a:p>
            <a:pPr marL="336102" indent="-336102" defTabSz="895623">
              <a:spcBef>
                <a:spcPct val="20000"/>
              </a:spcBef>
              <a:buFontTx/>
              <a:buChar char="•"/>
            </a:pPr>
            <a:r>
              <a:rPr lang="en-US" sz="3200" dirty="0"/>
              <a:t>We use a “binary point” to represent fractions.</a:t>
            </a:r>
            <a:br>
              <a:rPr lang="en-US" sz="3200" dirty="0"/>
            </a:br>
            <a:r>
              <a:rPr lang="en-US" sz="3200" dirty="0"/>
              <a:t>	0.1</a:t>
            </a:r>
            <a:r>
              <a:rPr lang="en-US" sz="3200" b="1" baseline="-18000" dirty="0"/>
              <a:t>2</a:t>
            </a:r>
            <a:r>
              <a:rPr lang="en-US" sz="3200" dirty="0"/>
              <a:t>  =  1/2  = 2</a:t>
            </a:r>
            <a:r>
              <a:rPr lang="en-US" sz="3200" b="1" baseline="30000" dirty="0"/>
              <a:t>–1</a:t>
            </a:r>
            <a:br>
              <a:rPr lang="en-US" sz="3200" dirty="0"/>
            </a:br>
            <a:r>
              <a:rPr lang="en-US" sz="3200" dirty="0"/>
              <a:t>	0.01</a:t>
            </a:r>
            <a:r>
              <a:rPr lang="en-US" sz="3200" b="1" baseline="-18000" dirty="0"/>
              <a:t>2</a:t>
            </a:r>
            <a:r>
              <a:rPr lang="en-US" sz="3200" dirty="0"/>
              <a:t> = 1/4  = 2</a:t>
            </a:r>
            <a:r>
              <a:rPr lang="en-US" sz="3200" b="1" baseline="30000" dirty="0"/>
              <a:t>–2</a:t>
            </a:r>
            <a:endParaRPr lang="en-US" sz="3200" dirty="0"/>
          </a:p>
          <a:p>
            <a:pPr marL="336102" indent="-336102" defTabSz="895623">
              <a:spcBef>
                <a:spcPct val="20000"/>
              </a:spcBef>
              <a:buFontTx/>
              <a:buChar char="•"/>
            </a:pPr>
            <a:r>
              <a:rPr lang="en-US" sz="3200" dirty="0"/>
              <a:t>Binary fractions are based on </a:t>
            </a:r>
            <a:r>
              <a:rPr lang="en-US" sz="3200" b="1" i="1" dirty="0"/>
              <a:t>negative</a:t>
            </a:r>
            <a:r>
              <a:rPr lang="en-US" sz="3200" dirty="0"/>
              <a:t> powers of 2.</a:t>
            </a:r>
          </a:p>
          <a:p>
            <a:pPr marL="336102" indent="-336102" defTabSz="895623">
              <a:spcBef>
                <a:spcPct val="20000"/>
              </a:spcBef>
              <a:buFontTx/>
              <a:buChar char="•"/>
            </a:pPr>
            <a:r>
              <a:rPr lang="en-US" sz="3200" dirty="0"/>
              <a:t>Not all fractions can be represented exactly </a:t>
            </a:r>
            <a:r>
              <a:rPr lang="en-US" sz="3200" i="1" dirty="0"/>
              <a:t>e.g.</a:t>
            </a:r>
            <a:r>
              <a:rPr lang="en-US" sz="3200" dirty="0"/>
              <a:t> 1/3 and 1/10.</a:t>
            </a:r>
          </a:p>
        </p:txBody>
      </p:sp>
      <p:sp>
        <p:nvSpPr>
          <p:cNvPr id="2" name="Title 1"/>
          <p:cNvSpPr>
            <a:spLocks noGrp="1"/>
          </p:cNvSpPr>
          <p:nvPr>
            <p:ph type="title"/>
          </p:nvPr>
        </p:nvSpPr>
        <p:spPr>
          <a:xfrm>
            <a:off x="452176" y="392576"/>
            <a:ext cx="8229601" cy="1143000"/>
          </a:xfrm>
        </p:spPr>
        <p:txBody>
          <a:bodyPr>
            <a:normAutofit fontScale="90000"/>
          </a:bodyPr>
          <a:lstStyle/>
          <a:p>
            <a:r>
              <a:rPr lang="en-US" dirty="0"/>
              <a:t>Binary Fractions</a:t>
            </a:r>
            <a:br>
              <a:rPr lang="en-US" dirty="0"/>
            </a:br>
            <a:endParaRPr lang="en-US" dirty="0"/>
          </a:p>
        </p:txBody>
      </p:sp>
    </p:spTree>
    <p:custDataLst>
      <p:tags r:id="rId1"/>
    </p:custDataLst>
    <p:extLst>
      <p:ext uri="{BB962C8B-B14F-4D97-AF65-F5344CB8AC3E}">
        <p14:creationId xmlns:p14="http://schemas.microsoft.com/office/powerpoint/2010/main" val="42297259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fade">
                                      <p:cBhvr>
                                        <p:cTn id="7" dur="500"/>
                                        <p:tgtEl>
                                          <p:spTgt spid="593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fade">
                                      <p:cBhvr>
                                        <p:cTn id="12" dur="500"/>
                                        <p:tgtEl>
                                          <p:spTgt spid="593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3D3C2-2C31-F219-B3F1-778C06E1583B}"/>
              </a:ext>
            </a:extLst>
          </p:cNvPr>
          <p:cNvSpPr>
            <a:spLocks noGrp="1"/>
          </p:cNvSpPr>
          <p:nvPr>
            <p:ph type="title"/>
          </p:nvPr>
        </p:nvSpPr>
        <p:spPr/>
        <p:txBody>
          <a:bodyPr/>
          <a:lstStyle/>
          <a:p>
            <a:r>
              <a:rPr lang="en-US" dirty="0"/>
              <a:t>Why This is Important</a:t>
            </a:r>
          </a:p>
        </p:txBody>
      </p:sp>
      <p:sp>
        <p:nvSpPr>
          <p:cNvPr id="3" name="Content Placeholder 2">
            <a:extLst>
              <a:ext uri="{FF2B5EF4-FFF2-40B4-BE49-F238E27FC236}">
                <a16:creationId xmlns:a16="http://schemas.microsoft.com/office/drawing/2014/main" id="{165261A2-5E32-81CE-4857-BE5400B826C8}"/>
              </a:ext>
            </a:extLst>
          </p:cNvPr>
          <p:cNvSpPr>
            <a:spLocks noGrp="1"/>
          </p:cNvSpPr>
          <p:nvPr>
            <p:ph idx="1"/>
          </p:nvPr>
        </p:nvSpPr>
        <p:spPr/>
        <p:txBody>
          <a:bodyPr/>
          <a:lstStyle/>
          <a:p>
            <a:pPr marL="0" indent="0">
              <a:buNone/>
            </a:pPr>
            <a:r>
              <a:rPr lang="en-US" b="1" dirty="0"/>
              <a:t>Patriot Missile Failure</a:t>
            </a:r>
          </a:p>
          <a:p>
            <a:r>
              <a:rPr lang="en-US" sz="2700" dirty="0"/>
              <a:t>February 25, 1991, an </a:t>
            </a:r>
            <a:br>
              <a:rPr lang="en-US" sz="2700" dirty="0"/>
            </a:br>
            <a:r>
              <a:rPr lang="en-US" sz="2700" dirty="0"/>
              <a:t>American </a:t>
            </a:r>
            <a:r>
              <a:rPr lang="en-US" sz="2700"/>
              <a:t>Patriot missile</a:t>
            </a:r>
            <a:br>
              <a:rPr lang="en-US" sz="2700" dirty="0"/>
            </a:br>
            <a:r>
              <a:rPr lang="en-US" sz="2700" dirty="0"/>
              <a:t>failed to track and </a:t>
            </a:r>
            <a:br>
              <a:rPr lang="en-US" sz="2700" dirty="0"/>
            </a:br>
            <a:r>
              <a:rPr lang="en-US" sz="2700" dirty="0"/>
              <a:t>intercept an  Iraqi </a:t>
            </a:r>
            <a:br>
              <a:rPr lang="en-US" sz="2700" dirty="0"/>
            </a:br>
            <a:r>
              <a:rPr lang="en-US" sz="2700" dirty="0"/>
              <a:t>Scud missile.</a:t>
            </a:r>
          </a:p>
          <a:p>
            <a:r>
              <a:rPr lang="en-US" sz="2700" dirty="0"/>
              <a:t>Problem: floating-point </a:t>
            </a:r>
            <a:br>
              <a:rPr lang="en-US" sz="2700" dirty="0"/>
            </a:br>
            <a:r>
              <a:rPr lang="en-US" sz="2700" dirty="0"/>
              <a:t>truncation.</a:t>
            </a:r>
          </a:p>
          <a:p>
            <a:r>
              <a:rPr lang="en-US" sz="2700" dirty="0"/>
              <a:t>Result: 28 soldiers killed,</a:t>
            </a:r>
            <a:br>
              <a:rPr lang="en-US" sz="2700" dirty="0"/>
            </a:br>
            <a:r>
              <a:rPr lang="en-US" sz="2700" dirty="0"/>
              <a:t>another hundred injured.</a:t>
            </a:r>
          </a:p>
          <a:p>
            <a:endParaRPr lang="en-US" dirty="0"/>
          </a:p>
        </p:txBody>
      </p:sp>
      <p:pic>
        <p:nvPicPr>
          <p:cNvPr id="5" name="Picture 4" descr="A picture containing sky, outdoor, transport, missile&#10;&#10;Description automatically generated">
            <a:extLst>
              <a:ext uri="{FF2B5EF4-FFF2-40B4-BE49-F238E27FC236}">
                <a16:creationId xmlns:a16="http://schemas.microsoft.com/office/drawing/2014/main" id="{BEBADF69-49A0-1934-1D28-5D24748C9F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6306" y="1617617"/>
            <a:ext cx="3190494" cy="4038600"/>
          </a:xfrm>
          <a:prstGeom prst="rect">
            <a:avLst/>
          </a:prstGeom>
        </p:spPr>
      </p:pic>
    </p:spTree>
    <p:extLst>
      <p:ext uri="{BB962C8B-B14F-4D97-AF65-F5344CB8AC3E}">
        <p14:creationId xmlns:p14="http://schemas.microsoft.com/office/powerpoint/2010/main" val="2633320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A7E24-2452-D60B-E2DF-BF0641D4F677}"/>
              </a:ext>
            </a:extLst>
          </p:cNvPr>
          <p:cNvSpPr>
            <a:spLocks noGrp="1"/>
          </p:cNvSpPr>
          <p:nvPr>
            <p:ph type="title"/>
          </p:nvPr>
        </p:nvSpPr>
        <p:spPr/>
        <p:txBody>
          <a:bodyPr>
            <a:normAutofit fontScale="90000"/>
          </a:bodyPr>
          <a:lstStyle/>
          <a:p>
            <a:r>
              <a:rPr lang="en-US" dirty="0"/>
              <a:t>Powerful, Arcane, and Dangerous</a:t>
            </a:r>
          </a:p>
        </p:txBody>
      </p:sp>
      <p:sp>
        <p:nvSpPr>
          <p:cNvPr id="3" name="Content Placeholder 2">
            <a:extLst>
              <a:ext uri="{FF2B5EF4-FFF2-40B4-BE49-F238E27FC236}">
                <a16:creationId xmlns:a16="http://schemas.microsoft.com/office/drawing/2014/main" id="{4D4E998F-E179-4DED-619F-9C37A3A26775}"/>
              </a:ext>
            </a:extLst>
          </p:cNvPr>
          <p:cNvSpPr>
            <a:spLocks noGrp="1"/>
          </p:cNvSpPr>
          <p:nvPr>
            <p:ph idx="1"/>
          </p:nvPr>
        </p:nvSpPr>
        <p:spPr/>
        <p:txBody>
          <a:bodyPr/>
          <a:lstStyle/>
          <a:p>
            <a:r>
              <a:rPr lang="en-US" dirty="0"/>
              <a:t>From the examples of failure, you can see that …</a:t>
            </a:r>
          </a:p>
          <a:p>
            <a:r>
              <a:rPr lang="en-US" dirty="0"/>
              <a:t>Floating point numbers are powerful, arcane, and dangerous.</a:t>
            </a:r>
          </a:p>
          <a:p>
            <a:r>
              <a:rPr lang="en-US" dirty="0"/>
              <a:t>It’s important to be careful when using them.</a:t>
            </a:r>
          </a:p>
          <a:p>
            <a:r>
              <a:rPr lang="en-US" dirty="0"/>
              <a:t>Let’s summarize what </a:t>
            </a:r>
            <a:r>
              <a:rPr lang="en-US" i="1" dirty="0"/>
              <a:t>you</a:t>
            </a:r>
            <a:r>
              <a:rPr lang="en-US" dirty="0"/>
              <a:t> need to know.</a:t>
            </a:r>
          </a:p>
        </p:txBody>
      </p:sp>
    </p:spTree>
    <p:extLst>
      <p:ext uri="{BB962C8B-B14F-4D97-AF65-F5344CB8AC3E}">
        <p14:creationId xmlns:p14="http://schemas.microsoft.com/office/powerpoint/2010/main" val="37037149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04708-5BDA-01AD-A4AD-CCBC85D072AA}"/>
              </a:ext>
            </a:extLst>
          </p:cNvPr>
          <p:cNvSpPr>
            <a:spLocks noGrp="1"/>
          </p:cNvSpPr>
          <p:nvPr>
            <p:ph type="title"/>
          </p:nvPr>
        </p:nvSpPr>
        <p:spPr/>
        <p:txBody>
          <a:bodyPr/>
          <a:lstStyle/>
          <a:p>
            <a:r>
              <a:rPr lang="en-US" dirty="0"/>
              <a:t>What Do </a:t>
            </a:r>
            <a:r>
              <a:rPr lang="en-US" i="1" dirty="0"/>
              <a:t>You</a:t>
            </a:r>
            <a:r>
              <a:rPr lang="en-US" dirty="0"/>
              <a:t> Need to Know?</a:t>
            </a:r>
          </a:p>
        </p:txBody>
      </p:sp>
      <p:sp>
        <p:nvSpPr>
          <p:cNvPr id="3" name="Content Placeholder 2">
            <a:extLst>
              <a:ext uri="{FF2B5EF4-FFF2-40B4-BE49-F238E27FC236}">
                <a16:creationId xmlns:a16="http://schemas.microsoft.com/office/drawing/2014/main" id="{6E110C6E-E0D6-1AAB-5D53-23818C769FF4}"/>
              </a:ext>
            </a:extLst>
          </p:cNvPr>
          <p:cNvSpPr>
            <a:spLocks noGrp="1"/>
          </p:cNvSpPr>
          <p:nvPr>
            <p:ph idx="1"/>
          </p:nvPr>
        </p:nvSpPr>
        <p:spPr>
          <a:xfrm>
            <a:off x="304800" y="1600200"/>
            <a:ext cx="8534400" cy="4525963"/>
          </a:xfrm>
        </p:spPr>
        <p:txBody>
          <a:bodyPr>
            <a:noAutofit/>
          </a:bodyPr>
          <a:lstStyle/>
          <a:p>
            <a:r>
              <a:rPr lang="en-US" sz="2600" dirty="0"/>
              <a:t>For this course, you are not expected to be an expert in numerical analysis.</a:t>
            </a:r>
          </a:p>
          <a:p>
            <a:r>
              <a:rPr lang="en-US" sz="2600" dirty="0"/>
              <a:t>You </a:t>
            </a:r>
            <a:r>
              <a:rPr lang="en-US" sz="2600" b="1" i="1" dirty="0"/>
              <a:t>do</a:t>
            </a:r>
            <a:r>
              <a:rPr lang="en-US" sz="2600" dirty="0"/>
              <a:t> need to be aware of the limitations of computer arithmetic, both integer and floating-point.</a:t>
            </a:r>
          </a:p>
          <a:p>
            <a:r>
              <a:rPr lang="en-US" sz="2600" dirty="0"/>
              <a:t>You </a:t>
            </a:r>
            <a:r>
              <a:rPr lang="en-US" sz="2600" b="1" i="1" dirty="0"/>
              <a:t>do</a:t>
            </a:r>
            <a:r>
              <a:rPr lang="en-US" sz="2600" dirty="0"/>
              <a:t> need to be able to recognize situations where problems might arise so that you or someone can do further investigation.</a:t>
            </a:r>
          </a:p>
          <a:p>
            <a:r>
              <a:rPr lang="en-US" sz="2600" dirty="0"/>
              <a:t>Example: You need to be </a:t>
            </a:r>
            <a:r>
              <a:rPr lang="en-US" sz="2600" i="1" dirty="0"/>
              <a:t>really sure </a:t>
            </a:r>
            <a:r>
              <a:rPr lang="en-US" sz="2600" dirty="0"/>
              <a:t>of the actual range of values held in a floating-point number before trying to convert it to integer.</a:t>
            </a:r>
          </a:p>
        </p:txBody>
      </p:sp>
    </p:spTree>
    <p:extLst>
      <p:ext uri="{BB962C8B-B14F-4D97-AF65-F5344CB8AC3E}">
        <p14:creationId xmlns:p14="http://schemas.microsoft.com/office/powerpoint/2010/main" val="2302133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Questions</a:t>
            </a:r>
          </a:p>
        </p:txBody>
      </p:sp>
      <p:pic>
        <p:nvPicPr>
          <p:cNvPr id="33795" name="Picture 3" descr="MCj00787110000[1]"/>
          <p:cNvPicPr>
            <a:picLocks noChangeAspect="1" noChangeArrowheads="1"/>
          </p:cNvPicPr>
          <p:nvPr/>
        </p:nvPicPr>
        <p:blipFill>
          <a:blip r:embed="rId3"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Finite-Precision Arithmetic</a:t>
            </a:r>
          </a:p>
        </p:txBody>
      </p:sp>
      <p:sp>
        <p:nvSpPr>
          <p:cNvPr id="18435" name="Rectangle 3"/>
          <p:cNvSpPr>
            <a:spLocks noGrp="1" noChangeArrowheads="1"/>
          </p:cNvSpPr>
          <p:nvPr>
            <p:ph idx="1"/>
          </p:nvPr>
        </p:nvSpPr>
        <p:spPr/>
        <p:txBody>
          <a:bodyPr>
            <a:normAutofit/>
          </a:bodyPr>
          <a:lstStyle/>
          <a:p>
            <a:r>
              <a:rPr lang="en-US" dirty="0"/>
              <a:t>It is important to remember that computers work with finite-precision arithmetic…</a:t>
            </a:r>
          </a:p>
          <a:p>
            <a:r>
              <a:rPr lang="en-US" dirty="0"/>
              <a:t>… because forgetting that can lead to </a:t>
            </a:r>
            <a:r>
              <a:rPr lang="en-US"/>
              <a:t>wrong answers in:</a:t>
            </a:r>
            <a:endParaRPr lang="en-US" dirty="0"/>
          </a:p>
          <a:p>
            <a:pPr lvl="1"/>
            <a:r>
              <a:rPr lang="en-US" dirty="0"/>
              <a:t>Big numbers</a:t>
            </a:r>
          </a:p>
          <a:p>
            <a:pPr lvl="1"/>
            <a:r>
              <a:rPr lang="en-US" dirty="0"/>
              <a:t>Very small numbers</a:t>
            </a:r>
          </a:p>
          <a:p>
            <a:pPr lvl="1"/>
            <a:r>
              <a:rPr lang="en-US" dirty="0"/>
              <a:t>Complex numerical problems</a:t>
            </a:r>
          </a:p>
        </p:txBody>
      </p:sp>
    </p:spTree>
    <p:extLst>
      <p:ext uri="{BB962C8B-B14F-4D97-AF65-F5344CB8AC3E}">
        <p14:creationId xmlns:p14="http://schemas.microsoft.com/office/powerpoint/2010/main" val="3212882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5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fade">
                                      <p:cBhvr>
                                        <p:cTn id="17" dur="500"/>
                                        <p:tgtEl>
                                          <p:spTgt spid="1843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435">
                                            <p:txEl>
                                              <p:pRg st="4" end="4"/>
                                            </p:txEl>
                                          </p:spTgt>
                                        </p:tgtEl>
                                        <p:attrNameLst>
                                          <p:attrName>style.visibility</p:attrName>
                                        </p:attrNameLst>
                                      </p:cBhvr>
                                      <p:to>
                                        <p:strVal val="visible"/>
                                      </p:to>
                                    </p:set>
                                    <p:animEffect transition="in" filter="fade">
                                      <p:cBhvr>
                                        <p:cTn id="22"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Scientific Notation</a:t>
            </a:r>
          </a:p>
        </p:txBody>
      </p:sp>
      <p:sp>
        <p:nvSpPr>
          <p:cNvPr id="46083" name="Rectangle 3"/>
          <p:cNvSpPr>
            <a:spLocks noGrp="1" noChangeArrowheads="1"/>
          </p:cNvSpPr>
          <p:nvPr>
            <p:ph idx="1"/>
          </p:nvPr>
        </p:nvSpPr>
        <p:spPr>
          <a:xfrm>
            <a:off x="385857" y="1732175"/>
            <a:ext cx="8295919" cy="4366720"/>
          </a:xfrm>
        </p:spPr>
        <p:txBody>
          <a:bodyPr>
            <a:normAutofit lnSpcReduction="10000"/>
          </a:bodyPr>
          <a:lstStyle/>
          <a:p>
            <a:r>
              <a:rPr lang="en-US" dirty="0"/>
              <a:t>Speed of light: 	300,000,000 m/sec</a:t>
            </a:r>
          </a:p>
          <a:p>
            <a:r>
              <a:rPr lang="en-US" dirty="0"/>
              <a:t>But also:			3 </a:t>
            </a:r>
            <a:r>
              <a:rPr lang="en-US" dirty="0">
                <a:sym typeface="Symbol" pitchFamily="18" charset="2"/>
              </a:rPr>
              <a:t> 10</a:t>
            </a:r>
            <a:r>
              <a:rPr lang="en-US" b="1" baseline="24000" dirty="0">
                <a:sym typeface="Symbol" pitchFamily="18" charset="2"/>
              </a:rPr>
              <a:t>8</a:t>
            </a:r>
            <a:r>
              <a:rPr lang="en-US" dirty="0">
                <a:sym typeface="Symbol" pitchFamily="18" charset="2"/>
              </a:rPr>
              <a:t> m/sec</a:t>
            </a:r>
            <a:br>
              <a:rPr lang="en-US" dirty="0">
                <a:sym typeface="Symbol" pitchFamily="18" charset="2"/>
              </a:rPr>
            </a:br>
            <a:endParaRPr lang="en-US" dirty="0">
              <a:sym typeface="Symbol" pitchFamily="18" charset="2"/>
            </a:endParaRPr>
          </a:p>
          <a:p>
            <a:r>
              <a:rPr lang="en-US" dirty="0">
                <a:sym typeface="Symbol" pitchFamily="18" charset="2"/>
              </a:rPr>
              <a:t>Idea: </a:t>
            </a:r>
            <a:br>
              <a:rPr lang="en-US" dirty="0">
                <a:sym typeface="Symbol" pitchFamily="18" charset="2"/>
              </a:rPr>
            </a:br>
            <a:r>
              <a:rPr lang="en-US" b="1" dirty="0">
                <a:sym typeface="Symbol" pitchFamily="18" charset="2"/>
              </a:rPr>
              <a:t>Separate precision (significant digits) from magnitude.</a:t>
            </a:r>
          </a:p>
          <a:p>
            <a:r>
              <a:rPr lang="en-US" dirty="0">
                <a:sym typeface="Symbol" pitchFamily="18" charset="2"/>
              </a:rPr>
              <a:t>We can use two fairly small numbers (the 3 and the 8) to represent one really big number.</a:t>
            </a:r>
            <a:endParaRPr lang="en-US" dirty="0"/>
          </a:p>
        </p:txBody>
      </p:sp>
    </p:spTree>
    <p:custDataLst>
      <p:tags r:id="rId1"/>
    </p:custDataLst>
    <p:extLst>
      <p:ext uri="{BB962C8B-B14F-4D97-AF65-F5344CB8AC3E}">
        <p14:creationId xmlns:p14="http://schemas.microsoft.com/office/powerpoint/2010/main" val="26838237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fade">
                                      <p:cBhvr>
                                        <p:cTn id="12" dur="500"/>
                                        <p:tgtEl>
                                          <p:spTgt spid="46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fade">
                                      <p:cBhvr>
                                        <p:cTn id="17"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en-US" dirty="0"/>
              <a:t>Scientific Notation and Precision</a:t>
            </a:r>
          </a:p>
        </p:txBody>
      </p:sp>
      <p:sp>
        <p:nvSpPr>
          <p:cNvPr id="47107" name="Text Box 3"/>
          <p:cNvSpPr txBox="1">
            <a:spLocks noChangeArrowheads="1"/>
          </p:cNvSpPr>
          <p:nvPr/>
        </p:nvSpPr>
        <p:spPr bwMode="auto">
          <a:xfrm>
            <a:off x="713433" y="1732174"/>
            <a:ext cx="8102990" cy="3760149"/>
          </a:xfrm>
          <a:prstGeom prst="rect">
            <a:avLst/>
          </a:prstGeom>
          <a:noFill/>
          <a:ln w="9525">
            <a:noFill/>
            <a:miter lim="800000"/>
            <a:headEnd/>
            <a:tailEnd/>
          </a:ln>
        </p:spPr>
        <p:txBody>
          <a:bodyPr wrap="square" lIns="111904" tIns="55952" rIns="111904" bIns="55952">
            <a:spAutoFit/>
          </a:bodyPr>
          <a:lstStyle/>
          <a:p>
            <a:pPr>
              <a:spcBef>
                <a:spcPts val="1500"/>
              </a:spcBef>
            </a:pPr>
            <a:r>
              <a:rPr lang="en-US" sz="3200" dirty="0"/>
              <a:t>3 </a:t>
            </a:r>
            <a:r>
              <a:rPr lang="en-US" sz="3200" dirty="0">
                <a:sym typeface="Symbol" pitchFamily="18" charset="2"/>
              </a:rPr>
              <a:t> 10</a:t>
            </a:r>
            <a:r>
              <a:rPr lang="en-US" sz="3200" b="1" baseline="24000" dirty="0">
                <a:sym typeface="Symbol" pitchFamily="18" charset="2"/>
              </a:rPr>
              <a:t>8  </a:t>
            </a:r>
            <a:r>
              <a:rPr lang="en-US" sz="3200" b="1" dirty="0">
                <a:sym typeface="Symbol" pitchFamily="18" charset="2"/>
              </a:rPr>
              <a:t> </a:t>
            </a:r>
            <a:r>
              <a:rPr lang="en-US" sz="3200" dirty="0"/>
              <a:t>=  0.3 </a:t>
            </a:r>
            <a:r>
              <a:rPr lang="en-US" sz="3200" dirty="0">
                <a:sym typeface="Symbol" pitchFamily="18" charset="2"/>
              </a:rPr>
              <a:t> 10</a:t>
            </a:r>
            <a:r>
              <a:rPr lang="en-US" sz="3200" b="1" baseline="24000" dirty="0">
                <a:sym typeface="Symbol" pitchFamily="18" charset="2"/>
              </a:rPr>
              <a:t>9	</a:t>
            </a:r>
            <a:endParaRPr lang="en-US" sz="3200" dirty="0"/>
          </a:p>
          <a:p>
            <a:pPr>
              <a:spcBef>
                <a:spcPts val="1500"/>
              </a:spcBef>
            </a:pPr>
            <a:r>
              <a:rPr lang="en-US" sz="3200" dirty="0"/>
              <a:t>0.3 </a:t>
            </a:r>
            <a:r>
              <a:rPr lang="en-US" sz="3200" dirty="0">
                <a:sym typeface="Symbol" pitchFamily="18" charset="2"/>
              </a:rPr>
              <a:t> 10</a:t>
            </a:r>
            <a:r>
              <a:rPr lang="en-US" sz="3200" b="1" baseline="24000" dirty="0">
                <a:sym typeface="Symbol" pitchFamily="18" charset="2"/>
              </a:rPr>
              <a:t>9</a:t>
            </a:r>
            <a:r>
              <a:rPr lang="en-US" sz="3200" dirty="0">
                <a:sym typeface="Symbol" pitchFamily="18" charset="2"/>
              </a:rPr>
              <a:t> m/sec		one digit of precision</a:t>
            </a:r>
          </a:p>
          <a:p>
            <a:pPr>
              <a:spcBef>
                <a:spcPts val="1500"/>
              </a:spcBef>
            </a:pPr>
            <a:r>
              <a:rPr lang="en-US" sz="3200" dirty="0">
                <a:sym typeface="Symbol" pitchFamily="18" charset="2"/>
              </a:rPr>
              <a:t>0.2997</a:t>
            </a:r>
            <a:r>
              <a:rPr lang="en-US" sz="3200" dirty="0"/>
              <a:t> </a:t>
            </a:r>
            <a:r>
              <a:rPr lang="en-US" sz="3200" dirty="0">
                <a:sym typeface="Symbol" pitchFamily="18" charset="2"/>
              </a:rPr>
              <a:t> 10</a:t>
            </a:r>
            <a:r>
              <a:rPr lang="en-US" sz="3200" b="1" baseline="24000" dirty="0">
                <a:sym typeface="Symbol" pitchFamily="18" charset="2"/>
              </a:rPr>
              <a:t>9</a:t>
            </a:r>
            <a:r>
              <a:rPr lang="en-US" sz="3200" dirty="0">
                <a:sym typeface="Symbol" pitchFamily="18" charset="2"/>
              </a:rPr>
              <a:t> m/sec	four digits of precision</a:t>
            </a:r>
          </a:p>
          <a:p>
            <a:pPr>
              <a:spcBef>
                <a:spcPts val="1500"/>
              </a:spcBef>
            </a:pPr>
            <a:r>
              <a:rPr lang="en-US" sz="3200" dirty="0">
                <a:sym typeface="Symbol" pitchFamily="18" charset="2"/>
              </a:rPr>
              <a:t>General form:</a:t>
            </a:r>
          </a:p>
          <a:p>
            <a:pPr>
              <a:spcBef>
                <a:spcPts val="1500"/>
              </a:spcBef>
            </a:pPr>
            <a:r>
              <a:rPr lang="en-US" sz="3200" dirty="0">
                <a:sym typeface="Symbol" pitchFamily="18" charset="2"/>
              </a:rPr>
              <a:t>	</a:t>
            </a:r>
            <a:r>
              <a:rPr lang="en-US" sz="3200" b="1" i="1" dirty="0">
                <a:sym typeface="Symbol" pitchFamily="18" charset="2"/>
              </a:rPr>
              <a:t>n</a:t>
            </a:r>
            <a:r>
              <a:rPr lang="en-US" sz="3200" b="1" dirty="0">
                <a:sym typeface="Symbol" pitchFamily="18" charset="2"/>
              </a:rPr>
              <a:t> =</a:t>
            </a:r>
            <a:r>
              <a:rPr lang="en-US" sz="3200" dirty="0">
                <a:sym typeface="Symbol" pitchFamily="18" charset="2"/>
              </a:rPr>
              <a:t> </a:t>
            </a:r>
            <a:r>
              <a:rPr lang="en-US" sz="3200" b="1" i="1" dirty="0">
                <a:sym typeface="Symbol" pitchFamily="18" charset="2"/>
              </a:rPr>
              <a:t>s</a:t>
            </a:r>
            <a:r>
              <a:rPr lang="en-US" sz="3200" dirty="0">
                <a:sym typeface="Symbol" pitchFamily="18" charset="2"/>
              </a:rPr>
              <a:t> </a:t>
            </a:r>
            <a:r>
              <a:rPr lang="en-US" sz="3200" b="1" dirty="0">
                <a:sym typeface="Symbol" pitchFamily="18" charset="2"/>
              </a:rPr>
              <a:t></a:t>
            </a:r>
            <a:r>
              <a:rPr lang="en-US" sz="3200" dirty="0">
                <a:sym typeface="Symbol" pitchFamily="18" charset="2"/>
              </a:rPr>
              <a:t> </a:t>
            </a:r>
            <a:r>
              <a:rPr lang="en-US" sz="3200" b="1" dirty="0">
                <a:sym typeface="Symbol" pitchFamily="18" charset="2"/>
              </a:rPr>
              <a:t>10</a:t>
            </a:r>
            <a:r>
              <a:rPr lang="en-US" sz="3200" b="1" i="1" baseline="46000" dirty="0">
                <a:sym typeface="Symbol" pitchFamily="18" charset="2"/>
              </a:rPr>
              <a:t>x</a:t>
            </a:r>
          </a:p>
          <a:p>
            <a:pPr>
              <a:spcBef>
                <a:spcPct val="50000"/>
              </a:spcBef>
            </a:pPr>
            <a:endParaRPr lang="en-US" dirty="0">
              <a:sym typeface="Symbol" pitchFamily="18" charset="2"/>
            </a:endParaRPr>
          </a:p>
        </p:txBody>
      </p:sp>
    </p:spTree>
    <p:custDataLst>
      <p:tags r:id="rId1"/>
    </p:custDataLst>
    <p:extLst>
      <p:ext uri="{BB962C8B-B14F-4D97-AF65-F5344CB8AC3E}">
        <p14:creationId xmlns:p14="http://schemas.microsoft.com/office/powerpoint/2010/main" val="3162232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5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500"/>
                                        <p:tgtEl>
                                          <p:spTgt spid="471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07">
                                            <p:txEl>
                                              <p:pRg st="3" end="3"/>
                                            </p:txEl>
                                          </p:spTgt>
                                        </p:tgtEl>
                                        <p:attrNameLst>
                                          <p:attrName>style.visibility</p:attrName>
                                        </p:attrNameLst>
                                      </p:cBhvr>
                                      <p:to>
                                        <p:strVal val="visible"/>
                                      </p:to>
                                    </p:set>
                                    <p:animEffect transition="in" filter="fade">
                                      <p:cBhvr>
                                        <p:cTn id="17" dur="500"/>
                                        <p:tgtEl>
                                          <p:spTgt spid="47107">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7107">
                                            <p:txEl>
                                              <p:pRg st="4" end="4"/>
                                            </p:txEl>
                                          </p:spTgt>
                                        </p:tgtEl>
                                        <p:attrNameLst>
                                          <p:attrName>style.visibility</p:attrName>
                                        </p:attrNameLst>
                                      </p:cBhvr>
                                      <p:to>
                                        <p:strVal val="visible"/>
                                      </p:to>
                                    </p:set>
                                    <p:animEffect transition="in" filter="fade">
                                      <p:cBhvr>
                                        <p:cTn id="20" dur="500"/>
                                        <p:tgtEl>
                                          <p:spTgt spid="471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r>
              <a:rPr lang="en-US" dirty="0"/>
              <a:t>From Scientific Notation to Floating-Point</a:t>
            </a:r>
          </a:p>
        </p:txBody>
      </p:sp>
      <p:sp>
        <p:nvSpPr>
          <p:cNvPr id="48131" name="Text Box 3"/>
          <p:cNvSpPr txBox="1">
            <a:spLocks noChangeArrowheads="1"/>
          </p:cNvSpPr>
          <p:nvPr/>
        </p:nvSpPr>
        <p:spPr bwMode="auto">
          <a:xfrm>
            <a:off x="609600" y="1787452"/>
            <a:ext cx="8199455" cy="3713983"/>
          </a:xfrm>
          <a:prstGeom prst="rect">
            <a:avLst/>
          </a:prstGeom>
          <a:noFill/>
          <a:ln w="9525">
            <a:noFill/>
            <a:miter lim="800000"/>
            <a:headEnd/>
            <a:tailEnd/>
          </a:ln>
        </p:spPr>
        <p:txBody>
          <a:bodyPr wrap="square" lIns="111904" tIns="55952" rIns="111904" bIns="55952">
            <a:spAutoFit/>
          </a:bodyPr>
          <a:lstStyle/>
          <a:p>
            <a:pPr>
              <a:spcBef>
                <a:spcPct val="50000"/>
              </a:spcBef>
            </a:pPr>
            <a:r>
              <a:rPr lang="en-US" dirty="0">
                <a:sym typeface="Symbol" pitchFamily="18" charset="2"/>
              </a:rPr>
              <a:t>	</a:t>
            </a:r>
            <a:r>
              <a:rPr lang="en-US" sz="2800" dirty="0">
                <a:sym typeface="Symbol" pitchFamily="18" charset="2"/>
              </a:rPr>
              <a:t>Value of </a:t>
            </a:r>
            <a:r>
              <a:rPr lang="en-US" sz="2800" b="1" i="1" dirty="0">
                <a:sym typeface="Symbol" pitchFamily="18" charset="2"/>
              </a:rPr>
              <a:t>n</a:t>
            </a:r>
            <a:r>
              <a:rPr lang="en-US" sz="2800" b="1" dirty="0">
                <a:sym typeface="Symbol" pitchFamily="18" charset="2"/>
              </a:rPr>
              <a:t> = </a:t>
            </a:r>
            <a:r>
              <a:rPr lang="en-US" sz="2800" b="1" i="1" dirty="0">
                <a:sym typeface="Symbol" pitchFamily="18" charset="2"/>
              </a:rPr>
              <a:t>s</a:t>
            </a:r>
            <a:r>
              <a:rPr lang="en-US" sz="2800" b="1" dirty="0">
                <a:sym typeface="Symbol" pitchFamily="18" charset="2"/>
              </a:rPr>
              <a:t>  2</a:t>
            </a:r>
            <a:r>
              <a:rPr lang="en-US" sz="2800" b="1" i="1" baseline="46000" dirty="0">
                <a:sym typeface="Symbol" pitchFamily="18" charset="2"/>
              </a:rPr>
              <a:t>x</a:t>
            </a:r>
          </a:p>
          <a:p>
            <a:pPr>
              <a:spcBef>
                <a:spcPts val="600"/>
              </a:spcBef>
            </a:pPr>
            <a:r>
              <a:rPr lang="en-US" sz="2800" dirty="0">
                <a:sym typeface="Symbol" pitchFamily="18" charset="2"/>
              </a:rPr>
              <a:t>The significand, </a:t>
            </a:r>
            <a:r>
              <a:rPr lang="en-US" sz="2800" b="1" dirty="0">
                <a:sym typeface="Symbol" pitchFamily="18" charset="2"/>
              </a:rPr>
              <a:t>s</a:t>
            </a:r>
            <a:r>
              <a:rPr lang="en-US" sz="2800" dirty="0">
                <a:sym typeface="Symbol" pitchFamily="18" charset="2"/>
              </a:rPr>
              <a:t>, is a binary fraction, The number of bits of </a:t>
            </a:r>
            <a:r>
              <a:rPr lang="en-US" sz="2800" b="1" i="1" dirty="0">
                <a:sym typeface="Symbol" pitchFamily="18" charset="2"/>
              </a:rPr>
              <a:t>s</a:t>
            </a:r>
            <a:r>
              <a:rPr lang="en-US" sz="2800" b="1" dirty="0">
                <a:sym typeface="Symbol" pitchFamily="18" charset="2"/>
              </a:rPr>
              <a:t> </a:t>
            </a:r>
            <a:r>
              <a:rPr lang="en-US" sz="2800" dirty="0">
                <a:sym typeface="Symbol" pitchFamily="18" charset="2"/>
              </a:rPr>
              <a:t>determines the precision of the number</a:t>
            </a:r>
          </a:p>
          <a:p>
            <a:pPr>
              <a:spcBef>
                <a:spcPts val="600"/>
              </a:spcBef>
            </a:pPr>
            <a:br>
              <a:rPr lang="en-US" sz="2800" dirty="0">
                <a:sym typeface="Symbol" pitchFamily="18" charset="2"/>
              </a:rPr>
            </a:br>
            <a:r>
              <a:rPr lang="en-US" sz="2800" dirty="0">
                <a:sym typeface="Symbol" pitchFamily="18" charset="2"/>
              </a:rPr>
              <a:t>The number of bits of </a:t>
            </a:r>
            <a:r>
              <a:rPr lang="en-US" sz="2800" b="1" i="1" dirty="0">
                <a:sym typeface="Symbol" pitchFamily="18" charset="2"/>
              </a:rPr>
              <a:t>x</a:t>
            </a:r>
            <a:r>
              <a:rPr lang="en-US" sz="2800" dirty="0">
                <a:sym typeface="Symbol" pitchFamily="18" charset="2"/>
              </a:rPr>
              <a:t> (exponent) determines maximum magnitude, and so range that can be represented.</a:t>
            </a:r>
          </a:p>
        </p:txBody>
      </p:sp>
    </p:spTree>
    <p:custDataLst>
      <p:tags r:id="rId1"/>
    </p:custDataLst>
    <p:extLst>
      <p:ext uri="{BB962C8B-B14F-4D97-AF65-F5344CB8AC3E}">
        <p14:creationId xmlns:p14="http://schemas.microsoft.com/office/powerpoint/2010/main" val="39781595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en-US" dirty="0"/>
              <a:t>32 Bit Floating-Point Numbers</a:t>
            </a:r>
          </a:p>
        </p:txBody>
      </p:sp>
      <p:grpSp>
        <p:nvGrpSpPr>
          <p:cNvPr id="2" name="Group 12" descr="A horizontal line divided into three parts by vertical bars.  The leftmost part is very small, representing one bit, and is labeled sign.  The next part is roughly a third of the length and is labeled exponent eight bits.  The remaining two thirds segment is labeled significand 23 bits."/>
          <p:cNvGrpSpPr>
            <a:grpSpLocks/>
          </p:cNvGrpSpPr>
          <p:nvPr/>
        </p:nvGrpSpPr>
        <p:grpSpPr bwMode="auto">
          <a:xfrm>
            <a:off x="987752" y="1562320"/>
            <a:ext cx="6945421" cy="1447511"/>
            <a:chOff x="480" y="720"/>
            <a:chExt cx="3456" cy="778"/>
          </a:xfrm>
        </p:grpSpPr>
        <p:grpSp>
          <p:nvGrpSpPr>
            <p:cNvPr id="3" name="Group 8"/>
            <p:cNvGrpSpPr>
              <a:grpSpLocks/>
            </p:cNvGrpSpPr>
            <p:nvPr/>
          </p:nvGrpSpPr>
          <p:grpSpPr bwMode="auto">
            <a:xfrm>
              <a:off x="720" y="1200"/>
              <a:ext cx="3216" cy="288"/>
              <a:chOff x="480" y="1200"/>
              <a:chExt cx="3216" cy="288"/>
            </a:xfrm>
          </p:grpSpPr>
          <p:sp>
            <p:nvSpPr>
              <p:cNvPr id="50186" name="Line 3"/>
              <p:cNvSpPr>
                <a:spLocks noChangeShapeType="1"/>
              </p:cNvSpPr>
              <p:nvPr/>
            </p:nvSpPr>
            <p:spPr bwMode="auto">
              <a:xfrm>
                <a:off x="480" y="1200"/>
                <a:ext cx="0" cy="288"/>
              </a:xfrm>
              <a:prstGeom prst="line">
                <a:avLst/>
              </a:prstGeom>
              <a:noFill/>
              <a:ln w="28575">
                <a:solidFill>
                  <a:schemeClr val="tx1"/>
                </a:solidFill>
                <a:round/>
                <a:headEnd/>
                <a:tailEnd/>
              </a:ln>
            </p:spPr>
            <p:txBody>
              <a:bodyPr wrap="none" anchor="ctr"/>
              <a:lstStyle/>
              <a:p>
                <a:endParaRPr lang="en-US"/>
              </a:p>
            </p:txBody>
          </p:sp>
          <p:sp>
            <p:nvSpPr>
              <p:cNvPr id="50187" name="Line 4"/>
              <p:cNvSpPr>
                <a:spLocks noChangeShapeType="1"/>
              </p:cNvSpPr>
              <p:nvPr/>
            </p:nvSpPr>
            <p:spPr bwMode="auto">
              <a:xfrm>
                <a:off x="480" y="1488"/>
                <a:ext cx="3216" cy="0"/>
              </a:xfrm>
              <a:prstGeom prst="line">
                <a:avLst/>
              </a:prstGeom>
              <a:noFill/>
              <a:ln w="28575">
                <a:solidFill>
                  <a:schemeClr val="tx1"/>
                </a:solidFill>
                <a:round/>
                <a:headEnd/>
                <a:tailEnd/>
              </a:ln>
            </p:spPr>
            <p:txBody>
              <a:bodyPr wrap="none" anchor="ctr"/>
              <a:lstStyle/>
              <a:p>
                <a:endParaRPr lang="en-US"/>
              </a:p>
            </p:txBody>
          </p:sp>
          <p:sp>
            <p:nvSpPr>
              <p:cNvPr id="50188" name="Line 5"/>
              <p:cNvSpPr>
                <a:spLocks noChangeShapeType="1"/>
              </p:cNvSpPr>
              <p:nvPr/>
            </p:nvSpPr>
            <p:spPr bwMode="auto">
              <a:xfrm>
                <a:off x="3696" y="1200"/>
                <a:ext cx="0" cy="288"/>
              </a:xfrm>
              <a:prstGeom prst="line">
                <a:avLst/>
              </a:prstGeom>
              <a:noFill/>
              <a:ln w="28575">
                <a:solidFill>
                  <a:schemeClr val="tx1"/>
                </a:solidFill>
                <a:round/>
                <a:headEnd/>
                <a:tailEnd/>
              </a:ln>
            </p:spPr>
            <p:txBody>
              <a:bodyPr wrap="none" anchor="ctr"/>
              <a:lstStyle/>
              <a:p>
                <a:endParaRPr lang="en-US"/>
              </a:p>
            </p:txBody>
          </p:sp>
          <p:sp>
            <p:nvSpPr>
              <p:cNvPr id="50189" name="Line 6"/>
              <p:cNvSpPr>
                <a:spLocks noChangeShapeType="1"/>
              </p:cNvSpPr>
              <p:nvPr/>
            </p:nvSpPr>
            <p:spPr bwMode="auto">
              <a:xfrm>
                <a:off x="624" y="1200"/>
                <a:ext cx="0" cy="288"/>
              </a:xfrm>
              <a:prstGeom prst="line">
                <a:avLst/>
              </a:prstGeom>
              <a:noFill/>
              <a:ln w="28575">
                <a:solidFill>
                  <a:schemeClr val="tx1"/>
                </a:solidFill>
                <a:round/>
                <a:headEnd/>
                <a:tailEnd/>
              </a:ln>
            </p:spPr>
            <p:txBody>
              <a:bodyPr wrap="none" anchor="ctr"/>
              <a:lstStyle/>
              <a:p>
                <a:endParaRPr lang="en-US"/>
              </a:p>
            </p:txBody>
          </p:sp>
          <p:sp>
            <p:nvSpPr>
              <p:cNvPr id="50190" name="Line 7"/>
              <p:cNvSpPr>
                <a:spLocks noChangeShapeType="1"/>
              </p:cNvSpPr>
              <p:nvPr/>
            </p:nvSpPr>
            <p:spPr bwMode="auto">
              <a:xfrm>
                <a:off x="1344" y="1200"/>
                <a:ext cx="0" cy="288"/>
              </a:xfrm>
              <a:prstGeom prst="line">
                <a:avLst/>
              </a:prstGeom>
              <a:noFill/>
              <a:ln w="28575">
                <a:solidFill>
                  <a:schemeClr val="tx1"/>
                </a:solidFill>
                <a:round/>
                <a:headEnd/>
                <a:tailEnd/>
              </a:ln>
            </p:spPr>
            <p:txBody>
              <a:bodyPr wrap="none" anchor="ctr"/>
              <a:lstStyle/>
              <a:p>
                <a:endParaRPr lang="en-US"/>
              </a:p>
            </p:txBody>
          </p:sp>
        </p:grpSp>
        <p:sp>
          <p:nvSpPr>
            <p:cNvPr id="50183" name="Text Box 9"/>
            <p:cNvSpPr txBox="1">
              <a:spLocks noChangeArrowheads="1"/>
            </p:cNvSpPr>
            <p:nvPr/>
          </p:nvSpPr>
          <p:spPr bwMode="auto">
            <a:xfrm>
              <a:off x="480" y="720"/>
              <a:ext cx="576" cy="414"/>
            </a:xfrm>
            <a:prstGeom prst="rect">
              <a:avLst/>
            </a:prstGeom>
            <a:noFill/>
            <a:ln w="9525">
              <a:noFill/>
              <a:miter lim="800000"/>
              <a:headEnd/>
              <a:tailEnd/>
            </a:ln>
          </p:spPr>
          <p:txBody>
            <a:bodyPr>
              <a:spAutoFit/>
            </a:bodyPr>
            <a:lstStyle/>
            <a:p>
              <a:pPr algn="ctr">
                <a:spcBef>
                  <a:spcPct val="50000"/>
                </a:spcBef>
              </a:pPr>
              <a:r>
                <a:rPr lang="en-US" sz="2200" b="1">
                  <a:latin typeface="Arial Narrow" pitchFamily="34" charset="0"/>
                </a:rPr>
                <a:t>Sign</a:t>
              </a:r>
              <a:br>
                <a:rPr lang="en-US" sz="2200" b="1">
                  <a:latin typeface="Arial Narrow" pitchFamily="34" charset="0"/>
                </a:rPr>
              </a:br>
              <a:r>
                <a:rPr lang="en-US" sz="2200" b="1">
                  <a:latin typeface="Arial Narrow" pitchFamily="34" charset="0"/>
                </a:rPr>
                <a:t>( 1 bit)</a:t>
              </a:r>
            </a:p>
          </p:txBody>
        </p:sp>
        <p:sp>
          <p:nvSpPr>
            <p:cNvPr id="50184" name="Text Box 10"/>
            <p:cNvSpPr txBox="1">
              <a:spLocks noChangeArrowheads="1"/>
            </p:cNvSpPr>
            <p:nvPr/>
          </p:nvSpPr>
          <p:spPr bwMode="auto">
            <a:xfrm>
              <a:off x="864" y="1084"/>
              <a:ext cx="720"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Exponent</a:t>
              </a:r>
              <a:br>
                <a:rPr lang="en-US" sz="2200" b="1" dirty="0">
                  <a:latin typeface="Arial Narrow" pitchFamily="34" charset="0"/>
                </a:rPr>
              </a:br>
              <a:r>
                <a:rPr lang="en-US" sz="2200" b="1" dirty="0">
                  <a:latin typeface="Arial Narrow" pitchFamily="34" charset="0"/>
                </a:rPr>
                <a:t>( 8 bits)</a:t>
              </a:r>
            </a:p>
          </p:txBody>
        </p:sp>
        <p:sp>
          <p:nvSpPr>
            <p:cNvPr id="50185" name="Text Box 11"/>
            <p:cNvSpPr txBox="1">
              <a:spLocks noChangeArrowheads="1"/>
            </p:cNvSpPr>
            <p:nvPr/>
          </p:nvSpPr>
          <p:spPr bwMode="auto">
            <a:xfrm>
              <a:off x="2256" y="1074"/>
              <a:ext cx="720" cy="414"/>
            </a:xfrm>
            <a:prstGeom prst="rect">
              <a:avLst/>
            </a:prstGeom>
            <a:noFill/>
            <a:ln w="9525">
              <a:noFill/>
              <a:miter lim="800000"/>
              <a:headEnd/>
              <a:tailEnd/>
            </a:ln>
          </p:spPr>
          <p:txBody>
            <a:bodyPr>
              <a:spAutoFit/>
            </a:bodyPr>
            <a:lstStyle/>
            <a:p>
              <a:pPr algn="ctr">
                <a:spcBef>
                  <a:spcPct val="50000"/>
                </a:spcBef>
              </a:pPr>
              <a:r>
                <a:rPr lang="en-US" sz="2200" b="1" dirty="0">
                  <a:latin typeface="Arial Narrow" pitchFamily="34" charset="0"/>
                </a:rPr>
                <a:t>Significand</a:t>
              </a:r>
              <a:br>
                <a:rPr lang="en-US" sz="2200" b="1" dirty="0">
                  <a:latin typeface="Arial Narrow" pitchFamily="34" charset="0"/>
                </a:rPr>
              </a:br>
              <a:r>
                <a:rPr lang="en-US" sz="2200" b="1" dirty="0">
                  <a:latin typeface="Arial Narrow" pitchFamily="34" charset="0"/>
                </a:rPr>
                <a:t>( 23 bits)</a:t>
              </a:r>
            </a:p>
          </p:txBody>
        </p:sp>
      </p:grpSp>
      <p:sp>
        <p:nvSpPr>
          <p:cNvPr id="50180" name="Text Box 13"/>
          <p:cNvSpPr txBox="1">
            <a:spLocks noChangeArrowheads="1"/>
          </p:cNvSpPr>
          <p:nvPr/>
        </p:nvSpPr>
        <p:spPr bwMode="auto">
          <a:xfrm>
            <a:off x="1325377" y="3065448"/>
            <a:ext cx="6752492" cy="420773"/>
          </a:xfrm>
          <a:prstGeom prst="rect">
            <a:avLst/>
          </a:prstGeom>
          <a:noFill/>
          <a:ln w="9525">
            <a:noFill/>
            <a:miter lim="800000"/>
            <a:headEnd/>
            <a:tailEnd/>
          </a:ln>
        </p:spPr>
        <p:txBody>
          <a:bodyPr lIns="111904" tIns="55952" rIns="111904" bIns="55952">
            <a:spAutoFit/>
          </a:bodyPr>
          <a:lstStyle/>
          <a:p>
            <a:pPr algn="ctr">
              <a:spcBef>
                <a:spcPct val="50000"/>
              </a:spcBef>
            </a:pPr>
            <a:r>
              <a:rPr lang="en-US" sz="2000" dirty="0"/>
              <a:t>IEEE 754   32-bit floating-point format</a:t>
            </a:r>
          </a:p>
        </p:txBody>
      </p:sp>
      <p:sp>
        <p:nvSpPr>
          <p:cNvPr id="50181" name="Text Box 14"/>
          <p:cNvSpPr txBox="1">
            <a:spLocks noChangeArrowheads="1"/>
          </p:cNvSpPr>
          <p:nvPr/>
        </p:nvSpPr>
        <p:spPr bwMode="auto">
          <a:xfrm>
            <a:off x="457200" y="3581400"/>
            <a:ext cx="8006527" cy="2590598"/>
          </a:xfrm>
          <a:prstGeom prst="rect">
            <a:avLst/>
          </a:prstGeom>
          <a:noFill/>
          <a:ln w="9525">
            <a:noFill/>
            <a:miter lim="800000"/>
            <a:headEnd/>
            <a:tailEnd/>
          </a:ln>
        </p:spPr>
        <p:txBody>
          <a:bodyPr lIns="111904" tIns="55952" rIns="111904" bIns="55952">
            <a:spAutoFit/>
          </a:bodyPr>
          <a:lstStyle/>
          <a:p>
            <a:pPr marL="285750" indent="-285750">
              <a:spcBef>
                <a:spcPct val="25000"/>
              </a:spcBef>
              <a:buFont typeface="Arial" panose="020B0604020202020204" pitchFamily="34" charset="0"/>
              <a:buChar char="•"/>
            </a:pPr>
            <a:r>
              <a:rPr lang="en-US" sz="2800" dirty="0"/>
              <a:t>The sign bit indicates the sign of the number</a:t>
            </a:r>
          </a:p>
          <a:p>
            <a:pPr marL="285750" indent="-285750">
              <a:spcBef>
                <a:spcPct val="25000"/>
              </a:spcBef>
              <a:buFont typeface="Arial" panose="020B0604020202020204" pitchFamily="34" charset="0"/>
              <a:buChar char="•"/>
            </a:pPr>
            <a:r>
              <a:rPr lang="en-US" sz="2800" dirty="0"/>
              <a:t>The exponent is also signed; we can represent very small and very large numbers that way.</a:t>
            </a:r>
          </a:p>
          <a:p>
            <a:pPr marL="285750" indent="-285750">
              <a:spcBef>
                <a:spcPct val="25000"/>
              </a:spcBef>
              <a:buFont typeface="Arial" panose="020B0604020202020204" pitchFamily="34" charset="0"/>
              <a:buChar char="•"/>
            </a:pPr>
            <a:r>
              <a:rPr lang="en-US" sz="2800" dirty="0"/>
              <a:t>The significand holds the significant digits.</a:t>
            </a:r>
          </a:p>
          <a:p>
            <a:pPr lvl="1">
              <a:spcBef>
                <a:spcPct val="25000"/>
              </a:spcBef>
            </a:pPr>
            <a:r>
              <a:rPr lang="en-US" sz="2800" b="1" i="1" dirty="0"/>
              <a:t>  n</a:t>
            </a:r>
            <a:r>
              <a:rPr lang="en-US" sz="2800" dirty="0"/>
              <a:t> = </a:t>
            </a:r>
            <a:r>
              <a:rPr lang="en-US" sz="2800" b="1" i="1" dirty="0"/>
              <a:t> (</a:t>
            </a:r>
            <a:r>
              <a:rPr lang="en-US" sz="2800" b="1" i="1" dirty="0">
                <a:sym typeface="Symbol" pitchFamily="18" charset="2"/>
              </a:rPr>
              <a:t>s </a:t>
            </a:r>
            <a:r>
              <a:rPr lang="en-US" sz="2800" b="1" dirty="0">
                <a:sym typeface="Symbol" pitchFamily="18" charset="2"/>
              </a:rPr>
              <a:t> </a:t>
            </a:r>
            <a:r>
              <a:rPr lang="en-US" sz="2800" b="1" dirty="0"/>
              <a:t>2</a:t>
            </a:r>
            <a:r>
              <a:rPr lang="en-US" sz="2800" b="1" i="1" baseline="46000" dirty="0"/>
              <a:t>x</a:t>
            </a:r>
            <a:r>
              <a:rPr lang="en-US" sz="2800" b="1" i="1" dirty="0">
                <a:sym typeface="Symbol" pitchFamily="18" charset="2"/>
              </a:rPr>
              <a:t>)  </a:t>
            </a:r>
            <a:r>
              <a:rPr lang="en-US" sz="2800" dirty="0">
                <a:sym typeface="Symbol" pitchFamily="18" charset="2"/>
              </a:rPr>
              <a:t>(positive if sign = 0, negative if 1)</a:t>
            </a:r>
            <a:endParaRPr lang="en-US" sz="2800" b="1" i="1" dirty="0">
              <a:sym typeface="Symbol" pitchFamily="18" charset="2"/>
            </a:endParaRPr>
          </a:p>
        </p:txBody>
      </p:sp>
    </p:spTree>
    <p:custDataLst>
      <p:tags r:id="rId1"/>
    </p:custDataLst>
    <p:extLst>
      <p:ext uri="{BB962C8B-B14F-4D97-AF65-F5344CB8AC3E}">
        <p14:creationId xmlns:p14="http://schemas.microsoft.com/office/powerpoint/2010/main" val="20392638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81">
                                            <p:txEl>
                                              <p:pRg st="0" end="0"/>
                                            </p:txEl>
                                          </p:spTgt>
                                        </p:tgtEl>
                                        <p:attrNameLst>
                                          <p:attrName>style.visibility</p:attrName>
                                        </p:attrNameLst>
                                      </p:cBhvr>
                                      <p:to>
                                        <p:strVal val="visible"/>
                                      </p:to>
                                    </p:set>
                                    <p:animEffect transition="in" filter="fade">
                                      <p:cBhvr>
                                        <p:cTn id="7" dur="500"/>
                                        <p:tgtEl>
                                          <p:spTgt spid="50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81">
                                            <p:txEl>
                                              <p:pRg st="1" end="1"/>
                                            </p:txEl>
                                          </p:spTgt>
                                        </p:tgtEl>
                                        <p:attrNameLst>
                                          <p:attrName>style.visibility</p:attrName>
                                        </p:attrNameLst>
                                      </p:cBhvr>
                                      <p:to>
                                        <p:strVal val="visible"/>
                                      </p:to>
                                    </p:set>
                                    <p:animEffect transition="in" filter="fade">
                                      <p:cBhvr>
                                        <p:cTn id="12" dur="500"/>
                                        <p:tgtEl>
                                          <p:spTgt spid="5018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181">
                                            <p:txEl>
                                              <p:pRg st="2" end="2"/>
                                            </p:txEl>
                                          </p:spTgt>
                                        </p:tgtEl>
                                        <p:attrNameLst>
                                          <p:attrName>style.visibility</p:attrName>
                                        </p:attrNameLst>
                                      </p:cBhvr>
                                      <p:to>
                                        <p:strVal val="visible"/>
                                      </p:to>
                                    </p:set>
                                    <p:animEffect transition="in" filter="fade">
                                      <p:cBhvr>
                                        <p:cTn id="17" dur="500"/>
                                        <p:tgtEl>
                                          <p:spTgt spid="5018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0181">
                                            <p:txEl>
                                              <p:pRg st="3" end="3"/>
                                            </p:txEl>
                                          </p:spTgt>
                                        </p:tgtEl>
                                        <p:attrNameLst>
                                          <p:attrName>style.visibility</p:attrName>
                                        </p:attrNameLst>
                                      </p:cBhvr>
                                      <p:to>
                                        <p:strVal val="visible"/>
                                      </p:to>
                                    </p:set>
                                    <p:animEffect transition="in" filter="fade">
                                      <p:cBhvr>
                                        <p:cTn id="22" dur="500"/>
                                        <p:tgtEl>
                                          <p:spTgt spid="5018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Normalization</a:t>
            </a:r>
          </a:p>
        </p:txBody>
      </p:sp>
      <p:sp>
        <p:nvSpPr>
          <p:cNvPr id="51203" name="Rectangle 3"/>
          <p:cNvSpPr>
            <a:spLocks noGrp="1" noChangeArrowheads="1"/>
          </p:cNvSpPr>
          <p:nvPr>
            <p:ph idx="1"/>
          </p:nvPr>
        </p:nvSpPr>
        <p:spPr>
          <a:xfrm>
            <a:off x="685299" y="1652171"/>
            <a:ext cx="8131126" cy="4545333"/>
          </a:xfrm>
        </p:spPr>
        <p:txBody>
          <a:bodyPr>
            <a:normAutofit/>
          </a:bodyPr>
          <a:lstStyle/>
          <a:p>
            <a:pPr>
              <a:spcBef>
                <a:spcPts val="734"/>
              </a:spcBef>
            </a:pPr>
            <a:r>
              <a:rPr lang="en-US" dirty="0"/>
              <a:t>Consider: </a:t>
            </a:r>
            <a:r>
              <a:rPr lang="en-US" dirty="0">
                <a:sym typeface="Symbol" pitchFamily="18" charset="2"/>
              </a:rPr>
              <a:t>0.2997</a:t>
            </a:r>
            <a:r>
              <a:rPr lang="en-US" dirty="0"/>
              <a:t> </a:t>
            </a:r>
            <a:r>
              <a:rPr lang="en-US" dirty="0">
                <a:sym typeface="Symbol" pitchFamily="18" charset="2"/>
              </a:rPr>
              <a:t> 10</a:t>
            </a:r>
            <a:r>
              <a:rPr lang="en-US" b="1" baseline="46000" dirty="0">
                <a:sym typeface="Symbol" pitchFamily="18" charset="2"/>
              </a:rPr>
              <a:t>9</a:t>
            </a:r>
            <a:r>
              <a:rPr lang="en-US" dirty="0">
                <a:sym typeface="Symbol" pitchFamily="18" charset="2"/>
              </a:rPr>
              <a:t> m/sec is the same as 0.002997</a:t>
            </a:r>
            <a:r>
              <a:rPr lang="en-US" dirty="0"/>
              <a:t> </a:t>
            </a:r>
            <a:r>
              <a:rPr lang="en-US" dirty="0">
                <a:sym typeface="Symbol" pitchFamily="18" charset="2"/>
              </a:rPr>
              <a:t> 10</a:t>
            </a:r>
            <a:r>
              <a:rPr lang="en-US" b="1" baseline="32000" dirty="0">
                <a:sym typeface="Symbol" pitchFamily="18" charset="2"/>
              </a:rPr>
              <a:t>11</a:t>
            </a:r>
            <a:r>
              <a:rPr lang="en-US" dirty="0">
                <a:sym typeface="Symbol" pitchFamily="18" charset="2"/>
              </a:rPr>
              <a:t> m/sec</a:t>
            </a:r>
          </a:p>
          <a:p>
            <a:pPr>
              <a:spcBef>
                <a:spcPts val="734"/>
              </a:spcBef>
            </a:pPr>
            <a:r>
              <a:rPr lang="en-US" dirty="0">
                <a:sym typeface="Symbol" pitchFamily="18" charset="2"/>
              </a:rPr>
              <a:t>However, if we only have four digits of precision, it becomes 0.0029</a:t>
            </a:r>
            <a:r>
              <a:rPr lang="en-US" dirty="0"/>
              <a:t> </a:t>
            </a:r>
            <a:r>
              <a:rPr lang="en-US" dirty="0">
                <a:sym typeface="Symbol" pitchFamily="18" charset="2"/>
              </a:rPr>
              <a:t> 10</a:t>
            </a:r>
            <a:r>
              <a:rPr lang="en-US" b="1" baseline="46000" dirty="0">
                <a:sym typeface="Symbol" pitchFamily="18" charset="2"/>
              </a:rPr>
              <a:t>11</a:t>
            </a:r>
            <a:r>
              <a:rPr lang="en-US" dirty="0">
                <a:sym typeface="Symbol" pitchFamily="18" charset="2"/>
              </a:rPr>
              <a:t> </a:t>
            </a:r>
          </a:p>
          <a:p>
            <a:pPr>
              <a:spcBef>
                <a:spcPts val="734"/>
              </a:spcBef>
            </a:pPr>
            <a:r>
              <a:rPr lang="en-US" dirty="0">
                <a:sym typeface="Symbol" pitchFamily="18" charset="2"/>
              </a:rPr>
              <a:t>Leading zeros are not “significant” and can </a:t>
            </a:r>
            <a:r>
              <a:rPr lang="en-US" i="1" dirty="0">
                <a:sym typeface="Symbol" pitchFamily="18" charset="2"/>
              </a:rPr>
              <a:t>cost precision</a:t>
            </a:r>
            <a:r>
              <a:rPr lang="en-US" dirty="0">
                <a:sym typeface="Symbol" pitchFamily="18" charset="2"/>
              </a:rPr>
              <a:t> in finite-precision arithmetic</a:t>
            </a:r>
          </a:p>
          <a:p>
            <a:pPr>
              <a:spcBef>
                <a:spcPts val="734"/>
              </a:spcBef>
            </a:pPr>
            <a:r>
              <a:rPr lang="en-US" dirty="0">
                <a:sym typeface="Symbol" pitchFamily="18" charset="2"/>
              </a:rPr>
              <a:t>A number in which the leftmost digit of the fraction part is non-zero is </a:t>
            </a:r>
            <a:r>
              <a:rPr lang="en-US" b="1" dirty="0">
                <a:sym typeface="Symbol" pitchFamily="18" charset="2"/>
              </a:rPr>
              <a:t>normalized.</a:t>
            </a:r>
          </a:p>
        </p:txBody>
      </p:sp>
    </p:spTree>
    <p:custDataLst>
      <p:tags r:id="rId1"/>
    </p:custDataLst>
    <p:extLst>
      <p:ext uri="{BB962C8B-B14F-4D97-AF65-F5344CB8AC3E}">
        <p14:creationId xmlns:p14="http://schemas.microsoft.com/office/powerpoint/2010/main" val="22427042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fade">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2" end="2"/>
                                            </p:txEl>
                                          </p:spTgt>
                                        </p:tgtEl>
                                        <p:attrNameLst>
                                          <p:attrName>style.visibility</p:attrName>
                                        </p:attrNameLst>
                                      </p:cBhvr>
                                      <p:to>
                                        <p:strVal val="visible"/>
                                      </p:to>
                                    </p:set>
                                    <p:animEffect transition="in" filter="fade">
                                      <p:cBhvr>
                                        <p:cTn id="12" dur="500"/>
                                        <p:tgtEl>
                                          <p:spTgt spid="512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03">
                                            <p:txEl>
                                              <p:pRg st="3" end="3"/>
                                            </p:txEl>
                                          </p:spTgt>
                                        </p:tgtEl>
                                        <p:attrNameLst>
                                          <p:attrName>style.visibility</p:attrName>
                                        </p:attrNameLst>
                                      </p:cBhvr>
                                      <p:to>
                                        <p:strVal val="visible"/>
                                      </p:to>
                                    </p:set>
                                    <p:animEffect transition="in" filter="fade">
                                      <p:cBhvr>
                                        <p:cTn id="17" dur="500"/>
                                        <p:tgtEl>
                                          <p:spTgt spid="51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8|6.5"/>
</p:tagLst>
</file>

<file path=ppt/tags/tag10.xml><?xml version="1.0" encoding="utf-8"?>
<p:tagLst xmlns:a="http://schemas.openxmlformats.org/drawingml/2006/main" xmlns:r="http://schemas.openxmlformats.org/officeDocument/2006/relationships" xmlns:p="http://schemas.openxmlformats.org/presentationml/2006/main">
  <p:tag name="TIMING" val="|14.6|18|10.5"/>
</p:tagLst>
</file>

<file path=ppt/tags/tag11.xml><?xml version="1.0" encoding="utf-8"?>
<p:tagLst xmlns:a="http://schemas.openxmlformats.org/drawingml/2006/main" xmlns:r="http://schemas.openxmlformats.org/officeDocument/2006/relationships" xmlns:p="http://schemas.openxmlformats.org/presentationml/2006/main">
  <p:tag name="TIMING" val="|33.1|39|44.2"/>
</p:tagLst>
</file>

<file path=ppt/tags/tag12.xml><?xml version="1.0" encoding="utf-8"?>
<p:tagLst xmlns:a="http://schemas.openxmlformats.org/drawingml/2006/main" xmlns:r="http://schemas.openxmlformats.org/officeDocument/2006/relationships" xmlns:p="http://schemas.openxmlformats.org/presentationml/2006/main">
  <p:tag name="TIMING" val="|24.1|31.9|17.4"/>
</p:tagLst>
</file>

<file path=ppt/tags/tag13.xml><?xml version="1.0" encoding="utf-8"?>
<p:tagLst xmlns:a="http://schemas.openxmlformats.org/drawingml/2006/main" xmlns:r="http://schemas.openxmlformats.org/officeDocument/2006/relationships" xmlns:p="http://schemas.openxmlformats.org/presentationml/2006/main">
  <p:tag name="TIMING" val="|53.4|22.8|80.8"/>
</p:tagLst>
</file>

<file path=ppt/tags/tag14.xml><?xml version="1.0" encoding="utf-8"?>
<p:tagLst xmlns:a="http://schemas.openxmlformats.org/drawingml/2006/main" xmlns:r="http://schemas.openxmlformats.org/officeDocument/2006/relationships" xmlns:p="http://schemas.openxmlformats.org/presentationml/2006/main">
  <p:tag name="TIMING" val="|17.3|76.1|4.4"/>
</p:tagLst>
</file>

<file path=ppt/tags/tag15.xml><?xml version="1.0" encoding="utf-8"?>
<p:tagLst xmlns:a="http://schemas.openxmlformats.org/drawingml/2006/main" xmlns:r="http://schemas.openxmlformats.org/officeDocument/2006/relationships" xmlns:p="http://schemas.openxmlformats.org/presentationml/2006/main">
  <p:tag name="TIMING" val="|9.1|21.6"/>
</p:tagLst>
</file>

<file path=ppt/tags/tag16.xml><?xml version="1.0" encoding="utf-8"?>
<p:tagLst xmlns:a="http://schemas.openxmlformats.org/drawingml/2006/main" xmlns:r="http://schemas.openxmlformats.org/officeDocument/2006/relationships" xmlns:p="http://schemas.openxmlformats.org/presentationml/2006/main">
  <p:tag name="TIMING" val="|57.6|10.2|9.4"/>
</p:tagLst>
</file>

<file path=ppt/tags/tag17.xml><?xml version="1.0" encoding="utf-8"?>
<p:tagLst xmlns:a="http://schemas.openxmlformats.org/drawingml/2006/main" xmlns:r="http://schemas.openxmlformats.org/officeDocument/2006/relationships" xmlns:p="http://schemas.openxmlformats.org/presentationml/2006/main">
  <p:tag name="TIMING" val="|12.9|17|20.5"/>
</p:tagLst>
</file>

<file path=ppt/tags/tag18.xml><?xml version="1.0" encoding="utf-8"?>
<p:tagLst xmlns:a="http://schemas.openxmlformats.org/drawingml/2006/main" xmlns:r="http://schemas.openxmlformats.org/officeDocument/2006/relationships" xmlns:p="http://schemas.openxmlformats.org/presentationml/2006/main">
  <p:tag name="TIMING" val="|9.3|40.1"/>
</p:tagLst>
</file>

<file path=ppt/tags/tag19.xml><?xml version="1.0" encoding="utf-8"?>
<p:tagLst xmlns:a="http://schemas.openxmlformats.org/drawingml/2006/main" xmlns:r="http://schemas.openxmlformats.org/officeDocument/2006/relationships" xmlns:p="http://schemas.openxmlformats.org/presentationml/2006/main">
  <p:tag name="TIMING" val="|4.9|18.4|21.8"/>
</p:tagLst>
</file>

<file path=ppt/tags/tag2.xml><?xml version="1.0" encoding="utf-8"?>
<p:tagLst xmlns:a="http://schemas.openxmlformats.org/drawingml/2006/main" xmlns:r="http://schemas.openxmlformats.org/officeDocument/2006/relationships" xmlns:p="http://schemas.openxmlformats.org/presentationml/2006/main">
  <p:tag name="TIMING" val="|14.3|10.9|28.3"/>
</p:tagLst>
</file>

<file path=ppt/tags/tag20.xml><?xml version="1.0" encoding="utf-8"?>
<p:tagLst xmlns:a="http://schemas.openxmlformats.org/drawingml/2006/main" xmlns:r="http://schemas.openxmlformats.org/officeDocument/2006/relationships" xmlns:p="http://schemas.openxmlformats.org/presentationml/2006/main">
  <p:tag name="TIMING" val="|31.6|30.6|18.3|20.5|14"/>
</p:tagLst>
</file>

<file path=ppt/tags/tag3.xml><?xml version="1.0" encoding="utf-8"?>
<p:tagLst xmlns:a="http://schemas.openxmlformats.org/drawingml/2006/main" xmlns:r="http://schemas.openxmlformats.org/officeDocument/2006/relationships" xmlns:p="http://schemas.openxmlformats.org/presentationml/2006/main">
  <p:tag name="TIMING" val="|11|13.6|66.7"/>
</p:tagLst>
</file>

<file path=ppt/tags/tag4.xml><?xml version="1.0" encoding="utf-8"?>
<p:tagLst xmlns:a="http://schemas.openxmlformats.org/drawingml/2006/main" xmlns:r="http://schemas.openxmlformats.org/officeDocument/2006/relationships" xmlns:p="http://schemas.openxmlformats.org/presentationml/2006/main">
  <p:tag name="TIMING" val="|4.3|32.4|8.8|1.4"/>
</p:tagLst>
</file>

<file path=ppt/tags/tag5.xml><?xml version="1.0" encoding="utf-8"?>
<p:tagLst xmlns:a="http://schemas.openxmlformats.org/drawingml/2006/main" xmlns:r="http://schemas.openxmlformats.org/officeDocument/2006/relationships" xmlns:p="http://schemas.openxmlformats.org/presentationml/2006/main">
  <p:tag name="TIMING" val="|89.8|2.5|10.6|7.4"/>
</p:tagLst>
</file>

<file path=ppt/tags/tag6.xml><?xml version="1.0" encoding="utf-8"?>
<p:tagLst xmlns:a="http://schemas.openxmlformats.org/drawingml/2006/main" xmlns:r="http://schemas.openxmlformats.org/officeDocument/2006/relationships" xmlns:p="http://schemas.openxmlformats.org/presentationml/2006/main">
  <p:tag name="TIMING" val="|24.3|23.4|30.7"/>
</p:tagLst>
</file>

<file path=ppt/tags/tag7.xml><?xml version="1.0" encoding="utf-8"?>
<p:tagLst xmlns:a="http://schemas.openxmlformats.org/drawingml/2006/main" xmlns:r="http://schemas.openxmlformats.org/officeDocument/2006/relationships" xmlns:p="http://schemas.openxmlformats.org/presentationml/2006/main">
  <p:tag name="TIMING" val="|23.4|58.5|24.8"/>
</p:tagLst>
</file>

<file path=ppt/tags/tag8.xml><?xml version="1.0" encoding="utf-8"?>
<p:tagLst xmlns:a="http://schemas.openxmlformats.org/drawingml/2006/main" xmlns:r="http://schemas.openxmlformats.org/officeDocument/2006/relationships" xmlns:p="http://schemas.openxmlformats.org/presentationml/2006/main">
  <p:tag name="TIMING" val="|10.2|13.7"/>
</p:tagLst>
</file>

<file path=ppt/tags/tag9.xml><?xml version="1.0" encoding="utf-8"?>
<p:tagLst xmlns:a="http://schemas.openxmlformats.org/drawingml/2006/main" xmlns:r="http://schemas.openxmlformats.org/officeDocument/2006/relationships" xmlns:p="http://schemas.openxmlformats.org/presentationml/2006/main">
  <p:tag name="TIMING" val="|3.3|23.6|61|77.4|41.2|44.9"/>
</p:tagLst>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2122</TotalTime>
  <Words>3182</Words>
  <Application>Microsoft Office PowerPoint</Application>
  <PresentationFormat>On-screen Show (4:3)</PresentationFormat>
  <Paragraphs>282</Paragraphs>
  <Slides>33</Slides>
  <Notes>32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33</vt:i4>
      </vt:variant>
    </vt:vector>
  </HeadingPairs>
  <TitlesOfParts>
    <vt:vector size="45" baseType="lpstr">
      <vt:lpstr>Arial</vt:lpstr>
      <vt:lpstr>Arial Narrow</vt:lpstr>
      <vt:lpstr>Calibri</vt:lpstr>
      <vt:lpstr>Lucida Console</vt:lpstr>
      <vt:lpstr>MathJax_Main</vt:lpstr>
      <vt:lpstr>MathJax_Math</vt:lpstr>
      <vt:lpstr>Minion Pro</vt:lpstr>
      <vt:lpstr>Montserrat</vt:lpstr>
      <vt:lpstr>Source Serif Pro</vt:lpstr>
      <vt:lpstr>Symbol</vt:lpstr>
      <vt:lpstr>ksu_22_4x3</vt:lpstr>
      <vt:lpstr>ksu_22_4x3</vt:lpstr>
      <vt:lpstr>IT 3123 Hardware and Software Concepts</vt:lpstr>
      <vt:lpstr>Decimal Fractions </vt:lpstr>
      <vt:lpstr>Binary Fractions </vt:lpstr>
      <vt:lpstr>Finite-Precision Arithmetic</vt:lpstr>
      <vt:lpstr>Scientific Notation</vt:lpstr>
      <vt:lpstr>Scientific Notation and Precision</vt:lpstr>
      <vt:lpstr>From Scientific Notation to Floating-Point</vt:lpstr>
      <vt:lpstr>32 Bit Floating-Point Numbers</vt:lpstr>
      <vt:lpstr>Normalization</vt:lpstr>
      <vt:lpstr>Normalized Numbers</vt:lpstr>
      <vt:lpstr>Terminology</vt:lpstr>
      <vt:lpstr>Precision and Range  of Floating-Point Numbers</vt:lpstr>
      <vt:lpstr>Range of Single Precision Floating-Point Numbers</vt:lpstr>
      <vt:lpstr>Excess-n Exponents</vt:lpstr>
      <vt:lpstr>Interpreting Excess 127</vt:lpstr>
      <vt:lpstr>Underflow</vt:lpstr>
      <vt:lpstr>Denormalization</vt:lpstr>
      <vt:lpstr>Another Look at Range</vt:lpstr>
      <vt:lpstr>Double-Precision Numbers</vt:lpstr>
      <vt:lpstr>Rounding</vt:lpstr>
      <vt:lpstr>Floating-Point Numbers  are Approximations</vt:lpstr>
      <vt:lpstr>Approximation!</vt:lpstr>
      <vt:lpstr>Subtraction</vt:lpstr>
      <vt:lpstr>Addition</vt:lpstr>
      <vt:lpstr>Associative Law</vt:lpstr>
      <vt:lpstr>Things That Don’t Work</vt:lpstr>
      <vt:lpstr>Special Values</vt:lpstr>
      <vt:lpstr>NaN – Not a Number</vt:lpstr>
      <vt:lpstr>Summary of Floating-Point</vt:lpstr>
      <vt:lpstr>Why This is Important</vt:lpstr>
      <vt:lpstr>Powerful, Arcane, and Dangerous</vt:lpstr>
      <vt:lpstr>What Do You Need to Know?</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27</cp:revision>
  <dcterms:created xsi:type="dcterms:W3CDTF">2022-12-15T18:36:54Z</dcterms:created>
  <dcterms:modified xsi:type="dcterms:W3CDTF">2024-07-01T20:35:43Z</dcterms:modified>
</cp:coreProperties>
</file>