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tags/tag12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tags/tag20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21.xml" ContentType="application/vnd.openxmlformats-officedocument.presentationml.tags+xml"/>
  <Override PartName="/ppt/notesSlides/notesSlide33.xml" ContentType="application/vnd.openxmlformats-officedocument.presentationml.notesSlide+xml"/>
  <Override PartName="/ppt/tags/tag22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</p:sldMasterIdLst>
  <p:notesMasterIdLst>
    <p:notesMasterId r:id="rId38"/>
  </p:notesMasterIdLst>
  <p:sldIdLst>
    <p:sldId id="256" r:id="rId3"/>
    <p:sldId id="268" r:id="rId4"/>
    <p:sldId id="269" r:id="rId5"/>
    <p:sldId id="270" r:id="rId6"/>
    <p:sldId id="271" r:id="rId7"/>
    <p:sldId id="273" r:id="rId8"/>
    <p:sldId id="272" r:id="rId9"/>
    <p:sldId id="274" r:id="rId10"/>
    <p:sldId id="275" r:id="rId11"/>
    <p:sldId id="277" r:id="rId12"/>
    <p:sldId id="276" r:id="rId13"/>
    <p:sldId id="278" r:id="rId14"/>
    <p:sldId id="279" r:id="rId15"/>
    <p:sldId id="280" r:id="rId16"/>
    <p:sldId id="282" r:id="rId17"/>
    <p:sldId id="310" r:id="rId18"/>
    <p:sldId id="283" r:id="rId19"/>
    <p:sldId id="284" r:id="rId20"/>
    <p:sldId id="285" r:id="rId21"/>
    <p:sldId id="308" r:id="rId22"/>
    <p:sldId id="286" r:id="rId23"/>
    <p:sldId id="287" r:id="rId24"/>
    <p:sldId id="288" r:id="rId25"/>
    <p:sldId id="295" r:id="rId26"/>
    <p:sldId id="296" r:id="rId27"/>
    <p:sldId id="297" r:id="rId28"/>
    <p:sldId id="289" r:id="rId29"/>
    <p:sldId id="293" r:id="rId30"/>
    <p:sldId id="294" r:id="rId31"/>
    <p:sldId id="301" r:id="rId32"/>
    <p:sldId id="304" r:id="rId33"/>
    <p:sldId id="305" r:id="rId34"/>
    <p:sldId id="306" r:id="rId35"/>
    <p:sldId id="307" r:id="rId36"/>
    <p:sldId id="30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019" autoAdjust="0"/>
  </p:normalViewPr>
  <p:slideViewPr>
    <p:cSldViewPr>
      <p:cViewPr varScale="1">
        <p:scale>
          <a:sx n="89" d="100"/>
          <a:sy n="89" d="100"/>
        </p:scale>
        <p:origin x="222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6/11/relationships/changesInfo" Target="changesInfos/changesInfo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b Brown" userId="de4355ee-7296-4195-ba97-c8dead83c87d" providerId="ADAL" clId="{0D8A8D0C-D834-4E7C-B008-58F085D49F8B}"/>
    <pc:docChg chg="modSld">
      <pc:chgData name="Bob Brown" userId="de4355ee-7296-4195-ba97-c8dead83c87d" providerId="ADAL" clId="{0D8A8D0C-D834-4E7C-B008-58F085D49F8B}" dt="2024-04-20T22:27:09.186" v="9" actId="20577"/>
      <pc:docMkLst>
        <pc:docMk/>
      </pc:docMkLst>
      <pc:sldChg chg="modSp mod">
        <pc:chgData name="Bob Brown" userId="de4355ee-7296-4195-ba97-c8dead83c87d" providerId="ADAL" clId="{0D8A8D0C-D834-4E7C-B008-58F085D49F8B}" dt="2024-04-20T20:38:24.012" v="8" actId="20577"/>
        <pc:sldMkLst>
          <pc:docMk/>
          <pc:sldMk cId="3095576246" sldId="256"/>
        </pc:sldMkLst>
        <pc:spChg chg="mod">
          <ac:chgData name="Bob Brown" userId="de4355ee-7296-4195-ba97-c8dead83c87d" providerId="ADAL" clId="{0D8A8D0C-D834-4E7C-B008-58F085D49F8B}" dt="2024-04-20T20:38:24.012" v="8" actId="20577"/>
          <ac:spMkLst>
            <pc:docMk/>
            <pc:sldMk cId="3095576246" sldId="256"/>
            <ac:spMk id="3" creationId="{00000000-0000-0000-0000-000000000000}"/>
          </ac:spMkLst>
        </pc:spChg>
      </pc:sldChg>
      <pc:sldChg chg="modSp">
        <pc:chgData name="Bob Brown" userId="de4355ee-7296-4195-ba97-c8dead83c87d" providerId="ADAL" clId="{0D8A8D0C-D834-4E7C-B008-58F085D49F8B}" dt="2024-04-20T22:27:09.186" v="9" actId="20577"/>
        <pc:sldMkLst>
          <pc:docMk/>
          <pc:sldMk cId="1667231684" sldId="269"/>
        </pc:sldMkLst>
        <pc:spChg chg="mod">
          <ac:chgData name="Bob Brown" userId="de4355ee-7296-4195-ba97-c8dead83c87d" providerId="ADAL" clId="{0D8A8D0C-D834-4E7C-B008-58F085D49F8B}" dt="2024-04-20T22:27:09.186" v="9" actId="20577"/>
          <ac:spMkLst>
            <pc:docMk/>
            <pc:sldMk cId="1667231684" sldId="269"/>
            <ac:spMk id="20483" creationId="{00000000-0000-0000-0000-000000000000}"/>
          </ac:spMkLst>
        </pc:spChg>
      </pc:sldChg>
    </pc:docChg>
  </pc:docChgLst>
  <pc:docChgLst>
    <pc:chgData name="Bob Brown" userId="de4355ee-7296-4195-ba97-c8dead83c87d" providerId="ADAL" clId="{52A13B80-D4EE-4409-9548-C7B67E992E7E}"/>
    <pc:docChg chg="modSld sldOrd">
      <pc:chgData name="Bob Brown" userId="de4355ee-7296-4195-ba97-c8dead83c87d" providerId="ADAL" clId="{52A13B80-D4EE-4409-9548-C7B67E992E7E}" dt="2024-01-19T17:52:22.473" v="1"/>
      <pc:docMkLst>
        <pc:docMk/>
      </pc:docMkLst>
      <pc:sldChg chg="ord">
        <pc:chgData name="Bob Brown" userId="de4355ee-7296-4195-ba97-c8dead83c87d" providerId="ADAL" clId="{52A13B80-D4EE-4409-9548-C7B67E992E7E}" dt="2024-01-19T17:52:22.473" v="1"/>
        <pc:sldMkLst>
          <pc:docMk/>
          <pc:sldMk cId="263332095" sldId="311"/>
        </pc:sldMkLst>
      </pc:sldChg>
      <pc:sldChg chg="ord">
        <pc:chgData name="Bob Brown" userId="de4355ee-7296-4195-ba97-c8dead83c87d" providerId="ADAL" clId="{52A13B80-D4EE-4409-9548-C7B67E992E7E}" dt="2024-01-19T17:52:22.473" v="1"/>
        <pc:sldMkLst>
          <pc:docMk/>
          <pc:sldMk cId="2302133123" sldId="312"/>
        </pc:sldMkLst>
      </pc:sldChg>
    </pc:docChg>
  </pc:docChgLst>
  <pc:docChgLst>
    <pc:chgData name="Bob Brown" userId="de4355ee-7296-4195-ba97-c8dead83c87d" providerId="ADAL" clId="{A05D993E-84FA-4FCA-88D2-ED1654474D8C}"/>
    <pc:docChg chg="delSld modSld">
      <pc:chgData name="Bob Brown" userId="de4355ee-7296-4195-ba97-c8dead83c87d" providerId="ADAL" clId="{A05D993E-84FA-4FCA-88D2-ED1654474D8C}" dt="2024-04-20T16:42:32.371" v="13" actId="47"/>
      <pc:docMkLst>
        <pc:docMk/>
      </pc:docMkLst>
      <pc:sldChg chg="modSp mod">
        <pc:chgData name="Bob Brown" userId="de4355ee-7296-4195-ba97-c8dead83c87d" providerId="ADAL" clId="{A05D993E-84FA-4FCA-88D2-ED1654474D8C}" dt="2024-04-20T16:40:32.278" v="9" actId="20577"/>
        <pc:sldMkLst>
          <pc:docMk/>
          <pc:sldMk cId="3095576246" sldId="256"/>
        </pc:sldMkLst>
        <pc:spChg chg="mod">
          <ac:chgData name="Bob Brown" userId="de4355ee-7296-4195-ba97-c8dead83c87d" providerId="ADAL" clId="{A05D993E-84FA-4FCA-88D2-ED1654474D8C}" dt="2024-04-20T16:40:32.278" v="9" actId="20577"/>
          <ac:spMkLst>
            <pc:docMk/>
            <pc:sldMk cId="3095576246" sldId="256"/>
            <ac:spMk id="3" creationId="{00000000-0000-0000-0000-000000000000}"/>
          </ac:spMkLst>
        </pc:spChg>
      </pc:sldChg>
      <pc:sldChg chg="del">
        <pc:chgData name="Bob Brown" userId="de4355ee-7296-4195-ba97-c8dead83c87d" providerId="ADAL" clId="{A05D993E-84FA-4FCA-88D2-ED1654474D8C}" dt="2024-04-20T16:41:51.189" v="10" actId="47"/>
        <pc:sldMkLst>
          <pc:docMk/>
          <pc:sldMk cId="924415015" sldId="299"/>
        </pc:sldMkLst>
      </pc:sldChg>
      <pc:sldChg chg="del">
        <pc:chgData name="Bob Brown" userId="de4355ee-7296-4195-ba97-c8dead83c87d" providerId="ADAL" clId="{A05D993E-84FA-4FCA-88D2-ED1654474D8C}" dt="2024-04-20T16:41:51.189" v="10" actId="47"/>
        <pc:sldMkLst>
          <pc:docMk/>
          <pc:sldMk cId="4229725988" sldId="300"/>
        </pc:sldMkLst>
      </pc:sldChg>
      <pc:sldChg chg="modSp mod">
        <pc:chgData name="Bob Brown" userId="de4355ee-7296-4195-ba97-c8dead83c87d" providerId="ADAL" clId="{A05D993E-84FA-4FCA-88D2-ED1654474D8C}" dt="2024-04-20T16:42:08.120" v="12" actId="113"/>
        <pc:sldMkLst>
          <pc:docMk/>
          <pc:sldMk cId="2265888060" sldId="305"/>
        </pc:sldMkLst>
        <pc:spChg chg="mod">
          <ac:chgData name="Bob Brown" userId="de4355ee-7296-4195-ba97-c8dead83c87d" providerId="ADAL" clId="{A05D993E-84FA-4FCA-88D2-ED1654474D8C}" dt="2024-04-20T16:42:03.236" v="11" actId="113"/>
          <ac:spMkLst>
            <pc:docMk/>
            <pc:sldMk cId="2265888060" sldId="305"/>
            <ac:spMk id="19" creationId="{00000000-0000-0000-0000-000000000000}"/>
          </ac:spMkLst>
        </pc:spChg>
        <pc:spChg chg="mod">
          <ac:chgData name="Bob Brown" userId="de4355ee-7296-4195-ba97-c8dead83c87d" providerId="ADAL" clId="{A05D993E-84FA-4FCA-88D2-ED1654474D8C}" dt="2024-04-20T16:42:08.120" v="12" actId="113"/>
          <ac:spMkLst>
            <pc:docMk/>
            <pc:sldMk cId="2265888060" sldId="305"/>
            <ac:spMk id="20" creationId="{00000000-0000-0000-0000-000000000000}"/>
          </ac:spMkLst>
        </pc:spChg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63332095" sldId="311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302133123" sldId="312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3212882614" sldId="313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683823717" sldId="314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316223217" sldId="315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3978159547" sldId="316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875949614" sldId="317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039263828" sldId="318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242704292" sldId="319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1262416823" sldId="320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3148010675" sldId="321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4137528120" sldId="322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1881316779" sldId="323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670379126" sldId="324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3637406804" sldId="325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1320692124" sldId="326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174829414" sldId="327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127833175" sldId="328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743680710" sldId="329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921691803" sldId="330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037189082" sldId="331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1851331475" sldId="332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2650089463" sldId="333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3640918709" sldId="334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673655037" sldId="335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895820476" sldId="336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3356680430" sldId="337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541148668" sldId="338"/>
        </pc:sldMkLst>
      </pc:sldChg>
      <pc:sldChg chg="del">
        <pc:chgData name="Bob Brown" userId="de4355ee-7296-4195-ba97-c8dead83c87d" providerId="ADAL" clId="{A05D993E-84FA-4FCA-88D2-ED1654474D8C}" dt="2024-04-20T16:42:32.371" v="13" actId="47"/>
        <pc:sldMkLst>
          <pc:docMk/>
          <pc:sldMk cId="1102652415" sldId="33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CCE99-6193-429B-8C01-B4A652C31FB1}" type="datetimeFigureOut">
              <a:rPr lang="en-US" smtClean="0"/>
              <a:t>7/1/24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F6E2FF-F2DC-4202-8A85-F7832DE45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91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1:11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6086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2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89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74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25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9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82602A-30C9-41F2-AD34-A330DB5EE013}" type="slidenum">
              <a:rPr lang="en-US"/>
              <a:pPr/>
              <a:t>15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We're doing finite precision arithmetic on eight bits.  Our only choice is to discard that ninth bit.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82602A-30C9-41F2-AD34-A330DB5EE013}" type="slidenum">
              <a:rPr lang="en-US"/>
              <a:pPr/>
              <a:t>16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We're doing finite precision arithmetic on eight bits.  Our only choice is to discard that ninth bit.</a:t>
            </a:r>
          </a:p>
        </p:txBody>
      </p:sp>
    </p:spTree>
    <p:extLst>
      <p:ext uri="{BB962C8B-B14F-4D97-AF65-F5344CB8AC3E}">
        <p14:creationId xmlns:p14="http://schemas.microsoft.com/office/powerpoint/2010/main" val="28452460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19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works because adding one to a binary number is accomplished by flipping all 1s to 0s from the right until a 0 is reached, flip that to 1 and stop (essentially carrying the overflow of adding 1 to 1).</a:t>
            </a:r>
          </a:p>
          <a:p>
            <a:endParaRPr lang="en-US" dirty="0"/>
          </a:p>
          <a:p>
            <a:r>
              <a:rPr lang="en-US" dirty="0"/>
              <a:t>So one method flips only the bits to the left of the first one, while the other flips all bits, then flips the first 1 (now 0) and the bits to the right of it back.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306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B166CE-AD9D-4482-9D74-F3B50AE24609}" type="slidenum">
              <a:rPr lang="en-US"/>
              <a:pPr/>
              <a:t>19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The "carry flag" allows operations on large binary numbers to be built up from operations on smaller numbers.)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884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824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48614C-9675-483A-8820-EE1FBF88ED00}" type="slidenum">
              <a:rPr lang="en-US"/>
              <a:pPr/>
              <a:t>21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If you add two numbers of opposite sign, the magnitude of the result must be of smaller magnitude than either of the addends, so overflow cannot occur.</a:t>
            </a:r>
          </a:p>
          <a:p>
            <a:endParaRPr lang="en-US" dirty="0"/>
          </a:p>
          <a:p>
            <a:r>
              <a:rPr lang="en-US" dirty="0"/>
              <a:t>If you add two numbers of the same sign and get a result that is of the opposite sign, </a:t>
            </a:r>
            <a:r>
              <a:rPr lang="en-US" i="1" dirty="0"/>
              <a:t>something is wrong!  </a:t>
            </a:r>
            <a:r>
              <a:rPr lang="en-US" i="0" dirty="0"/>
              <a:t>That “something” is that overflow has occurred.</a:t>
            </a:r>
          </a:p>
          <a:p>
            <a:endParaRPr lang="en-US" i="0" dirty="0"/>
          </a:p>
          <a:p>
            <a:r>
              <a:rPr lang="en-US" i="0" dirty="0"/>
              <a:t>In digital logic, The overflow condition is checked by comparing the carry in to the leftmost bit with the carry out from the leftmost bit. Recall that an XOR gate produces a one, or true, when the input bits are equal and a zero, or false when they’re different. There are two ways that can happen. </a:t>
            </a:r>
          </a:p>
          <a:p>
            <a:endParaRPr lang="en-US" i="0" dirty="0"/>
          </a:p>
          <a:p>
            <a:r>
              <a:rPr lang="en-US" i="0" dirty="0"/>
              <a:t>Case 1: If the carry in to the leftmost bit is zero, the only way the carry out can be one is if both A and B of the leftmost bit were one, i.e. both negative. The sum of 1+1 (plus zero for the carry in) will be zero with a carry out. The two operands were negative, but the leftmost bit of the result will be zero, or be positive, and overflow has occurred.</a:t>
            </a:r>
          </a:p>
          <a:p>
            <a:endParaRPr lang="en-US" i="0" dirty="0"/>
          </a:p>
          <a:p>
            <a:r>
              <a:rPr lang="en-US" i="0" dirty="0"/>
              <a:t>Case 2: If the carry in to the leftmost bit is one, the only way carry out can be zero is if both A and B of the leftmost bit were zero, i.e. positive. The sum of 0+0+1 will be one. The two operands were positive, but the carry out will be zero and leftmost bit of the result will be one, or negative, and overflow has occurred.</a:t>
            </a:r>
          </a:p>
          <a:p>
            <a:endParaRPr lang="en-US" i="1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4996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57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32 bits, add 24 zeros.  You can add as many zeros as needed without changing the value of a positive number.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728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we extend by 1 bit, the original sign bit is now a "regular" bit with place value +(2^n) instead of -(2^n), so the value represented by the existing bits is now 2^n + 2^n = 2^(n+1) higher than the original value. (Or the same if that bit was zero).</a:t>
            </a:r>
          </a:p>
          <a:p>
            <a:endParaRPr lang="en-US" dirty="0"/>
          </a:p>
          <a:p>
            <a:r>
              <a:rPr lang="en-US" dirty="0"/>
              <a:t>The new sign bit has a place value of -(2^(n+1)), so copying the original sign bit is exactly what we need to balance that change in place-value. (Or leaves it unchanged if zero).</a:t>
            </a:r>
          </a:p>
          <a:p>
            <a:endParaRPr lang="en-US" dirty="0"/>
          </a:p>
          <a:p>
            <a:r>
              <a:rPr lang="en-US" dirty="0"/>
              <a:t>The procedure for one bit of course generalizes by repetition for any number of bits.</a:t>
            </a:r>
          </a:p>
          <a:p>
            <a:endParaRPr lang="en-US" dirty="0"/>
          </a:p>
          <a:p>
            <a:r>
              <a:rPr lang="en-US" dirty="0"/>
              <a:t>https://stackoverflow.com/a/64301506/3718204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639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938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3848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64</a:t>
            </a:r>
            <a:r>
              <a:rPr lang="en-US" dirty="0"/>
              <a:t> is about </a:t>
            </a:r>
            <a:r>
              <a:rPr lang="en-US" sz="1200" dirty="0"/>
              <a:t>1.8 </a:t>
            </a:r>
            <a:r>
              <a:rPr lang="en-US" sz="1200" dirty="0">
                <a:sym typeface="Symbol"/>
              </a:rPr>
              <a:t></a:t>
            </a:r>
            <a:r>
              <a:rPr lang="en-US" sz="1200" dirty="0"/>
              <a:t> 10</a:t>
            </a:r>
            <a:r>
              <a:rPr lang="en-US" sz="1200" baseline="30000" dirty="0"/>
              <a:t>19 </a:t>
            </a:r>
            <a:r>
              <a:rPr lang="en-US" sz="1200" baseline="0" dirty="0"/>
              <a:t>or about 18 quintillion.  If the number is signed, we get about 9 quintillion.  We can store really big numbers, but not really-really big numbers, and we still have to do something about fractions.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345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76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337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448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72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065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35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609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3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55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585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34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50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The slide shows some values of two’s complements numbers.  There’s my minus 128.  It’s a minus 127 plus zero.  Minus 127 is minus 128 plus one.  Minus 126 is minus 128 plus two.  Minus 125 is a minus 128 plus three.  … All the way down to minus 128</a:t>
            </a:r>
            <a:r>
              <a:rPr lang="en-US" sz="1200" kern="1200" baseline="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plus 127 gives me a minus one.</a:t>
            </a:r>
            <a:endParaRPr lang="en-US" sz="1200" kern="1200" dirty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6FECA3-42CF-402C-8265-FAF542E834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6E2FF-F2DC-4202-8A85-F7832DE455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91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43BA6A9F-B88B-4DA3-EACC-D5B379347FC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733800" y="6291689"/>
            <a:ext cx="3505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Copyright © 2016, 2023 by Bob Brown</a:t>
            </a:r>
          </a:p>
        </p:txBody>
      </p:sp>
      <p:pic>
        <p:nvPicPr>
          <p:cNvPr id="7" name="Picture 2" descr="Creative Commons logo with the BY and NC restrictions.  BY means those who re-use this material must give credit for it.  NC stands for non-commercial and means this material may not be incorporated into a commercial product.">
            <a:extLst>
              <a:ext uri="{FF2B5EF4-FFF2-40B4-BE49-F238E27FC236}">
                <a16:creationId xmlns:a16="http://schemas.microsoft.com/office/drawing/2014/main" id="{616ADF55-6EE1-5167-AC61-D394E09F2C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248400"/>
            <a:ext cx="1219200" cy="42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7622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6990-48FC-48D0-A72F-954A151F4E7B}" type="datetime1">
              <a:rPr lang="en-US" smtClean="0"/>
              <a:t>7/1/24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5095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0"/>
            <a:ext cx="2057400" cy="4602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0"/>
            <a:ext cx="6019800" cy="4602163"/>
          </a:xfrm>
        </p:spPr>
        <p:txBody>
          <a:bodyPr vert="eaVert"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C42-2926-4793-ACB3-DC4345F884FD}" type="datetime1">
              <a:rPr lang="en-US" smtClean="0"/>
              <a:t>7/1/24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1320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25B86-2291-40DC-AA3E-6CE2CC4E5F64}" type="datetime1">
              <a:rPr lang="en-US" smtClean="0"/>
              <a:t>7/1/24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985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0C2B-8F15-4B05-8423-980724275480}" type="datetime1">
              <a:rPr lang="en-US" smtClean="0"/>
              <a:t>7/1/24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7350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A8B4-3333-4CFF-8289-E6FBA848B634}" type="datetime1">
              <a:rPr lang="en-US" smtClean="0"/>
              <a:t>7/1/24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7350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A0D1E-5867-453D-B5C6-2114685B70B0}" type="datetime1">
              <a:rPr lang="en-US" smtClean="0"/>
              <a:t>7/1/24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178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 panose="020B0604020202020204" pitchFamily="34" charset="0"/>
              <a:buChar char="•"/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 marL="1600200" indent="-228600">
              <a:buFont typeface="Arial" panose="020B0604020202020204" pitchFamily="34" charset="0"/>
              <a:buChar char="•"/>
              <a:defRPr sz="1800"/>
            </a:lvl4pPr>
            <a:lvl5pPr marL="2057400" indent="-228600">
              <a:buFont typeface="Arial" panose="020B0604020202020204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0EBA2-3932-4932-8675-5DD2C0B6D7BC}" type="datetime1">
              <a:rPr lang="en-US" smtClean="0"/>
              <a:t>7/1/24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7491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62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 marL="742950" indent="-285750">
              <a:buFont typeface="Arial" panose="020B0604020202020204" pitchFamily="34" charset="0"/>
              <a:buChar char="•"/>
              <a:defRPr sz="2000"/>
            </a:lvl2pPr>
            <a:lvl3pPr marL="1143000" indent="-228600">
              <a:buFont typeface="Arial" panose="020B0604020202020204" pitchFamily="34" charset="0"/>
              <a:buChar char="•"/>
              <a:defRPr sz="1800"/>
            </a:lvl3pPr>
            <a:lvl4pPr marL="1600200" indent="-228600">
              <a:buFont typeface="Arial" panose="020B0604020202020204" pitchFamily="34" charset="0"/>
              <a:buChar char="•"/>
              <a:defRPr sz="1600"/>
            </a:lvl4pPr>
            <a:lvl5pPr marL="2057400" indent="-228600"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462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Arial" panose="020B0604020202020204" pitchFamily="34" charset="0"/>
              <a:buChar char="•"/>
              <a:defRPr sz="2000"/>
            </a:lvl2pPr>
            <a:lvl3pPr marL="1143000" indent="-228600">
              <a:buFont typeface="Arial" panose="020B0604020202020204" pitchFamily="34" charset="0"/>
              <a:buChar char="•"/>
              <a:defRPr sz="1800"/>
            </a:lvl3pPr>
            <a:lvl4pPr marL="1600200" indent="-228600">
              <a:buFont typeface="Arial" panose="020B0604020202020204" pitchFamily="34" charset="0"/>
              <a:buChar char="•"/>
              <a:defRPr sz="1600"/>
            </a:lvl4pPr>
            <a:lvl5pPr marL="2057400" indent="-228600"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5AEAE-DE6D-4BF1-B01F-206C3AE5008E}" type="datetime1">
              <a:rPr lang="en-US" smtClean="0"/>
              <a:t>7/1/24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7320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E9F-BB30-4EE2-8E86-5DB2AEDEEA78}" type="datetime1">
              <a:rPr lang="en-US" smtClean="0"/>
              <a:t>7/1/24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9854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6D39-4488-4443-8E9C-C726AEE8CE0D}" type="datetime1">
              <a:rPr lang="en-US" smtClean="0"/>
              <a:t>7/1/24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-1386"/>
            <a:ext cx="9144000" cy="1601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232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58200" cy="717550"/>
          </a:xfrm>
        </p:spPr>
        <p:txBody>
          <a:bodyPr anchor="b">
            <a:normAutofit/>
          </a:bodyPr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3200"/>
            </a:lvl1pPr>
            <a:lvl2pPr marL="742950" indent="-285750">
              <a:buFont typeface="Arial" panose="020B0604020202020204" pitchFamily="34" charset="0"/>
              <a:buChar char="•"/>
              <a:defRPr sz="2800"/>
            </a:lvl2pPr>
            <a:lvl3pPr marL="1143000" indent="-228600">
              <a:buFont typeface="Arial" panose="020B0604020202020204" pitchFamily="34" charset="0"/>
              <a:buChar char="•"/>
              <a:defRPr sz="2400"/>
            </a:lvl3pPr>
            <a:lvl4pPr marL="1600200" indent="-228600">
              <a:buFont typeface="Arial" panose="020B0604020202020204" pitchFamily="34" charset="0"/>
              <a:buChar char="•"/>
              <a:defRPr sz="2000"/>
            </a:lvl4pPr>
            <a:lvl5pPr marL="2057400" indent="-2286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92B1-45AB-4676-9916-C3F50E045047}" type="datetime1">
              <a:rPr lang="en-US" smtClean="0"/>
              <a:t>7/1/24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9753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3999"/>
            <a:ext cx="5486400" cy="3203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4AC-C9F3-4311-B604-47C9E3BC796F}" type="datetime1">
              <a:rPr lang="en-US" smtClean="0"/>
              <a:t>7/1/24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9591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322425A-BBF8-E76A-CDDB-94A501C3BB5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-1"/>
            <a:ext cx="9189720" cy="152956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2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Montserrat" panose="00000500000000000000" pitchFamily="2" charset="0"/>
                <a:cs typeface="Arial" panose="020B0604020202020204" pitchFamily="34" charset="0"/>
              </a:defRPr>
            </a:lvl1pPr>
          </a:lstStyle>
          <a:p>
            <a:fld id="{96850C63-725C-4B4D-867E-10744DD0C6A2}" type="datetime1">
              <a:rPr lang="en-US" smtClean="0"/>
              <a:t>7/1/24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199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fld id="{3687BEAF-6B68-46DD-A874-7A95F0DB41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74ED07-78B1-53AD-CD55-1C388C23B7C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6204412"/>
            <a:ext cx="2133600" cy="51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2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Montserrat" panose="00000500000000000000" pitchFamily="2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1pPr>
      <a:lvl2pPr marL="914400" indent="-4572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3pPr>
      <a:lvl4pPr marL="17145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4pPr>
      <a:lvl5pPr marL="21717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322425A-BBF8-E76A-CDDB-94A501C3BB5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9189720" cy="152956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2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Montserrat" panose="00000500000000000000" pitchFamily="2" charset="0"/>
                <a:cs typeface="Arial" panose="020B0604020202020204" pitchFamily="34" charset="0"/>
              </a:defRPr>
            </a:lvl1pPr>
          </a:lstStyle>
          <a:p>
            <a:fld id="{C0CB8DC8-0430-4FCC-B1E1-3396CA257E06}" type="datetime1">
              <a:rPr lang="en-US" smtClean="0"/>
              <a:t>7/1/24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fld id="{3687BEAF-6B68-46DD-A874-7A95F0DB41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74ED07-78B1-53AD-CD55-1C388C23B7C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6204412"/>
            <a:ext cx="2133600" cy="51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2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</p:sldLayoutIdLst>
  <p:transition>
    <p:fade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Montserrat" panose="00000500000000000000" pitchFamily="2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1pPr>
      <a:lvl2pPr marL="914400" indent="-4572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3pPr>
      <a:lvl4pPr marL="17145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4pPr>
      <a:lvl5pPr marL="21717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153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IT 3123</a:t>
            </a:r>
            <a:br>
              <a:rPr lang="en-US" dirty="0"/>
            </a:br>
            <a:r>
              <a:rPr lang="en-US" dirty="0"/>
              <a:t>Hardware and Software Concepts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Two’s </a:t>
            </a:r>
            <a:r>
              <a:rPr lang="en-US"/>
              <a:t>Complement Integers</a:t>
            </a:r>
            <a:br>
              <a:rPr lang="en-US" dirty="0"/>
            </a:br>
            <a:r>
              <a:rPr lang="en-US" dirty="0"/>
              <a:t>Hexadecimal Numbers</a:t>
            </a:r>
          </a:p>
        </p:txBody>
      </p:sp>
    </p:spTree>
    <p:extLst>
      <p:ext uri="{BB962C8B-B14F-4D97-AF65-F5344CB8AC3E}">
        <p14:creationId xmlns:p14="http://schemas.microsoft.com/office/powerpoint/2010/main" val="309557624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Every binary number has 2</a:t>
            </a:r>
            <a:r>
              <a:rPr lang="en-US" b="1" i="1" baseline="30000" dirty="0"/>
              <a:t>n</a:t>
            </a:r>
            <a:r>
              <a:rPr lang="en-US" dirty="0"/>
              <a:t> possible values.</a:t>
            </a:r>
          </a:p>
          <a:p>
            <a:r>
              <a:rPr lang="en-US" b="1" i="1" dirty="0"/>
              <a:t>n</a:t>
            </a:r>
            <a:r>
              <a:rPr lang="en-US" dirty="0"/>
              <a:t> is the number of bits, and so must be </a:t>
            </a:r>
            <a:r>
              <a:rPr lang="en-US" b="1" dirty="0"/>
              <a:t>&gt;</a:t>
            </a:r>
            <a:r>
              <a:rPr lang="en-US" dirty="0"/>
              <a:t> 0</a:t>
            </a:r>
          </a:p>
          <a:p>
            <a:r>
              <a:rPr lang="en-US" dirty="0"/>
              <a:t>2</a:t>
            </a:r>
            <a:r>
              <a:rPr lang="en-US" b="1" i="1" baseline="30000" dirty="0"/>
              <a:t>n</a:t>
            </a:r>
            <a:r>
              <a:rPr lang="en-US" dirty="0"/>
              <a:t> is even for </a:t>
            </a:r>
            <a:r>
              <a:rPr lang="en-US" b="1" i="1" dirty="0"/>
              <a:t>n</a:t>
            </a:r>
            <a:r>
              <a:rPr lang="en-US" dirty="0"/>
              <a:t> </a:t>
            </a:r>
            <a:r>
              <a:rPr lang="en-US" b="1" dirty="0"/>
              <a:t>&gt;</a:t>
            </a:r>
            <a:r>
              <a:rPr lang="en-US" dirty="0"/>
              <a:t> 0  (2, 4, 8, 16, 32, etc.)</a:t>
            </a:r>
          </a:p>
          <a:p>
            <a:r>
              <a:rPr lang="en-US" dirty="0"/>
              <a:t>Zero is the first “positive” number.</a:t>
            </a:r>
          </a:p>
          <a:p>
            <a:r>
              <a:rPr lang="en-US"/>
              <a:t>But —1 </a:t>
            </a:r>
            <a:r>
              <a:rPr lang="en-US" dirty="0"/>
              <a:t>is the first negative number; the negative half does not need to include zero, and should not.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96457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Asymmetric About Zero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616968" y="1812178"/>
            <a:ext cx="7851781" cy="3806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dirty="0"/>
              <a:t>For eight-bit integers…</a:t>
            </a:r>
            <a:br>
              <a:rPr lang="en-US" sz="3000" dirty="0"/>
            </a:br>
            <a:r>
              <a:rPr lang="en-US" sz="3000" dirty="0"/>
              <a:t>Largest positive number:	   127</a:t>
            </a:r>
            <a:br>
              <a:rPr lang="en-US" sz="3000" dirty="0"/>
            </a:br>
            <a:r>
              <a:rPr lang="en-US" sz="3000" dirty="0"/>
              <a:t>Largest negative number:	 </a:t>
            </a:r>
            <a:r>
              <a:rPr lang="en-US" sz="3000" b="1" dirty="0">
                <a:sym typeface="Symbol" pitchFamily="18" charset="2"/>
              </a:rPr>
              <a:t></a:t>
            </a:r>
            <a:r>
              <a:rPr lang="en-US" sz="3000" dirty="0">
                <a:sym typeface="Symbol" pitchFamily="18" charset="2"/>
              </a:rPr>
              <a:t>128</a:t>
            </a:r>
          </a:p>
          <a:p>
            <a:pPr>
              <a:spcBef>
                <a:spcPct val="50000"/>
              </a:spcBef>
            </a:pPr>
            <a:r>
              <a:rPr lang="en-US" sz="3000" dirty="0">
                <a:sym typeface="Symbol" pitchFamily="18" charset="2"/>
              </a:rPr>
              <a:t>There is one more negative number than there are positive numbers.</a:t>
            </a:r>
          </a:p>
          <a:p>
            <a:pPr>
              <a:spcBef>
                <a:spcPct val="50000"/>
              </a:spcBef>
            </a:pPr>
            <a:r>
              <a:rPr lang="en-US" sz="3000" dirty="0">
                <a:sym typeface="Symbol" pitchFamily="18" charset="2"/>
              </a:rPr>
              <a:t>We say that two’s complement representation is </a:t>
            </a:r>
            <a:r>
              <a:rPr lang="en-US" sz="3000" b="1" dirty="0">
                <a:sym typeface="Symbol" pitchFamily="18" charset="2"/>
              </a:rPr>
              <a:t>asymmetric about zero.</a:t>
            </a:r>
            <a:endParaRPr lang="en-US" sz="3000" dirty="0">
              <a:sym typeface="Symbol" pitchFamily="18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38372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Complementing a Number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“Complementing” a number has the effect of multiplying by </a:t>
            </a:r>
            <a:r>
              <a:rPr lang="en-US" b="1" dirty="0">
                <a:sym typeface="Symbol" pitchFamily="18" charset="2"/>
              </a:rPr>
              <a:t></a:t>
            </a:r>
            <a:r>
              <a:rPr lang="en-US" dirty="0">
                <a:sym typeface="Symbol" pitchFamily="18" charset="2"/>
              </a:rPr>
              <a:t>1 or subtracting from zero.</a:t>
            </a:r>
            <a:endParaRPr lang="en-US" b="1" baseline="-14000" dirty="0"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ym typeface="Symbol" pitchFamily="18" charset="2"/>
              </a:rPr>
              <a:t>Two steps:</a:t>
            </a:r>
            <a:endParaRPr lang="en-US" b="1" baseline="-14000" dirty="0">
              <a:sym typeface="Symbol" pitchFamily="18" charset="2"/>
            </a:endParaRPr>
          </a:p>
          <a:p>
            <a:pPr lvl="1"/>
            <a:r>
              <a:rPr lang="en-US" b="1" dirty="0">
                <a:sym typeface="Symbol" pitchFamily="18" charset="2"/>
              </a:rPr>
              <a:t>Complement (flip) each bit</a:t>
            </a:r>
          </a:p>
          <a:p>
            <a:pPr lvl="1"/>
            <a:r>
              <a:rPr lang="en-US" b="1" dirty="0">
                <a:sym typeface="Symbol" pitchFamily="18" charset="2"/>
              </a:rPr>
              <a:t>Add one to the result.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ym typeface="Symbol" pitchFamily="18" charset="2"/>
              </a:rPr>
              <a:t>This is effectively </a:t>
            </a:r>
            <a:r>
              <a:rPr lang="en-US" i="1" dirty="0">
                <a:sym typeface="Symbol" pitchFamily="18" charset="2"/>
              </a:rPr>
              <a:t>subtracting the number to be complemented from zero.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ym typeface="Symbol" pitchFamily="18" charset="2"/>
              </a:rPr>
              <a:t>The “trick” is that we subtract from </a:t>
            </a:r>
            <a:r>
              <a:rPr lang="en-US" i="1" dirty="0">
                <a:sym typeface="Symbol" pitchFamily="18" charset="2"/>
              </a:rPr>
              <a:t>minus one</a:t>
            </a:r>
            <a:r>
              <a:rPr lang="en-US" dirty="0">
                <a:sym typeface="Symbol" pitchFamily="18" charset="2"/>
              </a:rPr>
              <a:t> (all ones) then add one.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01616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Subtracting from Minus 1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852769" y="1685466"/>
            <a:ext cx="7834030" cy="489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904" tIns="55952" rIns="111904" bIns="55952">
            <a:spAutoFit/>
          </a:bodyPr>
          <a:lstStyle/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   1 1 1 1 1 1 1 1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>
                <a:sym typeface="Symbol" pitchFamily="18" charset="2"/>
              </a:rPr>
              <a:t> </a:t>
            </a:r>
            <a:r>
              <a:rPr lang="en-US" sz="3200" dirty="0"/>
              <a:t>0 0 0 1 0 1 1 1	Subtraction from minus 1</a:t>
            </a:r>
            <a:endParaRPr lang="en-US" sz="3200" b="1" baseline="-14000" dirty="0"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   1 1 1 0 1 0 0 0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endParaRPr lang="en-US" sz="3200" b="1" baseline="-14000" dirty="0"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   1 1 1 0 1 0 0 0	Complementing each bit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They produce the same result!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i="1" dirty="0"/>
              <a:t>Note: </a:t>
            </a:r>
            <a:r>
              <a:rPr lang="en-US" sz="3200" dirty="0"/>
              <a:t>we’re not done yet; need to add one.</a:t>
            </a:r>
            <a:br>
              <a:rPr lang="en-US" sz="3200" dirty="0"/>
            </a:br>
            <a:r>
              <a:rPr lang="en-US" sz="3200" dirty="0"/>
              <a:t>                  </a:t>
            </a:r>
          </a:p>
        </p:txBody>
      </p:sp>
      <p:sp>
        <p:nvSpPr>
          <p:cNvPr id="7" name="Lin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19200" y="2895600"/>
            <a:ext cx="2362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84149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Finding the Two’s Complement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157570" y="1607518"/>
            <a:ext cx="7331277" cy="292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0 0 0 1 0 1 1 1 </a:t>
            </a:r>
            <a:r>
              <a:rPr lang="en-US" sz="3200" b="1" baseline="-16000" dirty="0"/>
              <a:t>2  </a:t>
            </a:r>
            <a:r>
              <a:rPr lang="en-US" sz="3200" b="1" dirty="0">
                <a:sym typeface="Symbol" pitchFamily="18" charset="2"/>
              </a:rPr>
              <a:t>=  </a:t>
            </a:r>
            <a:r>
              <a:rPr lang="en-US" sz="3200" dirty="0">
                <a:sym typeface="Symbol" pitchFamily="18" charset="2"/>
              </a:rPr>
              <a:t>23</a:t>
            </a:r>
            <a:r>
              <a:rPr lang="en-US" sz="3200" b="1" baseline="-14000" dirty="0">
                <a:sym typeface="Symbol" pitchFamily="18" charset="2"/>
              </a:rPr>
              <a:t>10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endParaRPr lang="en-US" sz="3200" b="1" baseline="-14000" dirty="0"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1 1 1 0 1 0 0 0	Complement each bit</a:t>
            </a:r>
            <a:br>
              <a:rPr lang="en-US" sz="3200" dirty="0"/>
            </a:br>
            <a:r>
              <a:rPr lang="en-US" sz="3200" dirty="0"/>
              <a:t>                  + 1     	Add 1</a:t>
            </a:r>
            <a:br>
              <a:rPr lang="en-US" sz="3200" dirty="0"/>
            </a:br>
            <a:r>
              <a:rPr lang="en-US" sz="3200" dirty="0"/>
              <a:t>1 1 1 0 1 0 0 1    = </a:t>
            </a:r>
            <a:r>
              <a:rPr lang="en-US" sz="3200" dirty="0">
                <a:sym typeface="Symbol" pitchFamily="18" charset="2"/>
              </a:rPr>
              <a:t> 23</a:t>
            </a:r>
            <a:r>
              <a:rPr lang="en-US" sz="3200" b="1" baseline="-14000" dirty="0">
                <a:sym typeface="Symbol" pitchFamily="18" charset="2"/>
              </a:rPr>
              <a:t>10</a:t>
            </a:r>
            <a:endParaRPr lang="en-US" sz="3200" dirty="0"/>
          </a:p>
        </p:txBody>
      </p:sp>
      <p:sp>
        <p:nvSpPr>
          <p:cNvPr id="30724" name="Lin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7570" y="3886200"/>
            <a:ext cx="231514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54966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that Work?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218676" y="1696825"/>
            <a:ext cx="5934724" cy="218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904" tIns="55952" rIns="111904" bIns="55952">
            <a:spAutoFit/>
          </a:bodyPr>
          <a:lstStyle/>
          <a:p>
            <a:pPr>
              <a:lnSpc>
                <a:spcPct val="120000"/>
              </a:lnSpc>
              <a:spcBef>
                <a:spcPct val="10000"/>
              </a:spcBef>
            </a:pPr>
            <a:endParaRPr lang="en-US" b="1" baseline="-14000" dirty="0"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    1 1 1 0 1 0 0 1		</a:t>
            </a:r>
            <a:r>
              <a:rPr lang="en-US" sz="3200" dirty="0">
                <a:sym typeface="Symbol" pitchFamily="18" charset="2"/>
              </a:rPr>
              <a:t> 23</a:t>
            </a:r>
            <a:r>
              <a:rPr lang="en-US" sz="3200" b="1" baseline="-14000" dirty="0">
                <a:sym typeface="Symbol" pitchFamily="18" charset="2"/>
              </a:rPr>
              <a:t>10</a:t>
            </a:r>
            <a:r>
              <a:rPr lang="en-US" sz="3200" dirty="0"/>
              <a:t>	</a:t>
            </a:r>
            <a:br>
              <a:rPr lang="en-US" sz="3200" dirty="0"/>
            </a:br>
            <a:r>
              <a:rPr lang="en-US" sz="3200" b="1" dirty="0"/>
              <a:t>+</a:t>
            </a:r>
            <a:r>
              <a:rPr lang="en-US" sz="3200" dirty="0"/>
              <a:t>  0 0 0 1 0 1 1 1 	</a:t>
            </a:r>
            <a:r>
              <a:rPr lang="en-US" sz="3200" b="1" dirty="0">
                <a:sym typeface="Symbol" pitchFamily="18" charset="2"/>
              </a:rPr>
              <a:t>+</a:t>
            </a:r>
            <a:r>
              <a:rPr lang="en-US" sz="3200" dirty="0">
                <a:sym typeface="Symbol" pitchFamily="18" charset="2"/>
              </a:rPr>
              <a:t> 23</a:t>
            </a:r>
            <a:r>
              <a:rPr lang="en-US" sz="3200" b="1" baseline="-14000" dirty="0">
                <a:sym typeface="Symbol" pitchFamily="18" charset="2"/>
              </a:rPr>
              <a:t>10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	</a:t>
            </a:r>
          </a:p>
        </p:txBody>
      </p:sp>
      <p:sp>
        <p:nvSpPr>
          <p:cNvPr id="32772" name="Lin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87006" y="3125730"/>
            <a:ext cx="272913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77488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Yes, It Worked!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218676" y="1696825"/>
            <a:ext cx="5934724" cy="218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904" tIns="55952" rIns="111904" bIns="55952">
            <a:spAutoFit/>
          </a:bodyPr>
          <a:lstStyle/>
          <a:p>
            <a:pPr>
              <a:lnSpc>
                <a:spcPct val="120000"/>
              </a:lnSpc>
              <a:spcBef>
                <a:spcPct val="10000"/>
              </a:spcBef>
            </a:pPr>
            <a:endParaRPr lang="en-US" b="1" baseline="-14000" dirty="0"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    1 1 1 0 1 0 0 1		</a:t>
            </a:r>
            <a:r>
              <a:rPr lang="en-US" sz="3200" dirty="0">
                <a:sym typeface="Symbol" pitchFamily="18" charset="2"/>
              </a:rPr>
              <a:t> 23</a:t>
            </a:r>
            <a:r>
              <a:rPr lang="en-US" sz="3200" b="1" baseline="-14000" dirty="0">
                <a:sym typeface="Symbol" pitchFamily="18" charset="2"/>
              </a:rPr>
              <a:t>10</a:t>
            </a:r>
            <a:r>
              <a:rPr lang="en-US" sz="3200" dirty="0"/>
              <a:t>	</a:t>
            </a:r>
            <a:br>
              <a:rPr lang="en-US" sz="3200" dirty="0"/>
            </a:br>
            <a:r>
              <a:rPr lang="en-US" sz="3200" b="1" dirty="0"/>
              <a:t>+</a:t>
            </a:r>
            <a:r>
              <a:rPr lang="en-US" sz="3200" dirty="0"/>
              <a:t>  0 0 0 1 0 1 1 1 	</a:t>
            </a:r>
            <a:r>
              <a:rPr lang="en-US" sz="3200" b="1" dirty="0">
                <a:sym typeface="Symbol" pitchFamily="18" charset="2"/>
              </a:rPr>
              <a:t>+</a:t>
            </a:r>
            <a:r>
              <a:rPr lang="en-US" sz="3200" dirty="0">
                <a:sym typeface="Symbol" pitchFamily="18" charset="2"/>
              </a:rPr>
              <a:t> 23</a:t>
            </a:r>
            <a:r>
              <a:rPr lang="en-US" sz="3200" b="1" baseline="-14000" dirty="0">
                <a:sym typeface="Symbol" pitchFamily="18" charset="2"/>
              </a:rPr>
              <a:t>10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b="1" baseline="-14000" dirty="0">
                <a:sym typeface="Symbol" pitchFamily="18" charset="2"/>
              </a:rPr>
              <a:t>  </a:t>
            </a:r>
            <a:r>
              <a:rPr lang="en-US" sz="3200" dirty="0">
                <a:sym typeface="Symbol" pitchFamily="18" charset="2"/>
              </a:rPr>
              <a:t>1 0 0 0 0 0 0 0 0</a:t>
            </a:r>
            <a:r>
              <a:rPr lang="en-US" sz="3200" b="1" baseline="-14000" dirty="0">
                <a:sym typeface="Symbol" pitchFamily="18" charset="2"/>
              </a:rPr>
              <a:t>                                </a:t>
            </a:r>
            <a:r>
              <a:rPr lang="en-US" sz="3200" dirty="0"/>
              <a:t>	</a:t>
            </a:r>
          </a:p>
        </p:txBody>
      </p:sp>
      <p:sp>
        <p:nvSpPr>
          <p:cNvPr id="32772" name="Lin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87006" y="3125730"/>
            <a:ext cx="272913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609600" y="3962400"/>
            <a:ext cx="7389558" cy="214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The carry on the left is discarded because we are working with finite precision arithmetic, in this case, eight bits.</a:t>
            </a:r>
            <a:br>
              <a:rPr lang="en-US" sz="2800" dirty="0"/>
            </a:br>
            <a:br>
              <a:rPr lang="en-US" sz="2000" dirty="0"/>
            </a:br>
            <a:r>
              <a:rPr lang="en-US" sz="2800" dirty="0"/>
              <a:t>So, </a:t>
            </a:r>
            <a:r>
              <a:rPr lang="en-US" sz="2800" dirty="0">
                <a:sym typeface="Symbol" pitchFamily="18" charset="2"/>
              </a:rPr>
              <a:t> 23</a:t>
            </a:r>
            <a:r>
              <a:rPr lang="en-US" sz="2800" baseline="-14000" dirty="0">
                <a:sym typeface="Symbol" pitchFamily="18" charset="2"/>
              </a:rPr>
              <a:t> </a:t>
            </a:r>
            <a:r>
              <a:rPr lang="en-US" sz="2800" b="1" dirty="0">
                <a:sym typeface="Symbol" pitchFamily="18" charset="2"/>
              </a:rPr>
              <a:t>+</a:t>
            </a:r>
            <a:r>
              <a:rPr lang="en-US" sz="2800" dirty="0">
                <a:sym typeface="Symbol" pitchFamily="18" charset="2"/>
              </a:rPr>
              <a:t> 23 = 0 (as expected)</a:t>
            </a:r>
            <a:endParaRPr lang="en-US" sz="2800" baseline="-14000" dirty="0">
              <a:sym typeface="Symbol" pitchFamily="18" charset="2"/>
            </a:endParaRPr>
          </a:p>
        </p:txBody>
      </p:sp>
      <p:sp>
        <p:nvSpPr>
          <p:cNvPr id="32774" name="Text Box 7" descr="An X drawn through the leftmost one."/>
          <p:cNvSpPr txBox="1">
            <a:spLocks noChangeArrowheads="1"/>
          </p:cNvSpPr>
          <p:nvPr/>
        </p:nvSpPr>
        <p:spPr bwMode="auto">
          <a:xfrm>
            <a:off x="2306876" y="3284500"/>
            <a:ext cx="578785" cy="543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C00000"/>
                </a:solidFill>
                <a:latin typeface="Comic Sans MS" pitchFamily="66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5768850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82321" y="381776"/>
            <a:ext cx="7976382" cy="868516"/>
          </a:xfrm>
        </p:spPr>
        <p:txBody>
          <a:bodyPr>
            <a:normAutofit fontScale="90000"/>
          </a:bodyPr>
          <a:lstStyle/>
          <a:p>
            <a:r>
              <a:rPr lang="en-US" dirty="0"/>
              <a:t>Complementation Works </a:t>
            </a:r>
            <a:br>
              <a:rPr lang="en-US" dirty="0"/>
            </a:br>
            <a:r>
              <a:rPr lang="en-US" dirty="0"/>
              <a:t>Both Ways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002825" y="1905000"/>
            <a:ext cx="7331277" cy="292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1 1 1 0 1 0 0 1 </a:t>
            </a:r>
            <a:r>
              <a:rPr lang="en-US" sz="3200" b="1" baseline="-16000" dirty="0"/>
              <a:t>2  </a:t>
            </a:r>
            <a:r>
              <a:rPr lang="en-US" sz="3200" b="1" dirty="0">
                <a:sym typeface="Symbol" pitchFamily="18" charset="2"/>
              </a:rPr>
              <a:t>= </a:t>
            </a:r>
            <a:r>
              <a:rPr lang="en-US" sz="3200" dirty="0">
                <a:sym typeface="Symbol" pitchFamily="18" charset="2"/>
              </a:rPr>
              <a:t></a:t>
            </a:r>
            <a:r>
              <a:rPr lang="en-US" sz="3200" b="1" dirty="0">
                <a:sym typeface="Symbol" pitchFamily="18" charset="2"/>
              </a:rPr>
              <a:t> </a:t>
            </a:r>
            <a:r>
              <a:rPr lang="en-US" sz="3200" dirty="0">
                <a:sym typeface="Symbol" pitchFamily="18" charset="2"/>
              </a:rPr>
              <a:t>23</a:t>
            </a:r>
            <a:r>
              <a:rPr lang="en-US" sz="3200" b="1" baseline="-14000" dirty="0">
                <a:sym typeface="Symbol" pitchFamily="18" charset="2"/>
              </a:rPr>
              <a:t>10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endParaRPr lang="en-US" sz="3200" b="1" baseline="-14000" dirty="0"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3200" dirty="0"/>
              <a:t>0 0 0 1 0 1 1 0	Complement each bit</a:t>
            </a:r>
            <a:br>
              <a:rPr lang="en-US" sz="3200" dirty="0"/>
            </a:br>
            <a:r>
              <a:rPr lang="en-US" sz="3200" dirty="0"/>
              <a:t>                  </a:t>
            </a:r>
            <a:r>
              <a:rPr lang="en-US" sz="3200" b="1" dirty="0"/>
              <a:t>+</a:t>
            </a:r>
            <a:r>
              <a:rPr lang="en-US" sz="3200" dirty="0"/>
              <a:t> 1     	Add 1</a:t>
            </a:r>
            <a:br>
              <a:rPr lang="en-US" sz="3200" dirty="0"/>
            </a:br>
            <a:r>
              <a:rPr lang="en-US" sz="3200" dirty="0"/>
              <a:t>0 0 0 1 0 1 1 1    = </a:t>
            </a:r>
            <a:r>
              <a:rPr lang="en-US" sz="3200" b="1" dirty="0">
                <a:sym typeface="Symbol" pitchFamily="18" charset="2"/>
              </a:rPr>
              <a:t>+</a:t>
            </a:r>
            <a:r>
              <a:rPr lang="en-US" sz="3200" dirty="0">
                <a:sym typeface="Symbol" pitchFamily="18" charset="2"/>
              </a:rPr>
              <a:t> 23</a:t>
            </a:r>
            <a:r>
              <a:rPr lang="en-US" sz="3200" b="1" baseline="-14000" dirty="0">
                <a:sym typeface="Symbol" pitchFamily="18" charset="2"/>
              </a:rPr>
              <a:t>10</a:t>
            </a:r>
          </a:p>
        </p:txBody>
      </p:sp>
      <p:sp>
        <p:nvSpPr>
          <p:cNvPr id="33796" name="Lin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02825" y="4191000"/>
            <a:ext cx="231514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48853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Shortcut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137473" y="1575727"/>
            <a:ext cx="7427658" cy="1987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Copy the bits of the number, </a:t>
            </a:r>
            <a:r>
              <a:rPr lang="en-US" sz="2800" i="1" dirty="0"/>
              <a:t>from the right,</a:t>
            </a:r>
            <a:r>
              <a:rPr lang="en-US" sz="2800" dirty="0"/>
              <a:t> until you have copied a 1 bit. 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Complement (flip) the remaining bits.</a:t>
            </a:r>
          </a:p>
          <a:p>
            <a:pPr>
              <a:spcBef>
                <a:spcPts val="734"/>
              </a:spcBef>
            </a:pPr>
            <a:endParaRPr lang="en-US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933701" y="6077737"/>
            <a:ext cx="5631430" cy="29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904" tIns="55952" rIns="111904" bIns="55952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200" i="1" dirty="0"/>
              <a:t>As taught by Dr. Hung and explained to me by someone who had taken the class.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550C3E-98EA-9B2C-2640-ECF1EE2ABBE5}"/>
              </a:ext>
            </a:extLst>
          </p:cNvPr>
          <p:cNvSpPr txBox="1"/>
          <p:nvPr/>
        </p:nvSpPr>
        <p:spPr>
          <a:xfrm>
            <a:off x="1356235" y="3227028"/>
            <a:ext cx="315493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34"/>
              </a:spcBef>
            </a:pPr>
            <a:r>
              <a:rPr lang="en-US" sz="2800" dirty="0"/>
              <a:t>0 0 0 1 0 1 1 1          </a:t>
            </a:r>
            <a:br>
              <a:rPr lang="en-US" sz="2800" dirty="0"/>
            </a:br>
            <a:r>
              <a:rPr lang="en-US" sz="2800" b="1" dirty="0">
                <a:solidFill>
                  <a:srgbClr val="C00000"/>
                </a:solidFill>
              </a:rPr>
              <a:t>1 1 1 0 1 0 0 </a:t>
            </a:r>
            <a:r>
              <a:rPr lang="en-US" sz="2800" dirty="0"/>
              <a:t>1</a:t>
            </a:r>
            <a:br>
              <a:rPr lang="en-US" sz="2800" dirty="0"/>
            </a:br>
            <a:endParaRPr lang="en-US" sz="2800" dirty="0"/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1 1 1 0 1 0 0 0             </a:t>
            </a:r>
            <a:br>
              <a:rPr lang="en-US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800" b="1" u="sng" dirty="0">
                <a:solidFill>
                  <a:schemeClr val="accent2">
                    <a:lumMod val="50000"/>
                  </a:schemeClr>
                </a:solidFill>
              </a:rPr>
              <a:t>+</a:t>
            </a:r>
            <a:r>
              <a:rPr lang="en-US" sz="2800" u="sng" dirty="0">
                <a:solidFill>
                  <a:schemeClr val="accent2">
                    <a:lumMod val="50000"/>
                  </a:schemeClr>
                </a:solidFill>
              </a:rPr>
              <a:t>                    1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             </a:t>
            </a:r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1 1 1 0 1 0 0 1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     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FCC7B5-C7E3-7557-7B8D-A55DD839812B}"/>
              </a:ext>
            </a:extLst>
          </p:cNvPr>
          <p:cNvSpPr txBox="1"/>
          <p:nvPr/>
        </p:nvSpPr>
        <p:spPr>
          <a:xfrm>
            <a:off x="4718062" y="3182145"/>
            <a:ext cx="3282127" cy="3044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34"/>
              </a:spcBef>
            </a:pPr>
            <a:r>
              <a:rPr lang="en-US" sz="2800" dirty="0"/>
              <a:t>0 0 0 1 1 0 1 0 </a:t>
            </a:r>
          </a:p>
          <a:p>
            <a:pPr>
              <a:spcBef>
                <a:spcPts val="734"/>
              </a:spcBef>
            </a:pPr>
            <a:r>
              <a:rPr lang="en-US" sz="2800" b="1" dirty="0">
                <a:solidFill>
                  <a:srgbClr val="C00000"/>
                </a:solidFill>
              </a:rPr>
              <a:t>1 1 1 0 0 1 </a:t>
            </a:r>
            <a:r>
              <a:rPr lang="en-US" sz="2800" dirty="0"/>
              <a:t>1 0</a:t>
            </a:r>
            <a:br>
              <a:rPr lang="en-US" sz="2800" dirty="0"/>
            </a:br>
            <a:endParaRPr lang="en-US" sz="2800" dirty="0"/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1 1 1 0 0 1 0 1</a:t>
            </a:r>
          </a:p>
          <a:p>
            <a:pPr>
              <a:spcBef>
                <a:spcPts val="0"/>
              </a:spcBef>
            </a:pPr>
            <a:r>
              <a:rPr lang="en-US" sz="2800" b="1" u="sng" dirty="0">
                <a:solidFill>
                  <a:schemeClr val="accent2">
                    <a:lumMod val="50000"/>
                  </a:schemeClr>
                </a:solidFill>
              </a:rPr>
              <a:t>+</a:t>
            </a:r>
            <a:r>
              <a:rPr lang="en-US" sz="2800" u="sng" dirty="0">
                <a:solidFill>
                  <a:schemeClr val="accent2">
                    <a:lumMod val="50000"/>
                  </a:schemeClr>
                </a:solidFill>
              </a:rPr>
              <a:t>                    1</a:t>
            </a:r>
            <a:br>
              <a:rPr lang="en-US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11 1 0 0 1 1 0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92466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Two’s Complement Addition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ordinary rules of binary addition</a:t>
            </a:r>
          </a:p>
          <a:p>
            <a:r>
              <a:rPr lang="en-US" dirty="0"/>
              <a:t>Any carry out of the leftmost bit is discarded. (But a “flag” is set.)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87744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Negative Numbers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use </a:t>
            </a:r>
            <a:r>
              <a:rPr lang="en-US" b="1" dirty="0"/>
              <a:t>+</a:t>
            </a:r>
            <a:r>
              <a:rPr lang="en-US" dirty="0"/>
              <a:t> and </a:t>
            </a:r>
            <a:r>
              <a:rPr lang="en-US" b="1" dirty="0"/>
              <a:t>– </a:t>
            </a:r>
            <a:r>
              <a:rPr lang="en-US" dirty="0"/>
              <a:t>to represent positive and negative numbers.</a:t>
            </a:r>
          </a:p>
          <a:p>
            <a:r>
              <a:rPr lang="en-US" dirty="0"/>
              <a:t>With computers, we have only two symbols: 0 and 1.</a:t>
            </a:r>
          </a:p>
          <a:p>
            <a:r>
              <a:rPr lang="en-US" dirty="0">
                <a:sym typeface="Symbol" pitchFamily="18" charset="2"/>
              </a:rPr>
              <a:t>We need a way to represent negative numbers.</a:t>
            </a:r>
          </a:p>
        </p:txBody>
      </p:sp>
    </p:spTree>
    <p:extLst>
      <p:ext uri="{BB962C8B-B14F-4D97-AF65-F5344CB8AC3E}">
        <p14:creationId xmlns:p14="http://schemas.microsoft.com/office/powerpoint/2010/main" val="30888537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1FC4B-8A35-DDC4-5BF3-D5159C773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558EE-9C4D-C6DD-16E0-D867C0600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working with </a:t>
            </a:r>
            <a:r>
              <a:rPr lang="en-US" i="1" dirty="0"/>
              <a:t>finite precision arithmetic</a:t>
            </a:r>
            <a:r>
              <a:rPr lang="en-US" dirty="0"/>
              <a:t>, arithmetic on numbers of fixed size.</a:t>
            </a:r>
          </a:p>
          <a:p>
            <a:r>
              <a:rPr lang="en-US" dirty="0"/>
              <a:t>A result can be too large to fit in the available size.</a:t>
            </a:r>
          </a:p>
          <a:p>
            <a:r>
              <a:rPr lang="en-US" dirty="0"/>
              <a:t>That condition is called </a:t>
            </a:r>
            <a:r>
              <a:rPr lang="en-US" b="1" dirty="0"/>
              <a:t>overflow </a:t>
            </a:r>
            <a:r>
              <a:rPr lang="en-US" dirty="0"/>
              <a:t>and produces an incorrect result.</a:t>
            </a:r>
          </a:p>
        </p:txBody>
      </p:sp>
    </p:spTree>
    <p:extLst>
      <p:ext uri="{BB962C8B-B14F-4D97-AF65-F5344CB8AC3E}">
        <p14:creationId xmlns:p14="http://schemas.microsoft.com/office/powerpoint/2010/main" val="14562482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Overflow Rule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6148" indent="-606148">
              <a:buFontTx/>
              <a:buAutoNum type="arabicPeriod"/>
            </a:pPr>
            <a:r>
              <a:rPr lang="en-US" dirty="0"/>
              <a:t>If two numbers of opposite signs are added, overflow cannot occur.</a:t>
            </a:r>
          </a:p>
          <a:p>
            <a:pPr marL="606148" indent="-606148">
              <a:buFontTx/>
              <a:buAutoNum type="arabicPeriod"/>
            </a:pPr>
            <a:r>
              <a:rPr lang="en-US" dirty="0"/>
              <a:t>If two numbers of the same sign are added  and the result is of the opposite sign, overflow has occurred.</a:t>
            </a:r>
          </a:p>
          <a:p>
            <a:pPr marL="0" indent="0">
              <a:buNone/>
            </a:pPr>
            <a:r>
              <a:rPr lang="en-US" dirty="0"/>
              <a:t>In other words, if I add two positive numbers and get a negative answer, </a:t>
            </a:r>
            <a:r>
              <a:rPr lang="en-US" i="1" dirty="0"/>
              <a:t>something is wrong!</a:t>
            </a:r>
          </a:p>
          <a:p>
            <a:pPr marL="0" indent="0">
              <a:buNone/>
            </a:pPr>
            <a:r>
              <a:rPr lang="en-US" dirty="0"/>
              <a:t>The “something is that overflow has occurred.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27070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Subtraction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Addition is commutative: 5</a:t>
            </a:r>
            <a:r>
              <a:rPr lang="en-US" b="1" dirty="0"/>
              <a:t>+</a:t>
            </a:r>
            <a:r>
              <a:rPr lang="en-US" dirty="0"/>
              <a:t>3 </a:t>
            </a:r>
            <a:r>
              <a:rPr lang="en-US" b="1" dirty="0"/>
              <a:t>=</a:t>
            </a:r>
            <a:r>
              <a:rPr lang="en-US" dirty="0"/>
              <a:t> 3</a:t>
            </a:r>
            <a:r>
              <a:rPr lang="en-US" b="1" dirty="0"/>
              <a:t>+</a:t>
            </a:r>
            <a:r>
              <a:rPr lang="en-US" dirty="0"/>
              <a:t>5</a:t>
            </a:r>
          </a:p>
          <a:p>
            <a:r>
              <a:rPr lang="en-US" dirty="0"/>
              <a:t>Subtraction is not: 5 </a:t>
            </a:r>
            <a:r>
              <a:rPr lang="en-US" dirty="0">
                <a:sym typeface="Symbol" pitchFamily="18" charset="2"/>
              </a:rPr>
              <a:t> </a:t>
            </a:r>
            <a:r>
              <a:rPr lang="en-US" dirty="0"/>
              <a:t>3 </a:t>
            </a:r>
            <a:r>
              <a:rPr lang="en-US" b="1" dirty="0">
                <a:sym typeface="Symbol" pitchFamily="18" charset="2"/>
              </a:rPr>
              <a:t></a:t>
            </a:r>
            <a:r>
              <a:rPr lang="en-US" dirty="0">
                <a:sym typeface="Symbol" pitchFamily="18" charset="2"/>
              </a:rPr>
              <a:t> 3  5</a:t>
            </a:r>
          </a:p>
          <a:p>
            <a:r>
              <a:rPr lang="en-US" dirty="0">
                <a:sym typeface="Symbol" pitchFamily="18" charset="2"/>
              </a:rPr>
              <a:t>The first number, the number being diminished, is called the </a:t>
            </a:r>
            <a:r>
              <a:rPr lang="en-US" b="1" dirty="0">
                <a:sym typeface="Symbol" pitchFamily="18" charset="2"/>
              </a:rPr>
              <a:t>minuend</a:t>
            </a:r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The second number is the </a:t>
            </a:r>
            <a:r>
              <a:rPr lang="en-US" b="1" dirty="0">
                <a:sym typeface="Symbol" pitchFamily="18" charset="2"/>
              </a:rPr>
              <a:t>subtrahend</a:t>
            </a:r>
            <a:br>
              <a:rPr lang="en-US" b="1" dirty="0">
                <a:sym typeface="Symbol" pitchFamily="18" charset="2"/>
              </a:rPr>
            </a:br>
            <a:r>
              <a:rPr lang="en-US" b="1" dirty="0">
                <a:sym typeface="Symbol" pitchFamily="18" charset="2"/>
              </a:rPr>
              <a:t>		     </a:t>
            </a:r>
            <a:r>
              <a:rPr lang="en-US" dirty="0">
                <a:sym typeface="Symbol" pitchFamily="18" charset="2"/>
              </a:rPr>
              <a:t>51		minuend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		  22		subtrahend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		    29		difference</a:t>
            </a:r>
          </a:p>
        </p:txBody>
      </p:sp>
      <p:sp>
        <p:nvSpPr>
          <p:cNvPr id="37892" name="Lin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90800" y="5105400"/>
            <a:ext cx="67524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81858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Subtraction Rule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6148" indent="-606148">
              <a:buFontTx/>
              <a:buAutoNum type="arabicPeriod"/>
            </a:pPr>
            <a:r>
              <a:rPr lang="en-US" dirty="0"/>
              <a:t>Form the two’s complement of the subtrahend.</a:t>
            </a:r>
          </a:p>
          <a:p>
            <a:pPr marL="629462" indent="-629462">
              <a:buFont typeface="+mj-lt"/>
              <a:buAutoNum type="arabicPeriod"/>
            </a:pPr>
            <a:r>
              <a:rPr lang="en-US" dirty="0"/>
              <a:t>Add it to the minuend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We do not need to build special circuits in computers for subtraction; all we need is complementation and addition.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84178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 Extension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this eight-bit number:</a:t>
            </a:r>
            <a:br>
              <a:rPr lang="en-US" dirty="0"/>
            </a:br>
            <a:r>
              <a:rPr lang="en-US" dirty="0"/>
              <a:t>	 	0 0 0 1 0 1 1 1 </a:t>
            </a:r>
          </a:p>
          <a:p>
            <a:r>
              <a:rPr lang="en-US" dirty="0"/>
              <a:t>Clearly 00010111 = 000010111</a:t>
            </a:r>
          </a:p>
          <a:p>
            <a:r>
              <a:rPr lang="en-US" dirty="0"/>
              <a:t>We can store an eight-bit positive number in a larger word by adding zeros on the left.</a:t>
            </a:r>
          </a:p>
          <a:p>
            <a:r>
              <a:rPr lang="en-US" dirty="0"/>
              <a:t>To store an eight-bit number in a 16-bit word, add eight zeros on the left.</a:t>
            </a:r>
          </a:p>
          <a:p>
            <a:r>
              <a:rPr lang="en-US" dirty="0"/>
              <a:t>What about 32 bits?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07625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 Extension of</a:t>
            </a:r>
            <a:br>
              <a:rPr lang="en-US" dirty="0"/>
            </a:br>
            <a:r>
              <a:rPr lang="en-US" dirty="0"/>
              <a:t>Negative Numbers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Consider this signed eight-bit number:</a:t>
            </a:r>
            <a:br>
              <a:rPr lang="en-US" sz="2800" dirty="0"/>
            </a:br>
            <a:r>
              <a:rPr lang="en-US" sz="2800" dirty="0"/>
              <a:t>	 	 1 1 1 0 1 0 0 1 </a:t>
            </a:r>
          </a:p>
          <a:p>
            <a:r>
              <a:rPr lang="en-US" sz="2800" dirty="0"/>
              <a:t>It turns out that:</a:t>
            </a:r>
            <a:br>
              <a:rPr lang="en-US" sz="2800" dirty="0"/>
            </a:br>
            <a:r>
              <a:rPr lang="en-US" sz="2800" dirty="0"/>
              <a:t>	11101001 = 111101001</a:t>
            </a:r>
          </a:p>
          <a:p>
            <a:r>
              <a:rPr lang="en-US" sz="2800" dirty="0"/>
              <a:t>The sign bit multiplier becomes larger 			</a:t>
            </a:r>
            <a:r>
              <a:rPr lang="en-US" sz="2800" dirty="0">
                <a:latin typeface="Minion Pro" panose="02040503050306020203" pitchFamily="18" charset="0"/>
              </a:rPr>
              <a:t>−</a:t>
            </a:r>
            <a:r>
              <a:rPr lang="en-US" sz="2800" dirty="0"/>
              <a:t>2</a:t>
            </a:r>
            <a:r>
              <a:rPr lang="en-US" sz="2800" b="1" baseline="30000" dirty="0"/>
              <a:t>8</a:t>
            </a:r>
            <a:r>
              <a:rPr lang="en-US" sz="2800" dirty="0"/>
              <a:t> instead of </a:t>
            </a:r>
            <a:r>
              <a:rPr lang="en-US" sz="2800" dirty="0">
                <a:latin typeface="Minion Pro" panose="02040503050306020203" pitchFamily="18" charset="0"/>
              </a:rPr>
              <a:t>−</a:t>
            </a:r>
            <a:r>
              <a:rPr lang="en-US" sz="2800" dirty="0"/>
              <a:t>2</a:t>
            </a:r>
            <a:r>
              <a:rPr lang="en-US" sz="2800" b="1" baseline="30000" dirty="0"/>
              <a:t>7</a:t>
            </a:r>
            <a:br>
              <a:rPr lang="en-US" sz="2800" dirty="0"/>
            </a:br>
            <a:r>
              <a:rPr lang="en-US" sz="2800" dirty="0"/>
              <a:t>but the difference is exactly offset by the additional 2</a:t>
            </a:r>
            <a:r>
              <a:rPr lang="en-US" sz="2800" b="1" baseline="30000" dirty="0"/>
              <a:t>7</a:t>
            </a:r>
            <a:r>
              <a:rPr lang="en-US" sz="2800" dirty="0"/>
              <a:t> added back.</a:t>
            </a:r>
          </a:p>
          <a:p>
            <a:r>
              <a:rPr lang="en-US" sz="2800" dirty="0"/>
              <a:t>You can add more one-bits on the left without changing the value, as many as needed.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83494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 Extension Rule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a two’s complement number in a larger space by extending the sign bit on the left.</a:t>
            </a:r>
          </a:p>
          <a:p>
            <a:r>
              <a:rPr lang="en-US" dirty="0"/>
              <a:t>You can also remove bits from the left as long as removal doesn’t change the sign bit.</a:t>
            </a:r>
          </a:p>
        </p:txBody>
      </p:sp>
    </p:spTree>
    <p:extLst>
      <p:ext uri="{BB962C8B-B14F-4D97-AF65-F5344CB8AC3E}">
        <p14:creationId xmlns:p14="http://schemas.microsoft.com/office/powerpoint/2010/main" val="9691801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Inspecting Binary Numbers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27576" y="1553562"/>
            <a:ext cx="8455686" cy="4525963"/>
          </a:xfrm>
        </p:spPr>
        <p:txBody>
          <a:bodyPr>
            <a:normAutofit/>
          </a:bodyPr>
          <a:lstStyle/>
          <a:p>
            <a:r>
              <a:rPr lang="en-US" dirty="0"/>
              <a:t>For two’s complement binary numbers, the </a:t>
            </a:r>
            <a:r>
              <a:rPr lang="en-US" b="1" dirty="0"/>
              <a:t>leftmost</a:t>
            </a:r>
            <a:r>
              <a:rPr lang="en-US" dirty="0"/>
              <a:t> bit tells whether the number is positive or negative.</a:t>
            </a:r>
          </a:p>
          <a:p>
            <a:pPr lvl="1">
              <a:buFont typeface="Symbol" pitchFamily="18" charset="2"/>
              <a:buNone/>
            </a:pPr>
            <a:r>
              <a:rPr lang="en-US" sz="2900" dirty="0"/>
              <a:t>		</a:t>
            </a:r>
            <a:r>
              <a:rPr lang="en-US" sz="3200" b="1" dirty="0"/>
              <a:t>0 means positive	1 means negative</a:t>
            </a:r>
          </a:p>
          <a:p>
            <a:r>
              <a:rPr lang="en-US" dirty="0"/>
              <a:t>For unsigned and two’s complement binary numbers, the </a:t>
            </a:r>
            <a:r>
              <a:rPr lang="en-US" b="1" dirty="0"/>
              <a:t>rightmost</a:t>
            </a:r>
            <a:r>
              <a:rPr lang="en-US" dirty="0"/>
              <a:t> bit tells whether the number is odd or even 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/>
              <a:t>0 means even		1 means odd</a:t>
            </a:r>
            <a:endParaRPr lang="en-US" sz="3400" b="1" dirty="0"/>
          </a:p>
        </p:txBody>
      </p:sp>
    </p:spTree>
    <p:extLst>
      <p:ext uri="{BB962C8B-B14F-4D97-AF65-F5344CB8AC3E}">
        <p14:creationId xmlns:p14="http://schemas.microsoft.com/office/powerpoint/2010/main" val="29140552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652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Limitations of </a:t>
            </a:r>
            <a:br>
              <a:rPr lang="en-US" dirty="0"/>
            </a:br>
            <a:r>
              <a:rPr lang="en-US" dirty="0"/>
              <a:t>Two’s Complement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16968" y="1642869"/>
            <a:ext cx="7996478" cy="4848602"/>
          </a:xfrm>
        </p:spPr>
        <p:txBody>
          <a:bodyPr/>
          <a:lstStyle/>
          <a:p>
            <a:r>
              <a:rPr lang="en-US" dirty="0"/>
              <a:t>Only integers (whole numbers)</a:t>
            </a:r>
          </a:p>
          <a:p>
            <a:r>
              <a:rPr lang="en-US" dirty="0"/>
              <a:t>So, no numbers smaller than one but greater than zero.</a:t>
            </a:r>
          </a:p>
          <a:p>
            <a:r>
              <a:rPr lang="en-US" dirty="0"/>
              <a:t>Cannot store really big numbers;</a:t>
            </a:r>
            <a:br>
              <a:rPr lang="en-US" dirty="0"/>
            </a:br>
            <a:r>
              <a:rPr lang="en-US" dirty="0"/>
              <a:t>with 32 bits, the limit is about </a:t>
            </a:r>
            <a:r>
              <a:rPr lang="en-US" dirty="0">
                <a:sym typeface="Symbol" pitchFamily="18" charset="2"/>
              </a:rPr>
              <a:t> two billion.</a:t>
            </a:r>
          </a:p>
          <a:p>
            <a:r>
              <a:rPr lang="en-US" dirty="0">
                <a:sym typeface="Symbol" pitchFamily="18" charset="2"/>
              </a:rPr>
              <a:t>It’s better with 64-bit numbers, but still not good enough for all possible needs.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4295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Summary of Two’s Complement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represent positive and negative integers.</a:t>
            </a:r>
          </a:p>
          <a:p>
            <a:r>
              <a:rPr lang="en-US" dirty="0"/>
              <a:t>Asymmetric about zero.</a:t>
            </a:r>
          </a:p>
          <a:p>
            <a:r>
              <a:rPr lang="en-US" dirty="0"/>
              <a:t>Forming the two’s complement (How?)</a:t>
            </a:r>
          </a:p>
          <a:p>
            <a:r>
              <a:rPr lang="en-US" dirty="0"/>
              <a:t>Overflow rule (What is it?)</a:t>
            </a:r>
          </a:p>
          <a:p>
            <a:r>
              <a:rPr lang="en-US" dirty="0"/>
              <a:t>Subtraction rule.</a:t>
            </a:r>
          </a:p>
          <a:p>
            <a:r>
              <a:rPr lang="en-US" dirty="0"/>
              <a:t>Sign-extension rule.</a:t>
            </a:r>
          </a:p>
          <a:p>
            <a:r>
              <a:rPr lang="en-US" dirty="0"/>
              <a:t>Leftmost bit is the sign bit (1 is negative.)</a:t>
            </a:r>
          </a:p>
          <a:p>
            <a:r>
              <a:rPr lang="en-US" dirty="0"/>
              <a:t>Rightmost bit indicates even/odd (1 is odd.)</a:t>
            </a:r>
          </a:p>
        </p:txBody>
      </p:sp>
    </p:spTree>
    <p:extLst>
      <p:ext uri="{BB962C8B-B14F-4D97-AF65-F5344CB8AC3E}">
        <p14:creationId xmlns:p14="http://schemas.microsoft.com/office/powerpoint/2010/main" val="9148497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Signed Magnitude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possible solution is to use one bit of a binary number to represent the sign.</a:t>
            </a:r>
          </a:p>
          <a:p>
            <a:r>
              <a:rPr lang="en-US" dirty="0"/>
              <a:t>Consider an 8-bit number:</a:t>
            </a:r>
            <a:br>
              <a:rPr lang="en-US" dirty="0"/>
            </a:br>
            <a:r>
              <a:rPr lang="en-US" dirty="0"/>
              <a:t>	One bit for sign, seven for magnitude</a:t>
            </a:r>
            <a:br>
              <a:rPr lang="en-US" dirty="0"/>
            </a:br>
            <a:r>
              <a:rPr lang="en-US" dirty="0"/>
              <a:t>	0 represents </a:t>
            </a:r>
            <a:r>
              <a:rPr lang="en-US" b="1" dirty="0"/>
              <a:t>+</a:t>
            </a:r>
            <a:r>
              <a:rPr lang="en-US" dirty="0"/>
              <a:t>        1 represents </a:t>
            </a:r>
            <a:r>
              <a:rPr lang="en-US" b="1" dirty="0">
                <a:sym typeface="Symbol" pitchFamily="18" charset="2"/>
              </a:rPr>
              <a:t></a:t>
            </a:r>
          </a:p>
          <a:p>
            <a:r>
              <a:rPr lang="en-US" dirty="0">
                <a:sym typeface="Symbol" pitchFamily="18" charset="2"/>
              </a:rPr>
              <a:t>I still have the same number of values (2</a:t>
            </a:r>
            <a:r>
              <a:rPr lang="en-US" baseline="30000" dirty="0">
                <a:sym typeface="Symbol" pitchFamily="18" charset="2"/>
              </a:rPr>
              <a:t>8</a:t>
            </a:r>
            <a:r>
              <a:rPr lang="en-US" dirty="0">
                <a:sym typeface="Symbol" pitchFamily="18" charset="2"/>
              </a:rPr>
              <a:t>=256 for eight bits) but I can count only about half </a:t>
            </a:r>
            <a:r>
              <a:rPr lang="en-US">
                <a:sym typeface="Symbol" pitchFamily="18" charset="2"/>
              </a:rPr>
              <a:t>as high.</a:t>
            </a:r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Why?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72316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3151"/>
            <a:ext cx="8229600" cy="1143000"/>
          </a:xfrm>
        </p:spPr>
        <p:txBody>
          <a:bodyPr/>
          <a:lstStyle/>
          <a:p>
            <a:r>
              <a:rPr lang="en-US" dirty="0"/>
              <a:t>Hexadecimal Numbers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578785" y="1553561"/>
            <a:ext cx="8102991" cy="4787205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dirty="0"/>
              <a:t>Base 16</a:t>
            </a:r>
          </a:p>
          <a:p>
            <a:pPr>
              <a:spcBef>
                <a:spcPts val="0"/>
              </a:spcBef>
            </a:pPr>
            <a:r>
              <a:rPr lang="en-US" dirty="0"/>
              <a:t>We need 16 symbols: 0..9, A, B, C, D, E, F</a:t>
            </a:r>
            <a:br>
              <a:rPr lang="en-US" dirty="0"/>
            </a:br>
            <a:r>
              <a:rPr lang="en-US" dirty="0"/>
              <a:t>Case insensitive.</a:t>
            </a:r>
          </a:p>
          <a:p>
            <a:pPr>
              <a:spcBef>
                <a:spcPts val="0"/>
              </a:spcBef>
            </a:pPr>
            <a:r>
              <a:rPr lang="en-US" dirty="0"/>
              <a:t>A represents 10</a:t>
            </a:r>
            <a:r>
              <a:rPr lang="en-US" b="1" baseline="-18000" dirty="0"/>
              <a:t>10</a:t>
            </a:r>
            <a:r>
              <a:rPr lang="en-US" dirty="0"/>
              <a:t>, B=11, C=12, D=13, E=14, F=15</a:t>
            </a:r>
          </a:p>
          <a:p>
            <a:pPr>
              <a:spcBef>
                <a:spcPts val="0"/>
              </a:spcBef>
            </a:pPr>
            <a:r>
              <a:rPr lang="en-US" dirty="0"/>
              <a:t>Positions are powers of 16: 	1</a:t>
            </a:r>
            <a:br>
              <a:rPr lang="en-US" dirty="0"/>
            </a:br>
            <a:r>
              <a:rPr lang="en-US" dirty="0"/>
              <a:t>						16</a:t>
            </a:r>
            <a:br>
              <a:rPr lang="en-US" dirty="0"/>
            </a:br>
            <a:r>
              <a:rPr lang="en-US" dirty="0"/>
              <a:t>						256</a:t>
            </a:r>
            <a:br>
              <a:rPr lang="en-US" dirty="0"/>
            </a:br>
            <a:r>
              <a:rPr lang="en-US" dirty="0"/>
              <a:t>						4096</a:t>
            </a:r>
            <a:br>
              <a:rPr lang="en-US" dirty="0"/>
            </a:br>
            <a:r>
              <a:rPr lang="en-US" dirty="0"/>
              <a:t>						65,536</a:t>
            </a:r>
            <a:br>
              <a:rPr lang="en-US" dirty="0"/>
            </a:br>
            <a:r>
              <a:rPr lang="en-US" dirty="0"/>
              <a:t>						 etc.</a:t>
            </a:r>
          </a:p>
        </p:txBody>
      </p:sp>
    </p:spTree>
    <p:extLst>
      <p:ext uri="{BB962C8B-B14F-4D97-AF65-F5344CB8AC3E}">
        <p14:creationId xmlns:p14="http://schemas.microsoft.com/office/powerpoint/2010/main" val="4091581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Hexadecimal as Shorthand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Hexadecimal numbers make a convenient shorthand for binary.</a:t>
            </a:r>
          </a:p>
          <a:p>
            <a:r>
              <a:rPr lang="en-US" dirty="0"/>
              <a:t>How high can we count in four bits?</a:t>
            </a:r>
          </a:p>
          <a:p>
            <a:r>
              <a:rPr lang="en-US" dirty="0"/>
              <a:t>OK… how high can we count with one hexadecimal digit?</a:t>
            </a:r>
          </a:p>
          <a:p>
            <a:r>
              <a:rPr lang="en-US" dirty="0"/>
              <a:t>One hex digit is exactly equivalent to four binary bits.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4114800" y="3622016"/>
            <a:ext cx="1157570" cy="48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15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7041215" y="2667000"/>
            <a:ext cx="1157570" cy="48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15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7737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  <p:bldP spid="5120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Hexadecimal as Shorthand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655967" y="2178708"/>
            <a:ext cx="6173707" cy="306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0000	    0		1000	    8</a:t>
            </a:r>
            <a:br>
              <a:rPr lang="en-US" sz="2400" dirty="0"/>
            </a:br>
            <a:r>
              <a:rPr lang="en-US" sz="2400" dirty="0"/>
              <a:t>0001	    1		1001	    9</a:t>
            </a:r>
            <a:br>
              <a:rPr lang="en-US" sz="2400" dirty="0"/>
            </a:br>
            <a:r>
              <a:rPr lang="en-US" sz="2400" dirty="0"/>
              <a:t>0010	    2		1010	    A</a:t>
            </a:r>
            <a:br>
              <a:rPr lang="en-US" sz="2400" dirty="0"/>
            </a:br>
            <a:r>
              <a:rPr lang="en-US" sz="2400" dirty="0"/>
              <a:t>0011	    3		1011	    B</a:t>
            </a:r>
            <a:br>
              <a:rPr lang="en-US" sz="2400" dirty="0"/>
            </a:br>
            <a:r>
              <a:rPr lang="en-US" sz="2400" dirty="0"/>
              <a:t>0100	    4		1100	    C</a:t>
            </a:r>
            <a:br>
              <a:rPr lang="en-US" sz="2400" dirty="0"/>
            </a:br>
            <a:r>
              <a:rPr lang="en-US" sz="2400" dirty="0"/>
              <a:t>0101	    5		1101	    D</a:t>
            </a:r>
            <a:br>
              <a:rPr lang="en-US" sz="2400" dirty="0"/>
            </a:br>
            <a:r>
              <a:rPr lang="en-US" sz="2400" dirty="0"/>
              <a:t>0110	    6		1110	    E</a:t>
            </a:r>
            <a:br>
              <a:rPr lang="en-US" sz="2400" dirty="0"/>
            </a:br>
            <a:r>
              <a:rPr lang="en-US" sz="2400" dirty="0"/>
              <a:t>0111	    7		1111	    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81610" y="1778828"/>
            <a:ext cx="2700997" cy="482329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sz="2400" b="1" dirty="0">
                <a:latin typeface="+mj-lt"/>
              </a:rPr>
              <a:t>Binary  Hex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85603" y="1775594"/>
            <a:ext cx="2700997" cy="482329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sz="2400" b="1" dirty="0">
                <a:latin typeface="+mj-lt"/>
              </a:rPr>
              <a:t>Binary  Hex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E1D224-9DF7-0CCF-6534-C5204DD199A5}"/>
              </a:ext>
            </a:extLst>
          </p:cNvPr>
          <p:cNvSpPr txBox="1"/>
          <p:nvPr/>
        </p:nvSpPr>
        <p:spPr>
          <a:xfrm>
            <a:off x="1219200" y="5384630"/>
            <a:ext cx="7170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Hexadecimal numbers are case-insensitive.</a:t>
            </a:r>
          </a:p>
        </p:txBody>
      </p:sp>
    </p:spTree>
    <p:extLst>
      <p:ext uri="{BB962C8B-B14F-4D97-AF65-F5344CB8AC3E}">
        <p14:creationId xmlns:p14="http://schemas.microsoft.com/office/powerpoint/2010/main" val="22658880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Translating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Hexadecimal to binary:  just write down four bits per hex digit</a:t>
            </a:r>
            <a:br>
              <a:rPr lang="en-US" dirty="0"/>
            </a:br>
            <a:r>
              <a:rPr lang="en-US" dirty="0"/>
              <a:t>             1        7</a:t>
            </a:r>
            <a:r>
              <a:rPr lang="en-US" b="1" baseline="-18000" dirty="0"/>
              <a:t>16</a:t>
            </a:r>
            <a:br>
              <a:rPr lang="en-US" dirty="0"/>
            </a:br>
            <a:r>
              <a:rPr lang="en-US" dirty="0"/>
              <a:t>        0001    0111</a:t>
            </a:r>
            <a:br>
              <a:rPr lang="en-US" dirty="0"/>
            </a:br>
            <a:endParaRPr lang="en-US" sz="1200" dirty="0"/>
          </a:p>
          <a:p>
            <a:r>
              <a:rPr lang="en-US" dirty="0"/>
              <a:t>Binary to hex: mark bits in groups of four </a:t>
            </a:r>
            <a:r>
              <a:rPr lang="en-US" b="1" i="1" dirty="0"/>
              <a:t>from the right; </a:t>
            </a:r>
            <a:r>
              <a:rPr lang="en-US" dirty="0"/>
              <a:t>write one hex digit for each four bits</a:t>
            </a:r>
            <a:br>
              <a:rPr lang="en-US" dirty="0"/>
            </a:br>
            <a:r>
              <a:rPr lang="en-US" dirty="0"/>
              <a:t>		1 0111</a:t>
            </a:r>
            <a:br>
              <a:rPr lang="en-US" dirty="0"/>
            </a:br>
            <a:r>
              <a:rPr lang="en-US" dirty="0"/>
              <a:t>             	1   7</a:t>
            </a:r>
            <a:r>
              <a:rPr lang="en-US" b="1" baseline="-18000" dirty="0"/>
              <a:t>16</a:t>
            </a:r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2590800" y="5105400"/>
            <a:ext cx="0" cy="552296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994208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Translating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Hexadecimal to binary:  write down four bits per hex digit</a:t>
            </a:r>
            <a:br>
              <a:rPr lang="en-US" dirty="0"/>
            </a:br>
            <a:r>
              <a:rPr lang="en-US" dirty="0"/>
              <a:t>             A        F       2        3</a:t>
            </a:r>
            <a:r>
              <a:rPr lang="en-US" b="1" baseline="-18000" dirty="0"/>
              <a:t>16</a:t>
            </a:r>
            <a:br>
              <a:rPr lang="en-US" dirty="0"/>
            </a:br>
            <a:r>
              <a:rPr lang="en-US" dirty="0"/>
              <a:t>          1010  1111  0010   0011  </a:t>
            </a:r>
          </a:p>
          <a:p>
            <a:r>
              <a:rPr lang="en-US" dirty="0"/>
              <a:t>Binary to hex: mark bits in groups of four </a:t>
            </a:r>
            <a:r>
              <a:rPr lang="en-US" b="1" i="1" dirty="0"/>
              <a:t>from the right; </a:t>
            </a:r>
            <a:r>
              <a:rPr lang="en-US" dirty="0"/>
              <a:t>write one hex digit for each four bits</a:t>
            </a:r>
            <a:br>
              <a:rPr lang="en-US" dirty="0"/>
            </a:br>
            <a:r>
              <a:rPr lang="en-US" dirty="0"/>
              <a:t>		1010100101101011  </a:t>
            </a:r>
            <a:br>
              <a:rPr lang="en-US" dirty="0"/>
            </a:br>
            <a:endParaRPr lang="en-US" dirty="0"/>
          </a:p>
        </p:txBody>
      </p:sp>
      <p:cxnSp>
        <p:nvCxnSpPr>
          <p:cNvPr id="15" name="Straight Connector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rot="5400000">
            <a:off x="4499397" y="5122420"/>
            <a:ext cx="35722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rot="5400000">
            <a:off x="3697648" y="5100093"/>
            <a:ext cx="35722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rot="5400000">
            <a:off x="2982031" y="5122420"/>
            <a:ext cx="35722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981200" y="5272243"/>
            <a:ext cx="4147960" cy="543884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        </a:t>
            </a:r>
            <a:r>
              <a:rPr lang="en-US" sz="2800" dirty="0">
                <a:solidFill>
                  <a:srgbClr val="C00000"/>
                </a:solidFill>
                <a:latin typeface="Comic Sans MS" pitchFamily="66" charset="0"/>
              </a:rPr>
              <a:t>A    9      6     B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4797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pic>
        <p:nvPicPr>
          <p:cNvPr id="33795" name="Picture 3" descr="MCj007871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676400"/>
            <a:ext cx="16224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079579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Problems with</a:t>
            </a:r>
            <a:br>
              <a:rPr lang="en-US" dirty="0"/>
            </a:br>
            <a:r>
              <a:rPr lang="en-US" dirty="0"/>
              <a:t>Signed Magnitude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01111111 = </a:t>
            </a:r>
            <a:r>
              <a:rPr lang="en-US" b="1" dirty="0"/>
              <a:t>+</a:t>
            </a:r>
            <a:r>
              <a:rPr lang="en-US" dirty="0"/>
              <a:t>127</a:t>
            </a:r>
          </a:p>
          <a:p>
            <a:pPr>
              <a:spcBef>
                <a:spcPts val="600"/>
              </a:spcBef>
            </a:pPr>
            <a:r>
              <a:rPr lang="en-US" dirty="0"/>
              <a:t>11111111 = </a:t>
            </a:r>
            <a:r>
              <a:rPr lang="en-US" dirty="0">
                <a:sym typeface="Symbol" pitchFamily="18" charset="2"/>
              </a:rPr>
              <a:t>127</a:t>
            </a:r>
            <a:endParaRPr lang="en-US" sz="1500" dirty="0">
              <a:sym typeface="Symbol" pitchFamily="18" charset="2"/>
            </a:endParaRPr>
          </a:p>
          <a:p>
            <a:pPr>
              <a:spcBef>
                <a:spcPts val="600"/>
              </a:spcBef>
            </a:pPr>
            <a:r>
              <a:rPr lang="en-US" dirty="0">
                <a:sym typeface="Symbol" pitchFamily="18" charset="2"/>
              </a:rPr>
              <a:t>But what about: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	00000000 and 10000000 ?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		00000000 = </a:t>
            </a:r>
            <a:r>
              <a:rPr lang="en-US" b="1" dirty="0">
                <a:sym typeface="Symbol" pitchFamily="18" charset="2"/>
              </a:rPr>
              <a:t>+</a:t>
            </a:r>
            <a:r>
              <a:rPr lang="en-US" dirty="0">
                <a:sym typeface="Symbol" pitchFamily="18" charset="2"/>
              </a:rPr>
              <a:t>0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		10000000 = 0</a:t>
            </a:r>
          </a:p>
          <a:p>
            <a:pPr>
              <a:spcBef>
                <a:spcPts val="600"/>
              </a:spcBef>
            </a:pPr>
            <a:r>
              <a:rPr lang="en-US" dirty="0">
                <a:sym typeface="Symbol" pitchFamily="18" charset="2"/>
              </a:rPr>
              <a:t>We have two values for zero!  Bad.</a:t>
            </a:r>
          </a:p>
          <a:p>
            <a:pPr>
              <a:spcBef>
                <a:spcPts val="600"/>
              </a:spcBef>
            </a:pPr>
            <a:r>
              <a:rPr lang="en-US" dirty="0">
                <a:sym typeface="Symbol" pitchFamily="18" charset="2"/>
              </a:rPr>
              <a:t>Arithmetic is different than for unsigned integers.  Also bad.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57373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Two’s Complement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34647" y="1501466"/>
            <a:ext cx="8545118" cy="111447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/>
              <a:t>	We will use (about) half the possible values for positive numbers; the rest for negative.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20504" y="2625240"/>
            <a:ext cx="8488847" cy="248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Non-negative numbers: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01111111	</a:t>
            </a:r>
            <a:r>
              <a:rPr lang="en-US" sz="2800" b="1" dirty="0"/>
              <a:t>+</a:t>
            </a:r>
            <a:r>
              <a:rPr lang="en-US" sz="2800" dirty="0"/>
              <a:t>127</a:t>
            </a:r>
            <a:br>
              <a:rPr lang="en-US" sz="2800" dirty="0"/>
            </a:br>
            <a:r>
              <a:rPr lang="en-US" sz="2800" dirty="0"/>
              <a:t>01111110	</a:t>
            </a:r>
            <a:r>
              <a:rPr lang="en-US" sz="2800" b="1" dirty="0"/>
              <a:t>+</a:t>
            </a:r>
            <a:r>
              <a:rPr lang="en-US" sz="2800" dirty="0"/>
              <a:t>126</a:t>
            </a:r>
            <a:br>
              <a:rPr lang="en-US" sz="2800" dirty="0"/>
            </a:br>
            <a:r>
              <a:rPr lang="en-US" sz="2800" dirty="0"/>
              <a:t>00000001	</a:t>
            </a:r>
            <a:r>
              <a:rPr lang="en-US" sz="2800" b="1" dirty="0"/>
              <a:t>+</a:t>
            </a:r>
            <a:r>
              <a:rPr lang="en-US" sz="2800" dirty="0"/>
              <a:t>    1</a:t>
            </a:r>
            <a:br>
              <a:rPr lang="en-US" sz="2800" dirty="0"/>
            </a:br>
            <a:r>
              <a:rPr lang="en-US" sz="2800" dirty="0"/>
              <a:t>00000000	      0   (and there’s only one!)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14AB9A-8599-F393-95DD-C4A1A02DF2C1}"/>
              </a:ext>
            </a:extLst>
          </p:cNvPr>
          <p:cNvSpPr txBox="1"/>
          <p:nvPr/>
        </p:nvSpPr>
        <p:spPr>
          <a:xfrm>
            <a:off x="520504" y="5217588"/>
            <a:ext cx="8623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/>
              <a:t>Even better, addition, subtraction, and multiplication are the same as for unsigned numbers.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09604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2D5B849-B5CF-F64D-6966-25EA6ADACEE9}"/>
              </a:ext>
            </a:extLst>
          </p:cNvPr>
          <p:cNvSpPr/>
          <p:nvPr/>
        </p:nvSpPr>
        <p:spPr>
          <a:xfrm>
            <a:off x="4001943" y="4343400"/>
            <a:ext cx="1682013" cy="118215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798BDB-5AF9-3CD3-9F65-F070ED974880}"/>
              </a:ext>
            </a:extLst>
          </p:cNvPr>
          <p:cNvSpPr/>
          <p:nvPr/>
        </p:nvSpPr>
        <p:spPr>
          <a:xfrm>
            <a:off x="2329094" y="4550314"/>
            <a:ext cx="1682013" cy="6353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Interpreting Two’s Complement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5297" y="1676358"/>
            <a:ext cx="7925303" cy="2768504"/>
          </a:xfrm>
        </p:spPr>
        <p:txBody>
          <a:bodyPr>
            <a:normAutofit/>
          </a:bodyPr>
          <a:lstStyle/>
          <a:p>
            <a:r>
              <a:rPr lang="en-US" dirty="0"/>
              <a:t>The leftmost bit (sign bit) represents a negative number times the power of two indicated by the position.</a:t>
            </a:r>
          </a:p>
          <a:p>
            <a:r>
              <a:rPr lang="en-US" dirty="0"/>
              <a:t>The remaining bits represent positive numbers </a:t>
            </a:r>
            <a:r>
              <a:rPr lang="en-US" i="1" dirty="0"/>
              <a:t>added back</a:t>
            </a:r>
            <a:r>
              <a:rPr lang="en-US" dirty="0"/>
              <a:t> to the negative value.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" name="Group 11" descr="Math formula: minus a sub n minus 1 times two to the n minus one power plus the sum from i equals zero to n minus 2 of a sub i times two to the power i."/>
          <p:cNvGrpSpPr>
            <a:grpSpLocks/>
          </p:cNvGrpSpPr>
          <p:nvPr/>
        </p:nvGrpSpPr>
        <p:grpSpPr bwMode="auto">
          <a:xfrm>
            <a:off x="2329094" y="4343400"/>
            <a:ext cx="4323832" cy="1305157"/>
            <a:chOff x="720" y="2112"/>
            <a:chExt cx="2064" cy="606"/>
          </a:xfrm>
        </p:grpSpPr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1824" y="2256"/>
              <a:ext cx="960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spcAft>
                  <a:spcPct val="10000"/>
                </a:spcAft>
              </a:pPr>
              <a:r>
                <a:rPr lang="en-US" sz="2700" b="1" i="1"/>
                <a:t>a</a:t>
              </a:r>
              <a:r>
                <a:rPr lang="en-US" sz="2700" b="1" i="1" baseline="-25000"/>
                <a:t>i</a:t>
              </a:r>
              <a:r>
                <a:rPr lang="en-US" sz="2700">
                  <a:sym typeface="Symbol" pitchFamily="18" charset="2"/>
                </a:rPr>
                <a:t></a:t>
              </a:r>
              <a:r>
                <a:rPr lang="en-US" sz="2700" b="1">
                  <a:sym typeface="Symbol" pitchFamily="18" charset="2"/>
                </a:rPr>
                <a:t>2</a:t>
              </a:r>
              <a:r>
                <a:rPr lang="en-US" sz="2700" b="1" i="1" baseline="30000">
                  <a:sym typeface="Symbol" pitchFamily="18" charset="2"/>
                </a:rPr>
                <a:t>i</a:t>
              </a:r>
              <a:endParaRPr lang="en-US"/>
            </a:p>
          </p:txBody>
        </p:sp>
        <p:sp>
          <p:nvSpPr>
            <p:cNvPr id="27654" name="Text Box 7"/>
            <p:cNvSpPr txBox="1">
              <a:spLocks noChangeArrowheads="1"/>
            </p:cNvSpPr>
            <p:nvPr/>
          </p:nvSpPr>
          <p:spPr bwMode="auto">
            <a:xfrm>
              <a:off x="1584" y="2487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i="1"/>
                <a:t>i</a:t>
              </a:r>
              <a:r>
                <a:rPr lang="en-US" sz="2200"/>
                <a:t>=0</a:t>
              </a:r>
              <a:endParaRPr lang="en-US"/>
            </a:p>
          </p:txBody>
        </p:sp>
        <p:sp>
          <p:nvSpPr>
            <p:cNvPr id="27655" name="Text Box 8"/>
            <p:cNvSpPr txBox="1">
              <a:spLocks noChangeArrowheads="1"/>
            </p:cNvSpPr>
            <p:nvPr/>
          </p:nvSpPr>
          <p:spPr bwMode="auto">
            <a:xfrm>
              <a:off x="1584" y="2112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i="1" dirty="0"/>
                <a:t>n</a:t>
              </a:r>
              <a:r>
                <a:rPr lang="en-US" sz="2200" dirty="0">
                  <a:sym typeface="Symbol" pitchFamily="18" charset="2"/>
                </a:rPr>
                <a:t></a:t>
              </a:r>
              <a:r>
                <a:rPr lang="en-US" sz="2000" dirty="0"/>
                <a:t>2</a:t>
              </a:r>
              <a:endParaRPr lang="en-US" dirty="0"/>
            </a:p>
          </p:txBody>
        </p:sp>
        <p:sp>
          <p:nvSpPr>
            <p:cNvPr id="27656" name="Text Box 9"/>
            <p:cNvSpPr txBox="1">
              <a:spLocks noChangeArrowheads="1"/>
            </p:cNvSpPr>
            <p:nvPr/>
          </p:nvSpPr>
          <p:spPr bwMode="auto">
            <a:xfrm>
              <a:off x="1584" y="2199"/>
              <a:ext cx="384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500" b="1" dirty="0">
                  <a:sym typeface="Symbol" pitchFamily="18" charset="2"/>
                </a:rPr>
                <a:t></a:t>
              </a:r>
            </a:p>
          </p:txBody>
        </p:sp>
        <p:sp>
          <p:nvSpPr>
            <p:cNvPr id="27657" name="Text Box 10"/>
            <p:cNvSpPr txBox="1">
              <a:spLocks noChangeArrowheads="1"/>
            </p:cNvSpPr>
            <p:nvPr/>
          </p:nvSpPr>
          <p:spPr bwMode="auto">
            <a:xfrm>
              <a:off x="720" y="2226"/>
              <a:ext cx="1008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spcAft>
                  <a:spcPct val="10000"/>
                </a:spcAft>
              </a:pPr>
              <a:r>
                <a:rPr lang="en-US" sz="2700" b="1" i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−</a:t>
              </a:r>
              <a:r>
                <a:rPr lang="en-US" sz="2700" b="1" i="1" dirty="0"/>
                <a:t>a</a:t>
              </a:r>
              <a:r>
                <a:rPr lang="en-US" sz="2700" b="1" i="1" baseline="-25000" dirty="0"/>
                <a:t>n</a:t>
              </a:r>
              <a:r>
                <a:rPr lang="en-US" sz="2700" b="1" i="1" baseline="-25000" dirty="0">
                  <a:sym typeface="Symbol" pitchFamily="18" charset="2"/>
                </a:rPr>
                <a:t></a:t>
              </a:r>
              <a:r>
                <a:rPr lang="en-US" sz="2700" b="1" i="1" baseline="-25000" dirty="0"/>
                <a:t>1</a:t>
              </a:r>
              <a:r>
                <a:rPr lang="en-US" sz="2700" dirty="0">
                  <a:sym typeface="Symbol" pitchFamily="18" charset="2"/>
                </a:rPr>
                <a:t></a:t>
              </a:r>
              <a:r>
                <a:rPr lang="en-US" sz="2700" b="1" dirty="0">
                  <a:sym typeface="Symbol" pitchFamily="18" charset="2"/>
                </a:rPr>
                <a:t>2</a:t>
              </a:r>
              <a:r>
                <a:rPr lang="en-US" sz="2700" b="1" i="1" baseline="30000" dirty="0">
                  <a:sym typeface="Symbol" pitchFamily="18" charset="2"/>
                </a:rPr>
                <a:t>n1 </a:t>
              </a:r>
              <a:r>
                <a:rPr lang="en-US" sz="2700" b="1" dirty="0">
                  <a:sym typeface="Symbol" pitchFamily="18" charset="2"/>
                </a:rPr>
                <a:t></a:t>
              </a:r>
              <a:endParaRPr lang="en-US" sz="2700" b="1" i="1" dirty="0">
                <a:sym typeface="Symbol" pitchFamily="18" charset="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000581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7576" y="608402"/>
            <a:ext cx="8392383" cy="641890"/>
          </a:xfrm>
        </p:spPr>
        <p:txBody>
          <a:bodyPr>
            <a:normAutofit fontScale="90000"/>
          </a:bodyPr>
          <a:lstStyle/>
          <a:p>
            <a:r>
              <a:rPr lang="en-US" dirty="0"/>
              <a:t>Negative Numbers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1064592" y="3708400"/>
            <a:ext cx="7427742" cy="543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11111111	</a:t>
            </a:r>
            <a:r>
              <a:rPr lang="en-US" sz="2800" dirty="0">
                <a:sym typeface="Symbol" pitchFamily="18" charset="2"/>
              </a:rPr>
              <a:t>    1	</a:t>
            </a:r>
            <a:r>
              <a:rPr lang="en-US" sz="2800" i="1" dirty="0">
                <a:sym typeface="Symbol" pitchFamily="18" charset="2"/>
              </a:rPr>
              <a:t>Huh? What?</a:t>
            </a:r>
            <a:endParaRPr lang="en-US" sz="2800" dirty="0">
              <a:sym typeface="Symbol" pitchFamily="18" charset="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591B19-B393-99E1-23DB-8FC826DF6A57}"/>
              </a:ext>
            </a:extLst>
          </p:cNvPr>
          <p:cNvSpPr txBox="1"/>
          <p:nvPr/>
        </p:nvSpPr>
        <p:spPr>
          <a:xfrm>
            <a:off x="1116496" y="1605409"/>
            <a:ext cx="6477000" cy="2523768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01111111	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+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127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01111110	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+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126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00000010	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+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   2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00000001	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+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   1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00000000	      0</a:t>
            </a:r>
            <a:br>
              <a:rPr lang="en-US" sz="1800" dirty="0">
                <a:solidFill>
                  <a:schemeClr val="tx2">
                    <a:lumMod val="50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2EF3E3BA-7762-6FFF-A128-B2D32F7CF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48672" y="1605409"/>
            <a:ext cx="612648" cy="1975991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8C1A21-85A3-46F8-2980-C35BE2E3253F}"/>
              </a:ext>
            </a:extLst>
          </p:cNvPr>
          <p:cNvSpPr txBox="1"/>
          <p:nvPr/>
        </p:nvSpPr>
        <p:spPr>
          <a:xfrm>
            <a:off x="4661320" y="2316405"/>
            <a:ext cx="3505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Positive numbers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468CB3F-6CEA-7836-FBB0-BBD22082A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706456"/>
            <a:ext cx="7427742" cy="226743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11111111	</a:t>
            </a:r>
            <a:r>
              <a:rPr lang="en-US" sz="2800" dirty="0">
                <a:sym typeface="Symbol" pitchFamily="18" charset="2"/>
              </a:rPr>
              <a:t>    1	</a:t>
            </a:r>
            <a:br>
              <a:rPr lang="en-US" sz="2800" dirty="0">
                <a:sym typeface="Symbol" pitchFamily="18" charset="2"/>
              </a:rPr>
            </a:br>
            <a:r>
              <a:rPr lang="en-US" sz="2800" dirty="0">
                <a:sym typeface="Symbol" pitchFamily="18" charset="2"/>
              </a:rPr>
              <a:t>11111110	    2</a:t>
            </a:r>
            <a:br>
              <a:rPr lang="en-US" sz="2800" dirty="0">
                <a:sym typeface="Symbol" pitchFamily="18" charset="2"/>
              </a:rPr>
            </a:br>
            <a:r>
              <a:rPr lang="en-US" sz="2800" dirty="0">
                <a:sym typeface="Symbol" pitchFamily="18" charset="2"/>
              </a:rPr>
              <a:t>10000010	 126</a:t>
            </a:r>
            <a:br>
              <a:rPr lang="en-US" sz="2800" dirty="0">
                <a:sym typeface="Symbol" pitchFamily="18" charset="2"/>
              </a:rPr>
            </a:br>
            <a:r>
              <a:rPr lang="en-US" sz="2800" dirty="0">
                <a:sym typeface="Symbol" pitchFamily="18" charset="2"/>
              </a:rPr>
              <a:t>10000001	 127</a:t>
            </a:r>
            <a:br>
              <a:rPr lang="en-US" sz="2800" dirty="0">
                <a:sym typeface="Symbol" pitchFamily="18" charset="2"/>
              </a:rPr>
            </a:br>
            <a:r>
              <a:rPr lang="en-US" sz="2800" dirty="0">
                <a:sym typeface="Symbol" pitchFamily="18" charset="2"/>
              </a:rPr>
              <a:t>10000000	 128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2729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Interpreting Two’s Complement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62000" y="1696826"/>
            <a:ext cx="7823312" cy="40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/>
              <a:t>10000000		 </a:t>
            </a:r>
            <a:r>
              <a:rPr lang="en-US" sz="3200" dirty="0">
                <a:sym typeface="Symbol" pitchFamily="18" charset="2"/>
              </a:rPr>
              <a:t></a:t>
            </a:r>
            <a:r>
              <a:rPr lang="en-US" sz="3200" dirty="0"/>
              <a:t> 128 </a:t>
            </a:r>
            <a:r>
              <a:rPr lang="en-US" sz="3200" b="1" dirty="0"/>
              <a:t>+</a:t>
            </a:r>
            <a:r>
              <a:rPr lang="en-US" sz="3200" dirty="0"/>
              <a:t> 0 =   </a:t>
            </a:r>
            <a:r>
              <a:rPr lang="en-US" sz="3200" dirty="0">
                <a:sym typeface="Symbol" pitchFamily="18" charset="2"/>
              </a:rPr>
              <a:t>128</a:t>
            </a:r>
            <a:br>
              <a:rPr lang="en-US" sz="3200" dirty="0">
                <a:sym typeface="Symbol" pitchFamily="18" charset="2"/>
              </a:rPr>
            </a:br>
            <a:r>
              <a:rPr lang="en-US" sz="3200" dirty="0"/>
              <a:t>10000001		 </a:t>
            </a:r>
            <a:r>
              <a:rPr lang="en-US" sz="3200" dirty="0">
                <a:sym typeface="Symbol" pitchFamily="18" charset="2"/>
              </a:rPr>
              <a:t></a:t>
            </a:r>
            <a:r>
              <a:rPr lang="en-US" sz="3200" dirty="0"/>
              <a:t> 128 </a:t>
            </a:r>
            <a:r>
              <a:rPr lang="en-US" sz="3200" b="1" dirty="0"/>
              <a:t>+</a:t>
            </a:r>
            <a:r>
              <a:rPr lang="en-US" sz="3200" dirty="0"/>
              <a:t> 1 =   </a:t>
            </a:r>
            <a:r>
              <a:rPr lang="en-US" sz="3200" dirty="0">
                <a:sym typeface="Symbol" pitchFamily="18" charset="2"/>
              </a:rPr>
              <a:t>127 </a:t>
            </a:r>
            <a:br>
              <a:rPr lang="en-US" sz="3200" dirty="0">
                <a:sym typeface="Symbol" pitchFamily="18" charset="2"/>
              </a:rPr>
            </a:br>
            <a:r>
              <a:rPr lang="en-US" sz="3200" dirty="0"/>
              <a:t>10000010		 </a:t>
            </a:r>
            <a:r>
              <a:rPr lang="en-US" sz="3200" dirty="0">
                <a:sym typeface="Symbol" pitchFamily="18" charset="2"/>
              </a:rPr>
              <a:t></a:t>
            </a:r>
            <a:r>
              <a:rPr lang="en-US" sz="3200" dirty="0"/>
              <a:t> 128 </a:t>
            </a:r>
            <a:r>
              <a:rPr lang="en-US" sz="3200" b="1" dirty="0"/>
              <a:t>+</a:t>
            </a:r>
            <a:r>
              <a:rPr lang="en-US" sz="3200" dirty="0"/>
              <a:t> 2 =   </a:t>
            </a:r>
            <a:r>
              <a:rPr lang="en-US" sz="3200" dirty="0">
                <a:sym typeface="Symbol" pitchFamily="18" charset="2"/>
              </a:rPr>
              <a:t>126</a:t>
            </a:r>
            <a:br>
              <a:rPr lang="en-US" sz="3200" dirty="0">
                <a:sym typeface="Symbol" pitchFamily="18" charset="2"/>
              </a:rPr>
            </a:br>
            <a:r>
              <a:rPr lang="en-US" sz="3200" dirty="0"/>
              <a:t>10000011		 </a:t>
            </a:r>
            <a:r>
              <a:rPr lang="en-US" sz="3200" dirty="0">
                <a:sym typeface="Symbol" pitchFamily="18" charset="2"/>
              </a:rPr>
              <a:t></a:t>
            </a:r>
            <a:r>
              <a:rPr lang="en-US" sz="3200" dirty="0"/>
              <a:t> 128 </a:t>
            </a:r>
            <a:r>
              <a:rPr lang="en-US" sz="3200" b="1" dirty="0"/>
              <a:t>+</a:t>
            </a:r>
            <a:r>
              <a:rPr lang="en-US" sz="3200" dirty="0"/>
              <a:t> 3 =   </a:t>
            </a:r>
            <a:r>
              <a:rPr lang="en-US" sz="3200" dirty="0">
                <a:sym typeface="Symbol" pitchFamily="18" charset="2"/>
              </a:rPr>
              <a:t>125</a:t>
            </a:r>
          </a:p>
          <a:p>
            <a:pPr>
              <a:spcBef>
                <a:spcPct val="50000"/>
              </a:spcBef>
            </a:pPr>
            <a:r>
              <a:rPr lang="en-US" sz="3200" dirty="0"/>
              <a:t>11111111		 </a:t>
            </a:r>
            <a:r>
              <a:rPr lang="en-US" sz="3200" dirty="0">
                <a:sym typeface="Symbol" pitchFamily="18" charset="2"/>
              </a:rPr>
              <a:t></a:t>
            </a:r>
            <a:r>
              <a:rPr lang="en-US" sz="3200" dirty="0"/>
              <a:t> 128 </a:t>
            </a:r>
            <a:r>
              <a:rPr lang="en-US" sz="3200" b="1" dirty="0"/>
              <a:t>+</a:t>
            </a:r>
            <a:r>
              <a:rPr lang="en-US" sz="3200" dirty="0"/>
              <a:t> 127 =   </a:t>
            </a:r>
            <a:r>
              <a:rPr lang="en-US" sz="3200" dirty="0">
                <a:sym typeface="Symbol" pitchFamily="18" charset="2"/>
              </a:rPr>
              <a:t>1</a:t>
            </a:r>
          </a:p>
          <a:p>
            <a:pPr>
              <a:spcBef>
                <a:spcPct val="50000"/>
              </a:spcBef>
            </a:pPr>
            <a:r>
              <a:rPr lang="en-US" sz="3200" dirty="0">
                <a:sym typeface="Symbol" pitchFamily="18" charset="2"/>
              </a:rPr>
              <a:t>  1111111 = 2</a:t>
            </a:r>
            <a:r>
              <a:rPr lang="en-US" sz="3200" b="1" baseline="24000" dirty="0">
                <a:sym typeface="Symbol" pitchFamily="18" charset="2"/>
              </a:rPr>
              <a:t>7</a:t>
            </a:r>
            <a:r>
              <a:rPr lang="en-US" sz="3200" dirty="0">
                <a:sym typeface="Symbol" pitchFamily="18" charset="2"/>
              </a:rPr>
              <a:t>1= 64</a:t>
            </a:r>
            <a:r>
              <a:rPr lang="en-US" sz="3200" b="1" dirty="0">
                <a:sym typeface="Symbol" pitchFamily="18" charset="2"/>
              </a:rPr>
              <a:t>+</a:t>
            </a:r>
            <a:r>
              <a:rPr lang="en-US" sz="3200" dirty="0">
                <a:sym typeface="Symbol" pitchFamily="18" charset="2"/>
              </a:rPr>
              <a:t>32</a:t>
            </a:r>
            <a:r>
              <a:rPr lang="en-US" sz="3200" b="1" dirty="0">
                <a:sym typeface="Symbol" pitchFamily="18" charset="2"/>
              </a:rPr>
              <a:t>+</a:t>
            </a:r>
            <a:r>
              <a:rPr lang="en-US" sz="3200" dirty="0">
                <a:sym typeface="Symbol" pitchFamily="18" charset="2"/>
              </a:rPr>
              <a:t>16</a:t>
            </a:r>
            <a:r>
              <a:rPr lang="en-US" sz="3200" b="1" dirty="0">
                <a:sym typeface="Symbol" pitchFamily="18" charset="2"/>
              </a:rPr>
              <a:t>+</a:t>
            </a:r>
            <a:r>
              <a:rPr lang="en-US" sz="3200" dirty="0">
                <a:sym typeface="Symbol" pitchFamily="18" charset="2"/>
              </a:rPr>
              <a:t>8</a:t>
            </a:r>
            <a:r>
              <a:rPr lang="en-US" sz="3200" b="1" dirty="0">
                <a:sym typeface="Symbol" pitchFamily="18" charset="2"/>
              </a:rPr>
              <a:t>+</a:t>
            </a:r>
            <a:r>
              <a:rPr lang="en-US" sz="3200" dirty="0">
                <a:sym typeface="Symbol" pitchFamily="18" charset="2"/>
              </a:rPr>
              <a:t>4</a:t>
            </a:r>
            <a:r>
              <a:rPr lang="en-US" sz="3200" b="1" dirty="0">
                <a:sym typeface="Symbol" pitchFamily="18" charset="2"/>
              </a:rPr>
              <a:t>+</a:t>
            </a:r>
            <a:r>
              <a:rPr lang="en-US" sz="3200" dirty="0">
                <a:sym typeface="Symbol" pitchFamily="18" charset="2"/>
              </a:rPr>
              <a:t>2</a:t>
            </a:r>
            <a:r>
              <a:rPr lang="en-US" sz="3200" b="1" dirty="0">
                <a:sym typeface="Symbol" pitchFamily="18" charset="2"/>
              </a:rPr>
              <a:t>+</a:t>
            </a:r>
            <a:r>
              <a:rPr lang="en-US" sz="3200" dirty="0">
                <a:sym typeface="Symbol" pitchFamily="18" charset="2"/>
              </a:rPr>
              <a:t>1 = 127</a:t>
            </a:r>
            <a:br>
              <a:rPr lang="en-US" sz="3200" dirty="0">
                <a:sym typeface="Symbol" pitchFamily="18" charset="2"/>
              </a:rPr>
            </a:br>
            <a:endParaRPr lang="en-US" sz="3200" dirty="0">
              <a:sym typeface="Symbol" pitchFamily="18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21279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Two’s Complement Problem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061106" y="1518211"/>
            <a:ext cx="7427742" cy="257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/>
              <a:t>01111111	</a:t>
            </a:r>
            <a:r>
              <a:rPr lang="en-US" sz="3200" b="1" dirty="0"/>
              <a:t>+</a:t>
            </a:r>
            <a:r>
              <a:rPr lang="en-US" sz="3200" dirty="0"/>
              <a:t>127</a:t>
            </a:r>
            <a:br>
              <a:rPr lang="en-US" sz="3200" dirty="0"/>
            </a:br>
            <a:r>
              <a:rPr lang="en-US" sz="3200" dirty="0"/>
              <a:t>00000001	</a:t>
            </a:r>
            <a:r>
              <a:rPr lang="en-US" sz="3200" b="1" dirty="0"/>
              <a:t>+</a:t>
            </a:r>
            <a:r>
              <a:rPr lang="en-US" sz="3200" dirty="0"/>
              <a:t>    1</a:t>
            </a:r>
            <a:br>
              <a:rPr lang="en-US" sz="3200" dirty="0"/>
            </a:br>
            <a:r>
              <a:rPr lang="en-US" sz="3200" dirty="0"/>
              <a:t>00000000	      0</a:t>
            </a:r>
            <a:br>
              <a:rPr lang="en-US" sz="3200" dirty="0"/>
            </a:br>
            <a:r>
              <a:rPr lang="en-US" sz="3200" dirty="0"/>
              <a:t>11111111	</a:t>
            </a:r>
            <a:r>
              <a:rPr lang="en-US" sz="3200" dirty="0">
                <a:sym typeface="Symbol" pitchFamily="18" charset="2"/>
              </a:rPr>
              <a:t>    1</a:t>
            </a:r>
            <a:br>
              <a:rPr lang="en-US" sz="3200" dirty="0">
                <a:sym typeface="Symbol" pitchFamily="18" charset="2"/>
              </a:rPr>
            </a:br>
            <a:r>
              <a:rPr lang="en-US" sz="3200" dirty="0">
                <a:sym typeface="Symbol" pitchFamily="18" charset="2"/>
              </a:rPr>
              <a:t>10000000	128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061106" y="4119924"/>
            <a:ext cx="7331277" cy="20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Largest positive number:	   127</a:t>
            </a:r>
            <a:br>
              <a:rPr lang="en-US" sz="2800" dirty="0"/>
            </a:br>
            <a:r>
              <a:rPr lang="en-US" sz="2800" dirty="0"/>
              <a:t>Largest negative number:	 </a:t>
            </a:r>
            <a:r>
              <a:rPr lang="en-US" sz="2800" dirty="0">
                <a:sym typeface="Symbol" pitchFamily="18" charset="2"/>
              </a:rPr>
              <a:t>128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sym typeface="Symbol" pitchFamily="18" charset="2"/>
              </a:rPr>
              <a:t>There is one more negative number than there are positive numbers.  Why?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02125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7|29.5|18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9|28.9|11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1.7|18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|37.2|10.6|19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6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9.3|13.8|9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|35.6|1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9.9|64.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3|4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4|2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38.5|30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2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4.8|7.4|13.7|1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8|19"/>
</p:tagLst>
</file>

<file path=ppt/theme/theme1.xml><?xml version="1.0" encoding="utf-8"?>
<a:theme xmlns:a="http://schemas.openxmlformats.org/drawingml/2006/main" name="ksu_22_4x3">
  <a:themeElements>
    <a:clrScheme name="KSU">
      <a:dk1>
        <a:srgbClr val="000000"/>
      </a:dk1>
      <a:lt1>
        <a:srgbClr val="FFFFFF"/>
      </a:lt1>
      <a:dk2>
        <a:srgbClr val="B0B3B2"/>
      </a:dk2>
      <a:lt2>
        <a:srgbClr val="FFFFFF"/>
      </a:lt2>
      <a:accent1>
        <a:srgbClr val="FFC629"/>
      </a:accent1>
      <a:accent2>
        <a:srgbClr val="B0B3B2"/>
      </a:accent2>
      <a:accent3>
        <a:srgbClr val="FFFFFF"/>
      </a:accent3>
      <a:accent4>
        <a:srgbClr val="000000"/>
      </a:accent4>
      <a:accent5>
        <a:srgbClr val="FFC629"/>
      </a:accent5>
      <a:accent6>
        <a:srgbClr val="C00000"/>
      </a:accent6>
      <a:hlink>
        <a:srgbClr val="3333CC"/>
      </a:hlink>
      <a:folHlink>
        <a:srgbClr val="2D2DB9"/>
      </a:folHlink>
    </a:clrScheme>
    <a:fontScheme name="KSU">
      <a:majorFont>
        <a:latin typeface="Montserrat"/>
        <a:ea typeface=""/>
        <a:cs typeface="Droid Sans"/>
      </a:majorFont>
      <a:minorFont>
        <a:latin typeface="Source Serif Pro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0_ksu_geo_4x3.potx" id="{C99576D0-D04B-4F4D-9122-9DC5B76C189F}" vid="{661FA2CA-3CEF-447A-B0D6-C70C8BDF2510}"/>
    </a:ext>
  </a:extLst>
</a:theme>
</file>

<file path=ppt/theme/theme2.xml><?xml version="1.0" encoding="utf-8"?>
<a:theme xmlns:a="http://schemas.openxmlformats.org/drawingml/2006/main" name="ksu_22_4x3">
  <a:themeElements>
    <a:clrScheme name="KSU">
      <a:dk1>
        <a:srgbClr val="000000"/>
      </a:dk1>
      <a:lt1>
        <a:srgbClr val="FFFFFF"/>
      </a:lt1>
      <a:dk2>
        <a:srgbClr val="B0B3B2"/>
      </a:dk2>
      <a:lt2>
        <a:srgbClr val="FFFFFF"/>
      </a:lt2>
      <a:accent1>
        <a:srgbClr val="FFC629"/>
      </a:accent1>
      <a:accent2>
        <a:srgbClr val="B0B3B2"/>
      </a:accent2>
      <a:accent3>
        <a:srgbClr val="FFFFFF"/>
      </a:accent3>
      <a:accent4>
        <a:srgbClr val="000000"/>
      </a:accent4>
      <a:accent5>
        <a:srgbClr val="FFC629"/>
      </a:accent5>
      <a:accent6>
        <a:srgbClr val="C00000"/>
      </a:accent6>
      <a:hlink>
        <a:srgbClr val="3333CC"/>
      </a:hlink>
      <a:folHlink>
        <a:srgbClr val="2D2DB9"/>
      </a:folHlink>
    </a:clrScheme>
    <a:fontScheme name="KSU">
      <a:majorFont>
        <a:latin typeface="Montserrat"/>
        <a:ea typeface=""/>
        <a:cs typeface="Droid Sans"/>
      </a:majorFont>
      <a:minorFont>
        <a:latin typeface="Source Serif Pro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0_ksu_geo_4x3.potx" id="{C99576D0-D04B-4F4D-9122-9DC5B76C189F}" vid="{661FA2CA-3CEF-447A-B0D6-C70C8BDF251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00_ksu_geo_4x3</Template>
  <TotalTime>1042</TotalTime>
  <Words>2773</Words>
  <Application>Microsoft Office PowerPoint</Application>
  <PresentationFormat>On-screen Show (4:3)</PresentationFormat>
  <Paragraphs>236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6" baseType="lpstr">
      <vt:lpstr>Arial Unicode MS</vt:lpstr>
      <vt:lpstr>Arial</vt:lpstr>
      <vt:lpstr>Calibri</vt:lpstr>
      <vt:lpstr>Comic Sans MS</vt:lpstr>
      <vt:lpstr>Minion Pro</vt:lpstr>
      <vt:lpstr>Montserrat</vt:lpstr>
      <vt:lpstr>Source Serif Pro</vt:lpstr>
      <vt:lpstr>Symbol</vt:lpstr>
      <vt:lpstr>Times New Roman</vt:lpstr>
      <vt:lpstr>ksu_22_4x3</vt:lpstr>
      <vt:lpstr>ksu_22_4x3</vt:lpstr>
      <vt:lpstr>IT 3123 Hardware and Software Concepts</vt:lpstr>
      <vt:lpstr>Negative Numbers</vt:lpstr>
      <vt:lpstr>Signed Magnitude</vt:lpstr>
      <vt:lpstr>Problems with Signed Magnitude</vt:lpstr>
      <vt:lpstr>Two’s Complement</vt:lpstr>
      <vt:lpstr>Interpreting Two’s Complement</vt:lpstr>
      <vt:lpstr>Negative Numbers</vt:lpstr>
      <vt:lpstr>Interpreting Two’s Complement</vt:lpstr>
      <vt:lpstr>Two’s Complement Problem</vt:lpstr>
      <vt:lpstr>Why ?</vt:lpstr>
      <vt:lpstr>Asymmetric About Zero</vt:lpstr>
      <vt:lpstr>Complementing a Number</vt:lpstr>
      <vt:lpstr>Subtracting from Minus 1</vt:lpstr>
      <vt:lpstr>Finding the Two’s Complement</vt:lpstr>
      <vt:lpstr>Did that Work?</vt:lpstr>
      <vt:lpstr>Yes, It Worked!</vt:lpstr>
      <vt:lpstr>Complementation Works  Both Ways</vt:lpstr>
      <vt:lpstr>A Shortcut</vt:lpstr>
      <vt:lpstr>Two’s Complement Addition</vt:lpstr>
      <vt:lpstr>Overflow</vt:lpstr>
      <vt:lpstr>The Overflow Rule</vt:lpstr>
      <vt:lpstr>Subtraction</vt:lpstr>
      <vt:lpstr>Subtraction Rule</vt:lpstr>
      <vt:lpstr>Sign Extension</vt:lpstr>
      <vt:lpstr>Sign Extension of Negative Numbers</vt:lpstr>
      <vt:lpstr>Sign Extension Rule</vt:lpstr>
      <vt:lpstr>Inspecting Binary Numbers</vt:lpstr>
      <vt:lpstr>Limitations of  Two’s Complement</vt:lpstr>
      <vt:lpstr>Summary of Two’s Complement</vt:lpstr>
      <vt:lpstr>Hexadecimal Numbers</vt:lpstr>
      <vt:lpstr>Hexadecimal as Shorthand</vt:lpstr>
      <vt:lpstr>Hexadecimal as Shorthand</vt:lpstr>
      <vt:lpstr>Translating</vt:lpstr>
      <vt:lpstr>Translating</vt:lpstr>
      <vt:lpstr>Questions</vt:lpstr>
    </vt:vector>
  </TitlesOfParts>
  <Company>Kennesaw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3123 Hardware and Software Concepts</dc:title>
  <dc:creator>Bob Brown</dc:creator>
  <cp:lastModifiedBy>Bob Brown</cp:lastModifiedBy>
  <cp:revision>26</cp:revision>
  <dcterms:created xsi:type="dcterms:W3CDTF">2022-12-15T18:36:54Z</dcterms:created>
  <dcterms:modified xsi:type="dcterms:W3CDTF">2024-07-01T20:33:32Z</dcterms:modified>
</cp:coreProperties>
</file>